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86" r:id="rId3"/>
    <p:sldId id="288" r:id="rId4"/>
    <p:sldId id="262" r:id="rId5"/>
    <p:sldId id="263" r:id="rId6"/>
    <p:sldId id="265" r:id="rId7"/>
    <p:sldId id="266" r:id="rId8"/>
    <p:sldId id="269" r:id="rId9"/>
    <p:sldId id="268" r:id="rId10"/>
    <p:sldId id="270" r:id="rId11"/>
    <p:sldId id="272" r:id="rId12"/>
    <p:sldId id="276" r:id="rId13"/>
    <p:sldId id="279" r:id="rId14"/>
    <p:sldId id="289" r:id="rId15"/>
    <p:sldId id="290" r:id="rId16"/>
    <p:sldId id="291" r:id="rId17"/>
    <p:sldId id="292" r:id="rId18"/>
    <p:sldId id="280" r:id="rId19"/>
    <p:sldId id="281" r:id="rId20"/>
    <p:sldId id="25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30" autoAdjust="0"/>
  </p:normalViewPr>
  <p:slideViewPr>
    <p:cSldViewPr>
      <p:cViewPr varScale="1">
        <p:scale>
          <a:sx n="76" d="100"/>
          <a:sy n="76" d="100"/>
        </p:scale>
        <p:origin x="-1296" y="-104"/>
      </p:cViewPr>
      <p:guideLst>
        <p:guide orient="horz" pos="216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11/2/16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1708A0-CD9E-4AE4-A1EE-786B8F7EBF9C}" type="slidenum">
              <a:rPr lang="en-US" altLang="ko-KR" smtClean="0"/>
              <a:pPr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36168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1708A0-CD9E-4AE4-A1EE-786B8F7EBF9C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28809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1708A0-CD9E-4AE4-A1EE-786B8F7EBF9C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10467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1708A0-CD9E-4AE4-A1EE-786B8F7EBF9C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39433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solidFill>
                <a:srgbClr val="FF33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1708A0-CD9E-4AE4-A1EE-786B8F7EBF9C}" type="slidenum">
              <a:rPr lang="en-US" altLang="ko-KR" smtClean="0"/>
              <a:pPr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3628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1708A0-CD9E-4AE4-A1EE-786B8F7EBF9C}" type="slidenum">
              <a:rPr lang="en-US" altLang="ko-KR" smtClean="0"/>
              <a:pPr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81944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1708A0-CD9E-4AE4-A1EE-786B8F7EBF9C}" type="slidenum">
              <a:rPr lang="en-US" altLang="ko-KR" smtClean="0"/>
              <a:pPr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0178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1708A0-CD9E-4AE4-A1EE-786B8F7EBF9C}" type="slidenum">
              <a:rPr lang="en-US" altLang="ko-KR" smtClean="0"/>
              <a:pPr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3181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solidFill>
                <a:srgbClr val="FF33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1708A0-CD9E-4AE4-A1EE-786B8F7EBF9C}" type="slidenum">
              <a:rPr lang="en-US" altLang="ko-KR" smtClean="0"/>
              <a:pPr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3628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1708A0-CD9E-4AE4-A1EE-786B8F7EBF9C}" type="slidenum">
              <a:rPr lang="en-US" altLang="ko-KR" smtClean="0"/>
              <a:pPr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80223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1708A0-CD9E-4AE4-A1EE-786B8F7EBF9C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36168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4ACF57-06F6-8E4F-B383-FA66147DD3F0}" type="slidenum">
              <a:rPr lang="en-US"/>
              <a:pPr/>
              <a:t>4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8165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4ACF57-06F6-8E4F-B383-FA66147DD3F0}" type="slidenum">
              <a:rPr lang="en-US"/>
              <a:pPr/>
              <a:t>5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4ACF57-06F6-8E4F-B383-FA66147DD3F0}" type="slidenum">
              <a:rPr lang="en-US"/>
              <a:pPr/>
              <a:t>6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4ACF57-06F6-8E4F-B383-FA66147DD3F0}" type="slidenum">
              <a:rPr lang="en-US"/>
              <a:pPr/>
              <a:t>7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4ACF57-06F6-8E4F-B383-FA66147DD3F0}" type="slidenum">
              <a:rPr lang="en-US"/>
              <a:pPr/>
              <a:t>8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4ACF57-06F6-8E4F-B383-FA66147DD3F0}" type="slidenum">
              <a:rPr lang="en-US"/>
              <a:pPr/>
              <a:t>9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DAA32CD1-5C8F-4218-B351-3DAAD3009320}" type="slidenum">
              <a:rPr lang="en-US" smtClean="0"/>
              <a:pPr defTabSz="912813"/>
              <a:t>10</a:t>
            </a:fld>
            <a:endParaRPr lang="en-US" smtClean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1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1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1"/>
            <a:ext cx="2080200" cy="609599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1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2"/>
            <a:ext cx="2080200" cy="609599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1"/>
            <a:ext cx="8991600" cy="5410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1"/>
            <a:ext cx="4419600" cy="5410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1"/>
            <a:ext cx="4419600" cy="5410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1"/>
            <a:ext cx="8991600" cy="5410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7215238" cy="711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935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</a:defRPr>
            </a:lvl1pPr>
          </a:lstStyle>
          <a:p>
            <a:fld id="{A02B8718-078E-424F-AF0B-F12630C52BB5}" type="datetimeFigureOut">
              <a:rPr lang="en-US" smtClean="0"/>
              <a:pPr/>
              <a:t>11/2/16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</a:defRPr>
            </a:lvl1pPr>
          </a:lstStyle>
          <a:p>
            <a:fld id="{A871BDE0-2237-4BEC-B182-E063BBDA69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1"/>
            <a:ext cx="8991600" cy="5410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40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40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IAEA FEC, Shielding and amplification of applied 3-D fields in NSTX and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KSTAR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J-W.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Ahn,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 – 22 Oct, 2016</a:t>
            </a: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4" Type="http://schemas.openxmlformats.org/officeDocument/2006/relationships/image" Target="../media/image22.tif"/><Relationship Id="rId5" Type="http://schemas.openxmlformats.org/officeDocument/2006/relationships/image" Target="../media/image23.tif"/><Relationship Id="rId6" Type="http://schemas.openxmlformats.org/officeDocument/2006/relationships/image" Target="../media/image24.tif"/><Relationship Id="rId7" Type="http://schemas.openxmlformats.org/officeDocument/2006/relationships/image" Target="../media/image25.tif"/><Relationship Id="rId8" Type="http://schemas.openxmlformats.org/officeDocument/2006/relationships/image" Target="../media/image26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7.tif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4" Type="http://schemas.openxmlformats.org/officeDocument/2006/relationships/image" Target="../media/image35.tif"/><Relationship Id="rId5" Type="http://schemas.openxmlformats.org/officeDocument/2006/relationships/image" Target="../media/image36.tif"/><Relationship Id="rId6" Type="http://schemas.openxmlformats.org/officeDocument/2006/relationships/image" Target="../media/image37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8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2362199"/>
            <a:ext cx="8077200" cy="1447801"/>
          </a:xfrm>
        </p:spPr>
        <p:txBody>
          <a:bodyPr>
            <a:normAutofit fontScale="55000" lnSpcReduction="20000"/>
          </a:bodyPr>
          <a:lstStyle/>
          <a:p>
            <a:r>
              <a:rPr lang="en-US" sz="2900" dirty="0"/>
              <a:t>J-W. Ahn</a:t>
            </a:r>
            <a:r>
              <a:rPr lang="en-US" sz="2900" baseline="30000" dirty="0"/>
              <a:t>1</a:t>
            </a:r>
            <a:r>
              <a:rPr lang="en-US" sz="2900" dirty="0"/>
              <a:t>, K. Kim</a:t>
            </a:r>
            <a:r>
              <a:rPr lang="en-US" sz="2900" baseline="30000" dirty="0"/>
              <a:t>2</a:t>
            </a:r>
            <a:r>
              <a:rPr lang="en-US" sz="2900" dirty="0"/>
              <a:t>, A.R. Briesemeister</a:t>
            </a:r>
            <a:r>
              <a:rPr lang="en-US" sz="2900" baseline="30000" dirty="0"/>
              <a:t>1</a:t>
            </a:r>
            <a:r>
              <a:rPr lang="en-US" sz="2900" dirty="0"/>
              <a:t>, G. Canal</a:t>
            </a:r>
            <a:r>
              <a:rPr lang="en-US" sz="2900" baseline="30000" dirty="0"/>
              <a:t>3</a:t>
            </a:r>
            <a:r>
              <a:rPr lang="en-US" sz="2900" dirty="0"/>
              <a:t>, J.M. Canik</a:t>
            </a:r>
            <a:r>
              <a:rPr lang="en-US" sz="2900" baseline="30000" dirty="0"/>
              <a:t>1</a:t>
            </a:r>
            <a:r>
              <a:rPr lang="en-US" sz="2900" dirty="0"/>
              <a:t>, T.K. Gray</a:t>
            </a:r>
            <a:r>
              <a:rPr lang="en-US" sz="2900" baseline="30000" dirty="0"/>
              <a:t>1</a:t>
            </a:r>
            <a:r>
              <a:rPr lang="en-US" sz="2900" dirty="0"/>
              <a:t>, Y. In</a:t>
            </a:r>
            <a:r>
              <a:rPr lang="en-US" sz="2900" baseline="30000" dirty="0"/>
              <a:t>4</a:t>
            </a:r>
            <a:r>
              <a:rPr lang="en-US" sz="2900" dirty="0"/>
              <a:t>, Y.M.</a:t>
            </a:r>
          </a:p>
          <a:p>
            <a:r>
              <a:rPr lang="ro-RO" sz="2900" dirty="0"/>
              <a:t>Jeon</a:t>
            </a:r>
            <a:r>
              <a:rPr lang="ro-RO" sz="2900" baseline="30000" dirty="0"/>
              <a:t>4</a:t>
            </a:r>
            <a:r>
              <a:rPr lang="ro-RO" sz="2900" dirty="0"/>
              <a:t>, </a:t>
            </a:r>
            <a:r>
              <a:rPr lang="ro-RO" sz="2900" dirty="0" smtClean="0"/>
              <a:t>J.W. Yoo</a:t>
            </a:r>
            <a:r>
              <a:rPr lang="ro-RO" sz="2900" baseline="30000" dirty="0" smtClean="0"/>
              <a:t>4</a:t>
            </a:r>
            <a:r>
              <a:rPr lang="ro-RO" sz="2900" dirty="0"/>
              <a:t>, J. Kim</a:t>
            </a:r>
            <a:r>
              <a:rPr lang="ro-RO" sz="2900" baseline="30000" dirty="0"/>
              <a:t>4</a:t>
            </a:r>
            <a:r>
              <a:rPr lang="ro-RO" sz="2900" dirty="0"/>
              <a:t>, W.H. Ko</a:t>
            </a:r>
            <a:r>
              <a:rPr lang="ro-RO" sz="2900" baseline="30000" dirty="0"/>
              <a:t>4</a:t>
            </a:r>
            <a:r>
              <a:rPr lang="ro-RO" sz="2900" dirty="0"/>
              <a:t>, H.H. Lee</a:t>
            </a:r>
            <a:r>
              <a:rPr lang="ro-RO" sz="2900" baseline="30000" dirty="0"/>
              <a:t>4</a:t>
            </a:r>
            <a:r>
              <a:rPr lang="ro-RO" sz="2900" dirty="0"/>
              <a:t>, A. Loarte</a:t>
            </a:r>
            <a:r>
              <a:rPr lang="ro-RO" sz="2900" baseline="30000" dirty="0"/>
              <a:t>5</a:t>
            </a:r>
            <a:r>
              <a:rPr lang="ro-RO" sz="2900" dirty="0"/>
              <a:t>, J.D. Lore</a:t>
            </a:r>
            <a:r>
              <a:rPr lang="ro-RO" sz="2900" baseline="30000" dirty="0"/>
              <a:t>1</a:t>
            </a:r>
            <a:r>
              <a:rPr lang="ro-RO" sz="2900" dirty="0"/>
              <a:t>, R. Maingi</a:t>
            </a:r>
            <a:r>
              <a:rPr lang="ro-RO" sz="2900" baseline="30000" dirty="0"/>
              <a:t>6</a:t>
            </a:r>
            <a:r>
              <a:rPr lang="ro-RO" sz="2900" dirty="0"/>
              <a:t>, A.G.</a:t>
            </a:r>
          </a:p>
          <a:p>
            <a:r>
              <a:rPr lang="ro-RO" sz="2900" dirty="0"/>
              <a:t>McLean</a:t>
            </a:r>
            <a:r>
              <a:rPr lang="ro-RO" sz="2900" baseline="30000" dirty="0"/>
              <a:t>7</a:t>
            </a:r>
            <a:r>
              <a:rPr lang="ro-RO" sz="2900" dirty="0"/>
              <a:t>, J.-K. Park</a:t>
            </a:r>
            <a:r>
              <a:rPr lang="ro-RO" sz="2900" baseline="30000" dirty="0"/>
              <a:t>6</a:t>
            </a:r>
            <a:r>
              <a:rPr lang="ro-RO" sz="2900" dirty="0"/>
              <a:t>, O. Schmitz</a:t>
            </a:r>
            <a:r>
              <a:rPr lang="ro-RO" sz="2900" baseline="30000" dirty="0"/>
              <a:t>8</a:t>
            </a:r>
            <a:r>
              <a:rPr lang="ro-RO" sz="2900" dirty="0"/>
              <a:t>, F. Scotti</a:t>
            </a:r>
            <a:r>
              <a:rPr lang="ro-RO" sz="2900" baseline="30000" dirty="0"/>
              <a:t>7</a:t>
            </a:r>
            <a:r>
              <a:rPr lang="ro-RO" sz="2900" dirty="0"/>
              <a:t>, and S.W. </a:t>
            </a:r>
            <a:r>
              <a:rPr lang="ro-RO" sz="2900" dirty="0" smtClean="0"/>
              <a:t>Yoon</a:t>
            </a:r>
            <a:r>
              <a:rPr lang="ro-RO" sz="2900" baseline="30000" dirty="0" smtClean="0"/>
              <a:t>4</a:t>
            </a:r>
          </a:p>
          <a:p>
            <a:endParaRPr lang="ro-RO" dirty="0" smtClean="0"/>
          </a:p>
          <a:p>
            <a:r>
              <a:rPr lang="ro-RO" sz="2500" baseline="30000" dirty="0" smtClean="0">
                <a:solidFill>
                  <a:srgbClr val="3366FF"/>
                </a:solidFill>
              </a:rPr>
              <a:t>1</a:t>
            </a:r>
            <a:r>
              <a:rPr lang="ro-RO" sz="2500" dirty="0" smtClean="0">
                <a:solidFill>
                  <a:srgbClr val="3366FF"/>
                </a:solidFill>
              </a:rPr>
              <a:t>ORNL, </a:t>
            </a:r>
            <a:r>
              <a:rPr lang="ro-RO" sz="2500" baseline="30000" dirty="0" smtClean="0">
                <a:solidFill>
                  <a:srgbClr val="3366FF"/>
                </a:solidFill>
              </a:rPr>
              <a:t>2</a:t>
            </a:r>
            <a:r>
              <a:rPr lang="ro-RO" sz="2500" dirty="0" smtClean="0">
                <a:solidFill>
                  <a:srgbClr val="3366FF"/>
                </a:solidFill>
              </a:rPr>
              <a:t>KAIST, </a:t>
            </a:r>
            <a:r>
              <a:rPr lang="ro-RO" sz="2500" baseline="30000" dirty="0" smtClean="0">
                <a:solidFill>
                  <a:srgbClr val="3366FF"/>
                </a:solidFill>
              </a:rPr>
              <a:t>3</a:t>
            </a:r>
            <a:r>
              <a:rPr lang="ro-RO" sz="2500" dirty="0" smtClean="0">
                <a:solidFill>
                  <a:srgbClr val="3366FF"/>
                </a:solidFill>
              </a:rPr>
              <a:t>GA, </a:t>
            </a:r>
            <a:r>
              <a:rPr lang="ro-RO" sz="2500" baseline="30000" dirty="0" smtClean="0">
                <a:solidFill>
                  <a:srgbClr val="3366FF"/>
                </a:solidFill>
              </a:rPr>
              <a:t>4</a:t>
            </a:r>
            <a:r>
              <a:rPr lang="ro-RO" sz="2500" dirty="0" smtClean="0">
                <a:solidFill>
                  <a:srgbClr val="3366FF"/>
                </a:solidFill>
              </a:rPr>
              <a:t>NFRI, </a:t>
            </a:r>
            <a:r>
              <a:rPr lang="ro-RO" sz="2500" baseline="30000" dirty="0" smtClean="0">
                <a:solidFill>
                  <a:srgbClr val="3366FF"/>
                </a:solidFill>
              </a:rPr>
              <a:t>5</a:t>
            </a:r>
            <a:r>
              <a:rPr lang="ro-RO" sz="2500" dirty="0" smtClean="0">
                <a:solidFill>
                  <a:srgbClr val="3366FF"/>
                </a:solidFill>
              </a:rPr>
              <a:t>ITER, </a:t>
            </a:r>
            <a:r>
              <a:rPr lang="ro-RO" sz="2500" baseline="30000" dirty="0" smtClean="0">
                <a:solidFill>
                  <a:srgbClr val="3366FF"/>
                </a:solidFill>
              </a:rPr>
              <a:t>6</a:t>
            </a:r>
            <a:r>
              <a:rPr lang="ro-RO" sz="2500" dirty="0" smtClean="0">
                <a:solidFill>
                  <a:srgbClr val="3366FF"/>
                </a:solidFill>
              </a:rPr>
              <a:t>PPPL, </a:t>
            </a:r>
            <a:r>
              <a:rPr lang="ro-RO" sz="2500" baseline="30000" dirty="0" smtClean="0">
                <a:solidFill>
                  <a:srgbClr val="3366FF"/>
                </a:solidFill>
              </a:rPr>
              <a:t>7</a:t>
            </a:r>
            <a:r>
              <a:rPr lang="ro-RO" sz="2500" dirty="0" smtClean="0">
                <a:solidFill>
                  <a:srgbClr val="3366FF"/>
                </a:solidFill>
              </a:rPr>
              <a:t>LLNL, </a:t>
            </a:r>
            <a:r>
              <a:rPr lang="ro-RO" sz="2500" baseline="30000" dirty="0" smtClean="0">
                <a:solidFill>
                  <a:srgbClr val="3366FF"/>
                </a:solidFill>
              </a:rPr>
              <a:t>8</a:t>
            </a:r>
            <a:r>
              <a:rPr lang="ro-RO" sz="2500" dirty="0" smtClean="0">
                <a:solidFill>
                  <a:srgbClr val="3366FF"/>
                </a:solidFill>
              </a:rPr>
              <a:t>UW-Madison </a:t>
            </a:r>
            <a:endParaRPr lang="en-US" sz="2500" dirty="0">
              <a:solidFill>
                <a:srgbClr val="3366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Shielding </a:t>
            </a:r>
            <a:r>
              <a:rPr lang="en-US" sz="2800" dirty="0"/>
              <a:t>and amplification of non-axisymmetric divertor heat flux </a:t>
            </a:r>
            <a:r>
              <a:rPr lang="en-US" sz="2800" dirty="0" smtClean="0"/>
              <a:t>by plasma </a:t>
            </a:r>
            <a:r>
              <a:rPr lang="en-US" sz="2800" dirty="0"/>
              <a:t>response to applied 3-D fields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in </a:t>
            </a:r>
            <a:r>
              <a:rPr lang="en-US" sz="2800" dirty="0"/>
              <a:t>NSTX and KSTAR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4400" y="3810000"/>
            <a:ext cx="7315200" cy="91440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1600" dirty="0" smtClean="0"/>
              <a:t>IAEA FEC</a:t>
            </a:r>
            <a:endParaRPr lang="en-US" sz="1600" dirty="0"/>
          </a:p>
          <a:p>
            <a:pPr>
              <a:lnSpc>
                <a:spcPct val="85000"/>
              </a:lnSpc>
            </a:pPr>
            <a:r>
              <a:rPr lang="en-US" sz="1600" dirty="0" smtClean="0"/>
              <a:t>Kyoto, Japan</a:t>
            </a:r>
            <a:endParaRPr lang="en-US" sz="1600" dirty="0"/>
          </a:p>
          <a:p>
            <a:pPr>
              <a:lnSpc>
                <a:spcPct val="85000"/>
              </a:lnSpc>
            </a:pPr>
            <a:r>
              <a:rPr lang="en-US" sz="1600" dirty="0" smtClean="0"/>
              <a:t>17 – 22 Oct, 2016</a:t>
            </a:r>
            <a:endParaRPr lang="en-US" sz="1600" dirty="0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7"/>
            <a:ext cx="1606138" cy="56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_ORNL_lea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4343399"/>
            <a:ext cx="1436241" cy="7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5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12"/>
          <p:cNvSpPr txBox="1">
            <a:spLocks noChangeArrowheads="1"/>
          </p:cNvSpPr>
          <p:nvPr/>
        </p:nvSpPr>
        <p:spPr bwMode="auto">
          <a:xfrm>
            <a:off x="3263537" y="4508956"/>
            <a:ext cx="2915863" cy="215444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ko-KR" sz="1400" b="0" i="0" dirty="0" smtClean="0">
                <a:solidFill>
                  <a:srgbClr val="8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Wingdings" pitchFamily="2" charset="2"/>
              </a:rPr>
              <a:t>O. Schmitz, PPCF 50 (2008) 124029</a:t>
            </a:r>
            <a:endParaRPr lang="en-US" altLang="ko-KR" sz="1400" b="0" i="0" dirty="0">
              <a:solidFill>
                <a:srgbClr val="8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0" y="-27384"/>
            <a:ext cx="9144000" cy="101798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srgbClr val="376092"/>
                </a:solidFill>
                <a:ea typeface="Arial"/>
                <a:cs typeface="Arial" panose="020B0604020202020204" pitchFamily="34" charset="0"/>
              </a:rPr>
              <a:t>KSTAR can produce various 3-D field configurations </a:t>
            </a:r>
          </a:p>
          <a:p>
            <a:pPr fontAlgn="auto"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srgbClr val="376092"/>
                </a:solidFill>
                <a:ea typeface="Arial"/>
                <a:cs typeface="Arial" panose="020B0604020202020204" pitchFamily="34" charset="0"/>
              </a:rPr>
              <a:t>with 3x4 array of internal coils</a:t>
            </a:r>
            <a:endParaRPr kumimoji="0" lang="ko-KR" altLang="en-US" sz="2400" b="1" dirty="0">
              <a:solidFill>
                <a:srgbClr val="376092"/>
              </a:solidFill>
              <a:ea typeface="Arial"/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9552" y="5169966"/>
            <a:ext cx="8064896" cy="98488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This allows complete toroidal rotation of phase shift between upper and lower row of coils for n=1 (</a:t>
            </a:r>
            <a:r>
              <a:rPr lang="en-US" altLang="ko-KR" sz="2000" dirty="0" err="1" smtClean="0">
                <a:latin typeface="Symbol" charset="2"/>
                <a:ea typeface="Gulim" pitchFamily="34" charset="-127"/>
                <a:cs typeface="Symbol" charset="2"/>
              </a:rPr>
              <a:t>Df</a:t>
            </a:r>
            <a:r>
              <a:rPr lang="en-US" altLang="ko-KR" sz="20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= 0 – 360</a:t>
            </a:r>
            <a:r>
              <a:rPr lang="en-US" altLang="ko-KR" sz="2000" baseline="30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)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2 phase configurations for n=2 (0</a:t>
            </a:r>
            <a:r>
              <a:rPr lang="en-US" altLang="ko-KR" sz="2000" baseline="30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and 90</a:t>
            </a:r>
            <a:r>
              <a:rPr lang="en-US" altLang="ko-KR" sz="2000" baseline="30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7523"/>
            <a:ext cx="7241051" cy="388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0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56298"/>
            <a:ext cx="7620000" cy="428625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7524328" y="1456298"/>
            <a:ext cx="0" cy="4015333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04248" y="1494076"/>
            <a:ext cx="0" cy="4015333"/>
          </a:xfrm>
          <a:prstGeom prst="line">
            <a:avLst/>
          </a:prstGeom>
          <a:ln w="317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987824" y="1494076"/>
            <a:ext cx="0" cy="4015333"/>
          </a:xfrm>
          <a:prstGeom prst="line">
            <a:avLst/>
          </a:prstGeom>
          <a:ln w="317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07904" y="1494076"/>
            <a:ext cx="0" cy="4015333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37696" y="1002268"/>
            <a:ext cx="182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n=2, </a:t>
            </a:r>
            <a:r>
              <a:rPr lang="en-US" b="1" dirty="0" err="1" smtClean="0">
                <a:solidFill>
                  <a:srgbClr val="0000FF"/>
                </a:solidFill>
                <a:latin typeface="Symbol" panose="05050102010706020507" pitchFamily="18" charset="2"/>
                <a:ea typeface="Arial"/>
              </a:rPr>
              <a:t>Df</a:t>
            </a:r>
            <a:r>
              <a:rPr lang="en-US" altLang="ko-KR" baseline="-25000" dirty="0" err="1" smtClean="0">
                <a:solidFill>
                  <a:srgbClr val="0000FF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UL</a:t>
            </a:r>
            <a:r>
              <a:rPr lang="en-US" b="1" dirty="0" smtClean="0">
                <a:solidFill>
                  <a:srgbClr val="0000FF"/>
                </a:solidFill>
                <a:latin typeface="Arial"/>
                <a:ea typeface="Arial"/>
              </a:rPr>
              <a:t>=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0</a:t>
            </a:r>
            <a:r>
              <a:rPr lang="en-US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o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40152" y="10022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=2, </a:t>
            </a:r>
            <a:r>
              <a:rPr lang="en-US" b="1" dirty="0" err="1" smtClean="0">
                <a:solidFill>
                  <a:srgbClr val="FF0000"/>
                </a:solidFill>
                <a:latin typeface="Symbol" panose="05050102010706020507" pitchFamily="18" charset="2"/>
                <a:ea typeface="Arial"/>
              </a:rPr>
              <a:t>Df</a:t>
            </a:r>
            <a:r>
              <a:rPr lang="en-US" altLang="ko-KR" baseline="-25000" dirty="0" err="1" smtClean="0">
                <a:solidFill>
                  <a:srgbClr val="FF0000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UL</a:t>
            </a:r>
            <a:r>
              <a:rPr lang="en-US" b="1" dirty="0" smtClean="0">
                <a:solidFill>
                  <a:srgbClr val="FF0000"/>
                </a:solidFill>
                <a:latin typeface="Arial"/>
                <a:ea typeface="Arial"/>
              </a:rPr>
              <a:t>=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90</a:t>
            </a:r>
            <a:r>
              <a:rPr lang="en-US" baseline="30000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o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69800" y="5022468"/>
            <a:ext cx="959112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43862" y="1002268"/>
            <a:ext cx="246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n=2, mid-plane only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164288" y="1494076"/>
            <a:ext cx="0" cy="4015333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47864" y="1494076"/>
            <a:ext cx="0" cy="4015333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11561" y="5805264"/>
            <a:ext cx="8136903" cy="61555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Effect of relative phase between upper and lower row of coils (</a:t>
            </a:r>
            <a:r>
              <a:rPr lang="en-US" altLang="ko-KR" sz="2000" dirty="0" err="1" smtClean="0">
                <a:latin typeface="Symbol" panose="05050102010706020507" pitchFamily="18" charset="2"/>
                <a:ea typeface="Gulim" pitchFamily="34" charset="-127"/>
                <a:cs typeface="Arial" panose="020B0604020202020204" pitchFamily="34" charset="0"/>
              </a:rPr>
              <a:t>Df</a:t>
            </a:r>
            <a:r>
              <a:rPr lang="en-US" altLang="ko-KR" sz="2000" baseline="-25000" dirty="0" err="1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UL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) on </a:t>
            </a:r>
            <a:r>
              <a:rPr lang="en-US" altLang="ko-KR" sz="2000" dirty="0" err="1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W</a:t>
            </a:r>
            <a:r>
              <a:rPr lang="en-US" altLang="ko-KR" sz="2000" baseline="-25000" dirty="0" err="1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tot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, density pump-out, </a:t>
            </a:r>
            <a:r>
              <a:rPr lang="en-US" altLang="ko-KR" sz="2000" dirty="0" err="1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V</a:t>
            </a:r>
            <a:r>
              <a:rPr lang="en-US" altLang="ko-KR" sz="2000" baseline="-25000" dirty="0" err="1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t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, </a:t>
            </a:r>
            <a:r>
              <a:rPr lang="en-US" altLang="ko-KR" sz="2000" dirty="0" err="1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T</a:t>
            </a:r>
            <a:r>
              <a:rPr lang="en-US" altLang="ko-KR" sz="2000" baseline="-25000" dirty="0" err="1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i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, 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  <a:sym typeface="Wingdings" panose="05000000000000000000" pitchFamily="2" charset="2"/>
              </a:rPr>
              <a:t> Change in ELM behavior</a:t>
            </a:r>
            <a:endParaRPr lang="en-US" altLang="ko-KR" sz="2000" b="0" i="0" dirty="0" smtClean="0"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0" y="-27384"/>
            <a:ext cx="9144000" cy="101798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srgbClr val="376092"/>
                </a:solidFill>
                <a:ea typeface="Arial"/>
              </a:rPr>
              <a:t>Continuous phase swing in n=2 produced obvious change in plasma parameters</a:t>
            </a:r>
            <a:endParaRPr kumimoji="0" lang="ko-KR" altLang="en-US" sz="2400" b="1" dirty="0">
              <a:solidFill>
                <a:srgbClr val="376092"/>
              </a:solidFill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89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86" y="1388047"/>
            <a:ext cx="690562" cy="1753336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051720" y="1028006"/>
            <a:ext cx="6552728" cy="4382194"/>
            <a:chOff x="1014785" y="1196752"/>
            <a:chExt cx="7733679" cy="43821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1216571"/>
              <a:ext cx="3629223" cy="235644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785" y="1196752"/>
              <a:ext cx="3629223" cy="237626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3212976"/>
              <a:ext cx="3629224" cy="236597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785" y="3212976"/>
              <a:ext cx="3629223" cy="236597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3403" y="3447288"/>
              <a:ext cx="805061" cy="1800200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 flipV="1">
              <a:off x="1691680" y="1216153"/>
              <a:ext cx="0" cy="4031335"/>
            </a:xfrm>
            <a:prstGeom prst="line">
              <a:avLst/>
            </a:prstGeom>
            <a:ln w="25400">
              <a:solidFill>
                <a:srgbClr val="FFCC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029200" y="1268761"/>
              <a:ext cx="0" cy="3978727"/>
            </a:xfrm>
            <a:prstGeom prst="line">
              <a:avLst/>
            </a:prstGeom>
            <a:ln w="25400">
              <a:solidFill>
                <a:srgbClr val="FFCC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1259632" y="5013176"/>
              <a:ext cx="6912768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1259632" y="4892040"/>
              <a:ext cx="6912768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1259632" y="4653136"/>
              <a:ext cx="720080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331640" y="3054096"/>
              <a:ext cx="6912768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1259632" y="2889504"/>
              <a:ext cx="6912768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295400" y="2517254"/>
              <a:ext cx="673298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2287831" y="1193508"/>
            <a:ext cx="1012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CC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IR camera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48064" y="1244030"/>
            <a:ext cx="1012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CC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IR camera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200400" y="1037878"/>
            <a:ext cx="842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Vacuum</a:t>
            </a:r>
            <a:endParaRPr lang="en-US" sz="1400" baseline="30000" dirty="0" smtClean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903412" y="1109613"/>
            <a:ext cx="78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Mesured</a:t>
            </a:r>
            <a:r>
              <a:rPr lang="en-US" sz="1200" dirty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</a:t>
            </a:r>
            <a:endParaRPr lang="en-US" sz="1200" dirty="0" smtClean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r>
              <a:rPr lang="en-US" sz="12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heat flux</a:t>
            </a:r>
            <a:endParaRPr lang="en-US" sz="1200" baseline="30000" dirty="0" smtClean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132" name="Text Box 5"/>
          <p:cNvSpPr txBox="1">
            <a:spLocks noChangeArrowheads="1"/>
          </p:cNvSpPr>
          <p:nvPr/>
        </p:nvSpPr>
        <p:spPr bwMode="auto">
          <a:xfrm>
            <a:off x="361266" y="5301208"/>
            <a:ext cx="8459206" cy="121879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IPEC weakens splitting for both 0</a:t>
            </a:r>
            <a:r>
              <a:rPr lang="en-US" altLang="ko-KR" baseline="300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and 90</a:t>
            </a:r>
            <a:r>
              <a:rPr lang="en-US" altLang="ko-KR" baseline="300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phases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Agreement of radial location of lobes between measurement and field line tracing becomes better when ideal plasma response is included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Some lobes are not caught in measurement </a:t>
            </a:r>
            <a:r>
              <a:rPr lang="en-US" altLang="ko-KR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  <a:sym typeface="Wingdings" panose="05000000000000000000" pitchFamily="2" charset="2"/>
              </a:rPr>
              <a:t> transport effect?</a:t>
            </a:r>
            <a:endParaRPr lang="en-US" altLang="ko-KR" dirty="0" smtClean="0"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411760" y="1676078"/>
            <a:ext cx="370083" cy="13212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5220072" y="1676078"/>
            <a:ext cx="370083" cy="13212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5220072" y="3278542"/>
            <a:ext cx="370083" cy="178191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2411760" y="3260254"/>
            <a:ext cx="370083" cy="18001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Arrow Connector 137"/>
          <p:cNvCxnSpPr/>
          <p:nvPr/>
        </p:nvCxnSpPr>
        <p:spPr>
          <a:xfrm flipH="1">
            <a:off x="5453125" y="3334003"/>
            <a:ext cx="1495139" cy="3231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7308304" y="3334003"/>
            <a:ext cx="1224136" cy="3231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6910312" y="3116238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??</a:t>
            </a:r>
          </a:p>
        </p:txBody>
      </p:sp>
      <p:cxnSp>
        <p:nvCxnSpPr>
          <p:cNvPr id="141" name="Straight Arrow Connector 140"/>
          <p:cNvCxnSpPr/>
          <p:nvPr/>
        </p:nvCxnSpPr>
        <p:spPr>
          <a:xfrm flipH="1">
            <a:off x="5461510" y="2195305"/>
            <a:ext cx="334626" cy="128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H="1">
            <a:off x="5461510" y="2555345"/>
            <a:ext cx="334626" cy="128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H="1">
            <a:off x="5461510" y="2707745"/>
            <a:ext cx="334626" cy="128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>
            <a:off x="7776226" y="2146998"/>
            <a:ext cx="252158" cy="17715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>
            <a:off x="7884368" y="2507038"/>
            <a:ext cx="252158" cy="17715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>
            <a:off x="7956376" y="2708182"/>
            <a:ext cx="178075" cy="13563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>
            <a:off x="5461510" y="4340374"/>
            <a:ext cx="334626" cy="128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H="1">
            <a:off x="5461510" y="4556398"/>
            <a:ext cx="334626" cy="128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H="1">
            <a:off x="5461510" y="4700414"/>
            <a:ext cx="334626" cy="128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>
            <a:off x="7984847" y="4268366"/>
            <a:ext cx="331569" cy="128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7768823" y="4571569"/>
            <a:ext cx="331569" cy="128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>
            <a:off x="7884368" y="4723294"/>
            <a:ext cx="216024" cy="12113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/>
          <p:cNvSpPr/>
          <p:nvPr/>
        </p:nvSpPr>
        <p:spPr>
          <a:xfrm>
            <a:off x="251520" y="1268760"/>
            <a:ext cx="1709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Symbol" panose="05050102010706020507" pitchFamily="18" charset="2"/>
                <a:ea typeface="Arial"/>
              </a:rPr>
              <a:t>Df</a:t>
            </a:r>
            <a:r>
              <a:rPr lang="en-US" altLang="ko-KR" baseline="-25000" dirty="0" err="1" smtClean="0">
                <a:solidFill>
                  <a:srgbClr val="0000FF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UL</a:t>
            </a:r>
            <a:r>
              <a:rPr lang="en-US" b="1" dirty="0" smtClean="0">
                <a:solidFill>
                  <a:srgbClr val="0000FF"/>
                </a:solidFill>
                <a:latin typeface="Arial"/>
                <a:ea typeface="Arial"/>
              </a:rPr>
              <a:t>=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0</a:t>
            </a:r>
            <a:r>
              <a:rPr lang="en-US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o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non-resonant)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51520" y="3276600"/>
            <a:ext cx="1709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Symbol" panose="05050102010706020507" pitchFamily="18" charset="2"/>
                <a:ea typeface="Arial"/>
              </a:rPr>
              <a:t>Df</a:t>
            </a:r>
            <a:r>
              <a:rPr lang="en-US" altLang="ko-KR" baseline="-25000" dirty="0" err="1" smtClean="0">
                <a:solidFill>
                  <a:srgbClr val="FF0000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UL</a:t>
            </a:r>
            <a:r>
              <a:rPr lang="en-US" b="1" dirty="0" smtClean="0">
                <a:solidFill>
                  <a:srgbClr val="FF0000"/>
                </a:solidFill>
                <a:latin typeface="Arial"/>
                <a:ea typeface="Arial"/>
              </a:rPr>
              <a:t>=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90</a:t>
            </a:r>
            <a:r>
              <a:rPr lang="en-US" baseline="30000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o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(resonant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57" name="Group 156"/>
          <p:cNvGrpSpPr/>
          <p:nvPr/>
        </p:nvGrpSpPr>
        <p:grpSpPr>
          <a:xfrm>
            <a:off x="316638" y="3850923"/>
            <a:ext cx="1436954" cy="1008112"/>
            <a:chOff x="1331640" y="2492896"/>
            <a:chExt cx="1436954" cy="1008112"/>
          </a:xfrm>
        </p:grpSpPr>
        <p:grpSp>
          <p:nvGrpSpPr>
            <p:cNvPr id="158" name="Group 157"/>
            <p:cNvGrpSpPr/>
            <p:nvPr/>
          </p:nvGrpSpPr>
          <p:grpSpPr>
            <a:xfrm>
              <a:off x="1331640" y="2492896"/>
              <a:ext cx="1436954" cy="1008112"/>
              <a:chOff x="1331640" y="2492896"/>
              <a:chExt cx="1436954" cy="1008112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1331640" y="2492896"/>
                <a:ext cx="377026" cy="461665"/>
                <a:chOff x="1298448" y="2514600"/>
                <a:chExt cx="377026" cy="461665"/>
              </a:xfrm>
            </p:grpSpPr>
            <p:sp>
              <p:nvSpPr>
                <p:cNvPr id="195" name="Rectangle 194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1298448" y="2514600"/>
                  <a:ext cx="377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161" name="Group 160"/>
              <p:cNvGrpSpPr/>
              <p:nvPr/>
            </p:nvGrpSpPr>
            <p:grpSpPr>
              <a:xfrm>
                <a:off x="167469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162" name="Group 161"/>
              <p:cNvGrpSpPr/>
              <p:nvPr/>
            </p:nvGrpSpPr>
            <p:grpSpPr>
              <a:xfrm>
                <a:off x="2034734" y="2492896"/>
                <a:ext cx="377026" cy="461665"/>
                <a:chOff x="1298448" y="2514600"/>
                <a:chExt cx="377026" cy="461665"/>
              </a:xfrm>
            </p:grpSpPr>
            <p:sp>
              <p:nvSpPr>
                <p:cNvPr id="191" name="Rectangle 190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1298448" y="2514600"/>
                  <a:ext cx="377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163" name="Group 162"/>
              <p:cNvGrpSpPr/>
              <p:nvPr/>
            </p:nvGrpSpPr>
            <p:grpSpPr>
              <a:xfrm>
                <a:off x="239477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189" name="Rectangle 188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164" name="Group 163"/>
              <p:cNvGrpSpPr/>
              <p:nvPr/>
            </p:nvGrpSpPr>
            <p:grpSpPr>
              <a:xfrm>
                <a:off x="1331640" y="2751311"/>
                <a:ext cx="321224" cy="461665"/>
                <a:chOff x="1298448" y="2514600"/>
                <a:chExt cx="321224" cy="461665"/>
              </a:xfrm>
            </p:grpSpPr>
            <p:sp>
              <p:nvSpPr>
                <p:cNvPr id="187" name="Rectangle 186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>
                <a:off x="1674694" y="2751311"/>
                <a:ext cx="373820" cy="461665"/>
                <a:chOff x="1298448" y="2514600"/>
                <a:chExt cx="373820" cy="461665"/>
              </a:xfrm>
            </p:grpSpPr>
            <p:sp>
              <p:nvSpPr>
                <p:cNvPr id="185" name="Rectangle 184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166" name="Group 165"/>
              <p:cNvGrpSpPr/>
              <p:nvPr/>
            </p:nvGrpSpPr>
            <p:grpSpPr>
              <a:xfrm>
                <a:off x="2034734" y="2751311"/>
                <a:ext cx="321224" cy="461665"/>
                <a:chOff x="1298448" y="2514600"/>
                <a:chExt cx="321224" cy="461665"/>
              </a:xfrm>
            </p:grpSpPr>
            <p:sp>
              <p:nvSpPr>
                <p:cNvPr id="183" name="Rectangle 182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2394774" y="2751311"/>
                <a:ext cx="373820" cy="461665"/>
                <a:chOff x="1298448" y="2514600"/>
                <a:chExt cx="373820" cy="461665"/>
              </a:xfrm>
            </p:grpSpPr>
            <p:sp>
              <p:nvSpPr>
                <p:cNvPr id="181" name="Rectangle 180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TextBox 181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>
                <a:off x="1331640" y="3039343"/>
                <a:ext cx="377026" cy="461665"/>
                <a:chOff x="1298448" y="2514600"/>
                <a:chExt cx="377026" cy="461665"/>
              </a:xfrm>
            </p:grpSpPr>
            <p:sp>
              <p:nvSpPr>
                <p:cNvPr id="179" name="Rectangle 178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1298448" y="2514600"/>
                  <a:ext cx="377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169" name="Group 168"/>
              <p:cNvGrpSpPr/>
              <p:nvPr/>
            </p:nvGrpSpPr>
            <p:grpSpPr>
              <a:xfrm>
                <a:off x="1674694" y="3039343"/>
                <a:ext cx="321224" cy="461665"/>
                <a:chOff x="1298448" y="2514600"/>
                <a:chExt cx="321224" cy="461665"/>
              </a:xfrm>
            </p:grpSpPr>
            <p:sp>
              <p:nvSpPr>
                <p:cNvPr id="177" name="Rectangle 176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TextBox 177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170" name="Group 169"/>
              <p:cNvGrpSpPr/>
              <p:nvPr/>
            </p:nvGrpSpPr>
            <p:grpSpPr>
              <a:xfrm>
                <a:off x="2034734" y="3039343"/>
                <a:ext cx="377026" cy="461665"/>
                <a:chOff x="1298448" y="2514600"/>
                <a:chExt cx="377026" cy="461665"/>
              </a:xfrm>
            </p:grpSpPr>
            <p:sp>
              <p:nvSpPr>
                <p:cNvPr id="175" name="Rectangle 174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TextBox 175"/>
                <p:cNvSpPr txBox="1"/>
                <p:nvPr/>
              </p:nvSpPr>
              <p:spPr>
                <a:xfrm>
                  <a:off x="1298448" y="2514600"/>
                  <a:ext cx="377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171" name="Group 170"/>
              <p:cNvGrpSpPr/>
              <p:nvPr/>
            </p:nvGrpSpPr>
            <p:grpSpPr>
              <a:xfrm>
                <a:off x="2394774" y="3039343"/>
                <a:ext cx="321224" cy="461665"/>
                <a:chOff x="1298448" y="2514600"/>
                <a:chExt cx="321224" cy="461665"/>
              </a:xfrm>
            </p:grpSpPr>
            <p:sp>
              <p:nvSpPr>
                <p:cNvPr id="173" name="Rectangle 172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cxnSp>
            <p:nvCxnSpPr>
              <p:cNvPr id="172" name="Straight Arrow Connector 171"/>
              <p:cNvCxnSpPr/>
              <p:nvPr/>
            </p:nvCxnSpPr>
            <p:spPr>
              <a:xfrm>
                <a:off x="1364832" y="2651212"/>
                <a:ext cx="991126" cy="70578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Straight Arrow Connector 158"/>
            <p:cNvCxnSpPr/>
            <p:nvPr/>
          </p:nvCxnSpPr>
          <p:spPr>
            <a:xfrm>
              <a:off x="1547664" y="2636912"/>
              <a:ext cx="991126" cy="705780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196"/>
          <p:cNvGrpSpPr/>
          <p:nvPr/>
        </p:nvGrpSpPr>
        <p:grpSpPr>
          <a:xfrm>
            <a:off x="323528" y="1844824"/>
            <a:ext cx="1384358" cy="1008112"/>
            <a:chOff x="1331640" y="3573016"/>
            <a:chExt cx="1384358" cy="1008112"/>
          </a:xfrm>
        </p:grpSpPr>
        <p:grpSp>
          <p:nvGrpSpPr>
            <p:cNvPr id="198" name="Group 197"/>
            <p:cNvGrpSpPr/>
            <p:nvPr/>
          </p:nvGrpSpPr>
          <p:grpSpPr>
            <a:xfrm>
              <a:off x="1331640" y="3573016"/>
              <a:ext cx="1384358" cy="1008112"/>
              <a:chOff x="1331640" y="2492896"/>
              <a:chExt cx="1384358" cy="1008112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331640" y="2492896"/>
                <a:ext cx="377026" cy="461665"/>
                <a:chOff x="1298448" y="2514600"/>
                <a:chExt cx="377026" cy="461665"/>
              </a:xfrm>
            </p:grpSpPr>
            <p:sp>
              <p:nvSpPr>
                <p:cNvPr id="235" name="Rectangle 234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TextBox 235"/>
                <p:cNvSpPr txBox="1"/>
                <p:nvPr/>
              </p:nvSpPr>
              <p:spPr>
                <a:xfrm>
                  <a:off x="1298448" y="2514600"/>
                  <a:ext cx="377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167469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233" name="Rectangle 232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extBox 233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203" name="Group 202"/>
              <p:cNvGrpSpPr/>
              <p:nvPr/>
            </p:nvGrpSpPr>
            <p:grpSpPr>
              <a:xfrm>
                <a:off x="2034734" y="2492896"/>
                <a:ext cx="377026" cy="461665"/>
                <a:chOff x="1298448" y="2514600"/>
                <a:chExt cx="377026" cy="461665"/>
              </a:xfrm>
            </p:grpSpPr>
            <p:sp>
              <p:nvSpPr>
                <p:cNvPr id="231" name="Rectangle 230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TextBox 231"/>
                <p:cNvSpPr txBox="1"/>
                <p:nvPr/>
              </p:nvSpPr>
              <p:spPr>
                <a:xfrm>
                  <a:off x="1298448" y="2514600"/>
                  <a:ext cx="377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204" name="Group 203"/>
              <p:cNvGrpSpPr/>
              <p:nvPr/>
            </p:nvGrpSpPr>
            <p:grpSpPr>
              <a:xfrm>
                <a:off x="239477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229" name="Rectangle 228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TextBox 229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205" name="Group 204"/>
              <p:cNvGrpSpPr/>
              <p:nvPr/>
            </p:nvGrpSpPr>
            <p:grpSpPr>
              <a:xfrm>
                <a:off x="1331640" y="2751311"/>
                <a:ext cx="373820" cy="461665"/>
                <a:chOff x="1298448" y="2514600"/>
                <a:chExt cx="373820" cy="461665"/>
              </a:xfrm>
            </p:grpSpPr>
            <p:sp>
              <p:nvSpPr>
                <p:cNvPr id="227" name="Rectangle 226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TextBox 227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/>
                      <a:ea typeface="Arial"/>
                    </a:rPr>
                    <a:t>+</a:t>
                  </a:r>
                  <a:endParaRPr lang="en-US" sz="2400" b="1" dirty="0" smtClean="0">
                    <a:latin typeface="Arial"/>
                    <a:ea typeface="Arial"/>
                  </a:endParaRPr>
                </a:p>
              </p:txBody>
            </p:sp>
          </p:grpSp>
          <p:grpSp>
            <p:nvGrpSpPr>
              <p:cNvPr id="206" name="Group 205"/>
              <p:cNvGrpSpPr/>
              <p:nvPr/>
            </p:nvGrpSpPr>
            <p:grpSpPr>
              <a:xfrm>
                <a:off x="1674694" y="2751311"/>
                <a:ext cx="321224" cy="461665"/>
                <a:chOff x="1298448" y="2514600"/>
                <a:chExt cx="321224" cy="461665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TextBox 225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207" name="Group 206"/>
              <p:cNvGrpSpPr/>
              <p:nvPr/>
            </p:nvGrpSpPr>
            <p:grpSpPr>
              <a:xfrm>
                <a:off x="2034734" y="2751311"/>
                <a:ext cx="373820" cy="461665"/>
                <a:chOff x="1298448" y="2514600"/>
                <a:chExt cx="373820" cy="461665"/>
              </a:xfrm>
            </p:grpSpPr>
            <p:sp>
              <p:nvSpPr>
                <p:cNvPr id="223" name="Rectangle 222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TextBox 223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208" name="Group 207"/>
              <p:cNvGrpSpPr/>
              <p:nvPr/>
            </p:nvGrpSpPr>
            <p:grpSpPr>
              <a:xfrm>
                <a:off x="2394774" y="2751311"/>
                <a:ext cx="321224" cy="461665"/>
                <a:chOff x="1298448" y="2514600"/>
                <a:chExt cx="321224" cy="461665"/>
              </a:xfrm>
            </p:grpSpPr>
            <p:sp>
              <p:nvSpPr>
                <p:cNvPr id="221" name="Rectangle 220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TextBox 221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209" name="Group 208"/>
              <p:cNvGrpSpPr/>
              <p:nvPr/>
            </p:nvGrpSpPr>
            <p:grpSpPr>
              <a:xfrm>
                <a:off x="1331640" y="3039343"/>
                <a:ext cx="377026" cy="461665"/>
                <a:chOff x="1298448" y="2514600"/>
                <a:chExt cx="377026" cy="461665"/>
              </a:xfrm>
            </p:grpSpPr>
            <p:sp>
              <p:nvSpPr>
                <p:cNvPr id="219" name="Rectangle 218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>
                <a:xfrm>
                  <a:off x="1298448" y="2514600"/>
                  <a:ext cx="377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210" name="Group 209"/>
              <p:cNvGrpSpPr/>
              <p:nvPr/>
            </p:nvGrpSpPr>
            <p:grpSpPr>
              <a:xfrm>
                <a:off x="1674694" y="3039343"/>
                <a:ext cx="321224" cy="461665"/>
                <a:chOff x="1298448" y="2514600"/>
                <a:chExt cx="321224" cy="461665"/>
              </a:xfrm>
            </p:grpSpPr>
            <p:sp>
              <p:nvSpPr>
                <p:cNvPr id="217" name="Rectangle 216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TextBox 217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211" name="Group 210"/>
              <p:cNvGrpSpPr/>
              <p:nvPr/>
            </p:nvGrpSpPr>
            <p:grpSpPr>
              <a:xfrm>
                <a:off x="2034734" y="3039343"/>
                <a:ext cx="377026" cy="461665"/>
                <a:chOff x="1298448" y="2514600"/>
                <a:chExt cx="377026" cy="461665"/>
              </a:xfrm>
            </p:grpSpPr>
            <p:sp>
              <p:nvSpPr>
                <p:cNvPr id="215" name="Rectangle 214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TextBox 215"/>
                <p:cNvSpPr txBox="1"/>
                <p:nvPr/>
              </p:nvSpPr>
              <p:spPr>
                <a:xfrm>
                  <a:off x="1298448" y="2514600"/>
                  <a:ext cx="377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212" name="Group 211"/>
              <p:cNvGrpSpPr/>
              <p:nvPr/>
            </p:nvGrpSpPr>
            <p:grpSpPr>
              <a:xfrm>
                <a:off x="2394774" y="3039343"/>
                <a:ext cx="321224" cy="461665"/>
                <a:chOff x="1298448" y="2514600"/>
                <a:chExt cx="321224" cy="461665"/>
              </a:xfrm>
            </p:grpSpPr>
            <p:sp>
              <p:nvSpPr>
                <p:cNvPr id="213" name="Rectangle 212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TextBox 213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</p:grpSp>
        <p:cxnSp>
          <p:nvCxnSpPr>
            <p:cNvPr id="200" name="Straight Arrow Connector 199"/>
            <p:cNvCxnSpPr/>
            <p:nvPr/>
          </p:nvCxnSpPr>
          <p:spPr>
            <a:xfrm>
              <a:off x="1547664" y="3731332"/>
              <a:ext cx="991126" cy="705780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extBox 124"/>
          <p:cNvSpPr txBox="1"/>
          <p:nvPr/>
        </p:nvSpPr>
        <p:spPr>
          <a:xfrm>
            <a:off x="5459733" y="1080324"/>
            <a:ext cx="2160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Plasma response (IPEC)</a:t>
            </a:r>
            <a:endParaRPr lang="en-US" sz="1400" baseline="30000" dirty="0" smtClean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126" name="Straight Arrow Connector 125"/>
          <p:cNvCxnSpPr/>
          <p:nvPr/>
        </p:nvCxnSpPr>
        <p:spPr>
          <a:xfrm>
            <a:off x="467544" y="1988840"/>
            <a:ext cx="0" cy="776771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altLang="ko-KR" sz="2400" dirty="0" smtClean="0">
                <a:solidFill>
                  <a:srgbClr val="376092"/>
                </a:solidFill>
                <a:effectLst/>
              </a:rPr>
              <a:t>Ideal plasma response weakens divertor footprint splitting pattern and provides better agreement with measurement</a:t>
            </a:r>
            <a:endParaRPr lang="ko-KR" altLang="en-US" sz="2400" dirty="0">
              <a:solidFill>
                <a:srgbClr val="37609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479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altLang="ko-KR" sz="2400" dirty="0" smtClean="0">
                <a:solidFill>
                  <a:srgbClr val="376092"/>
                </a:solidFill>
                <a:effectLst/>
              </a:rPr>
              <a:t>Net effect of plasma response leads to shielding of applied    3-D fields and footprint splitting for n=2</a:t>
            </a:r>
            <a:endParaRPr lang="ko-KR" altLang="en-US" sz="2400" dirty="0">
              <a:solidFill>
                <a:srgbClr val="376092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524328" y="4293096"/>
                <a:ext cx="1368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 smtClean="0">
                  <a:latin typeface="Arial"/>
                  <a:ea typeface="Arial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4293096"/>
                <a:ext cx="1368152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4932040" y="1098848"/>
            <a:ext cx="3888432" cy="3168352"/>
            <a:chOff x="5580112" y="1196752"/>
            <a:chExt cx="3456384" cy="275430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1196752"/>
              <a:ext cx="3456384" cy="2754307"/>
            </a:xfrm>
            <a:prstGeom prst="rect">
              <a:avLst/>
            </a:prstGeom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7524328" y="2636912"/>
              <a:ext cx="0" cy="216024"/>
            </a:xfrm>
            <a:prstGeom prst="line">
              <a:avLst/>
            </a:prstGeom>
            <a:ln w="254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250353" y="2905199"/>
              <a:ext cx="820733" cy="267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Shielding</a:t>
              </a:r>
              <a:endPara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>
            <a:off x="6876256" y="2394992"/>
            <a:ext cx="0" cy="216024"/>
          </a:xfrm>
          <a:prstGeom prst="line">
            <a:avLst/>
          </a:prstGeom>
          <a:ln w="25400">
            <a:solidFill>
              <a:srgbClr val="0000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444208" y="2034952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Shielding</a:t>
            </a:r>
            <a:endParaRPr lang="en-US" sz="1400" baseline="30000" dirty="0" smtClean="0">
              <a:solidFill>
                <a:srgbClr val="0000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490082" y="4149080"/>
            <a:ext cx="7178262" cy="129266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How to quantify the net effect of resonant shielding and non-resonant excitation of 3-D fields? 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  <a:sym typeface="Wingdings" panose="05000000000000000000" pitchFamily="2" charset="2"/>
              </a:rPr>
              <a:t> c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alculate surface average of normal fields for whole flux surface at each radial point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endParaRPr lang="en-US" altLang="ko-KR" sz="2000" dirty="0"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9716"/>
            <a:ext cx="4072146" cy="2781460"/>
          </a:xfrm>
          <a:prstGeom prst="rect">
            <a:avLst/>
          </a:prstGeom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490082" y="4941168"/>
            <a:ext cx="8258382" cy="129266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endParaRPr lang="en-US" altLang="ko-KR" sz="2000" dirty="0"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Plasma response reduces surface averaged normal fields for whole radial cross section for n=2, </a:t>
            </a:r>
            <a:r>
              <a:rPr lang="en-US" altLang="ko-KR" sz="2000" dirty="0" err="1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ie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shielding of applied 3-D fields </a:t>
            </a:r>
            <a:r>
              <a:rPr lang="en-US" altLang="ko-KR" sz="2000" dirty="0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  <a:sym typeface="Wingdings" panose="05000000000000000000" pitchFamily="2" charset="2"/>
              </a:rPr>
              <a:t> consistent with the weakening of splitting from field line tracing</a:t>
            </a:r>
            <a:endParaRPr lang="en-US" altLang="ko-KR" sz="2000" dirty="0" smtClean="0">
              <a:solidFill>
                <a:srgbClr val="0000CC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91200" y="987623"/>
            <a:ext cx="2310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Profile of  </a:t>
            </a:r>
            <a:r>
              <a:rPr lang="en-US" sz="1400" dirty="0" err="1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ave.</a:t>
            </a:r>
            <a:r>
              <a:rPr lang="en-US" sz="14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normal field</a:t>
            </a:r>
            <a:endParaRPr lang="en-US" sz="1400" baseline="30000" dirty="0" smtClean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9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17984"/>
          </a:xfrm>
        </p:spPr>
        <p:txBody>
          <a:bodyPr>
            <a:noAutofit/>
          </a:bodyPr>
          <a:lstStyle/>
          <a:p>
            <a:pPr algn="ctr"/>
            <a:r>
              <a:rPr lang="en-US" altLang="ko-KR" sz="2400" dirty="0" smtClean="0">
                <a:solidFill>
                  <a:srgbClr val="336699"/>
                </a:solidFill>
                <a:effectLst/>
              </a:rPr>
              <a:t>Peak heat flux and splitting becomes stronger for resonant phases of n=1</a:t>
            </a:r>
            <a:endParaRPr lang="ko-KR" altLang="en-US" sz="2400" dirty="0">
              <a:solidFill>
                <a:srgbClr val="336699"/>
              </a:solidFill>
              <a:effectLst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251520" y="4572607"/>
            <a:ext cx="8892480" cy="188359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b="0" i="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Phase scan of n=1 fields using only upper and middle coils (</a:t>
            </a:r>
            <a:r>
              <a:rPr lang="en-US" altLang="ko-KR" b="0" i="0" dirty="0" err="1" smtClean="0">
                <a:latin typeface="Symbol" panose="05050102010706020507" pitchFamily="18" charset="2"/>
                <a:ea typeface="Gulim" pitchFamily="34" charset="-127"/>
                <a:cs typeface="Arial" panose="020B0604020202020204" pitchFamily="34" charset="0"/>
              </a:rPr>
              <a:t>Df</a:t>
            </a:r>
            <a:r>
              <a:rPr lang="en-US" altLang="ko-KR" b="0" i="0" baseline="-25000" dirty="0" err="1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UM</a:t>
            </a:r>
            <a:r>
              <a:rPr lang="en-US" altLang="ko-KR" b="0" i="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= 0 – 360</a:t>
            </a:r>
            <a:r>
              <a:rPr lang="en-US" altLang="ko-KR" b="0" i="0" baseline="30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b="0" i="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)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No ELM suppression (I</a:t>
            </a:r>
            <a:r>
              <a:rPr lang="en-US" altLang="ko-KR" baseline="-25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upper</a:t>
            </a:r>
            <a:r>
              <a:rPr lang="en-US" altLang="ko-KR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~3 – 4 kA, I</a:t>
            </a:r>
            <a:r>
              <a:rPr lang="en-US" altLang="ko-KR" baseline="-25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mid</a:t>
            </a:r>
            <a:r>
              <a:rPr lang="en-US" altLang="ko-KR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~2.5 kA)</a:t>
            </a:r>
            <a:endParaRPr lang="en-US" altLang="ko-KR" dirty="0"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b="0" i="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Peak heat flux increases during resonant phases (</a:t>
            </a:r>
            <a:r>
              <a:rPr lang="en-US" altLang="ko-KR" dirty="0" err="1">
                <a:latin typeface="Symbol" panose="05050102010706020507" pitchFamily="18" charset="2"/>
                <a:ea typeface="Gulim" pitchFamily="34" charset="-127"/>
                <a:cs typeface="Arial" panose="020B0604020202020204" pitchFamily="34" charset="0"/>
              </a:rPr>
              <a:t>Df</a:t>
            </a:r>
            <a:r>
              <a:rPr lang="en-US" altLang="ko-KR" baseline="-25000" dirty="0" err="1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UM</a:t>
            </a:r>
            <a:r>
              <a:rPr lang="en-US" altLang="ko-KR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= </a:t>
            </a:r>
            <a:r>
              <a:rPr lang="en-US" altLang="ko-KR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90 </a:t>
            </a:r>
            <a:r>
              <a:rPr lang="en-US" altLang="ko-KR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– </a:t>
            </a:r>
            <a:r>
              <a:rPr lang="en-US" altLang="ko-KR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180</a:t>
            </a:r>
            <a:r>
              <a:rPr lang="en-US" altLang="ko-KR" baseline="30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b="0" i="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) </a:t>
            </a:r>
          </a:p>
          <a:p>
            <a:pPr>
              <a:spcBef>
                <a:spcPct val="20000"/>
              </a:spcBef>
            </a:pPr>
            <a:r>
              <a:rPr lang="en-US" altLang="ko-KR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altLang="ko-KR" b="0" i="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  <a:sym typeface="Wingdings" panose="05000000000000000000" pitchFamily="2" charset="2"/>
              </a:rPr>
              <a:t> similar trend </a:t>
            </a:r>
            <a:r>
              <a:rPr lang="en-US" altLang="ko-KR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  <a:sym typeface="Wingdings" panose="05000000000000000000" pitchFamily="2" charset="2"/>
              </a:rPr>
              <a:t>as for n=2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b="0" i="0" dirty="0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Splitting is strongest for resonant phases (</a:t>
            </a:r>
            <a:r>
              <a:rPr lang="en-US" altLang="ko-KR" dirty="0" err="1" smtClean="0">
                <a:solidFill>
                  <a:srgbClr val="0000CC"/>
                </a:solidFill>
                <a:latin typeface="Symbol" panose="05050102010706020507" pitchFamily="18" charset="2"/>
                <a:ea typeface="Gulim" pitchFamily="34" charset="-127"/>
                <a:cs typeface="Arial" panose="020B0604020202020204" pitchFamily="34" charset="0"/>
              </a:rPr>
              <a:t>Df</a:t>
            </a:r>
            <a:r>
              <a:rPr lang="en-US" altLang="ko-KR" baseline="-25000" dirty="0" err="1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UM</a:t>
            </a:r>
            <a:r>
              <a:rPr lang="en-US" altLang="ko-KR" dirty="0" smtClean="0">
                <a:solidFill>
                  <a:srgbClr val="0000CC"/>
                </a:solidFill>
                <a:latin typeface="Symbol" panose="05050102010706020507" pitchFamily="18" charset="2"/>
                <a:ea typeface="Gulim" pitchFamily="34" charset="-127"/>
                <a:cs typeface="Arial" panose="020B0604020202020204" pitchFamily="34" charset="0"/>
              </a:rPr>
              <a:t> </a:t>
            </a:r>
            <a:r>
              <a:rPr lang="en-US" altLang="ko-KR" dirty="0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~ 90 – 180</a:t>
            </a:r>
            <a:r>
              <a:rPr lang="en-US" altLang="ko-KR" baseline="30000" dirty="0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b="0" i="0" dirty="0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), </a:t>
            </a:r>
            <a:r>
              <a:rPr lang="en-US" altLang="ko-KR" b="0" i="0" dirty="0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  <a:sym typeface="Wingdings" panose="05000000000000000000" pitchFamily="2" charset="2"/>
              </a:rPr>
              <a:t> Contrary to n=2</a:t>
            </a:r>
            <a:r>
              <a:rPr lang="en-US" altLang="ko-KR" b="0" i="0" dirty="0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(stronger splitting for non-resonant phase, </a:t>
            </a:r>
            <a:r>
              <a:rPr lang="en-US" altLang="ko-KR" dirty="0" err="1" smtClean="0">
                <a:solidFill>
                  <a:srgbClr val="0000CC"/>
                </a:solidFill>
                <a:latin typeface="Symbol" panose="05050102010706020507" pitchFamily="18" charset="2"/>
                <a:ea typeface="Gulim" pitchFamily="34" charset="-127"/>
                <a:cs typeface="Arial" panose="020B0604020202020204" pitchFamily="34" charset="0"/>
              </a:rPr>
              <a:t>Df</a:t>
            </a:r>
            <a:r>
              <a:rPr lang="en-US" altLang="ko-KR" baseline="-25000" dirty="0" err="1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UL</a:t>
            </a:r>
            <a:r>
              <a:rPr lang="en-US" altLang="ko-KR" dirty="0" smtClean="0">
                <a:solidFill>
                  <a:srgbClr val="0000CC"/>
                </a:solidFill>
                <a:latin typeface="Symbol" panose="05050102010706020507" pitchFamily="18" charset="2"/>
                <a:ea typeface="Gulim" pitchFamily="34" charset="-127"/>
                <a:cs typeface="Arial" panose="020B0604020202020204" pitchFamily="34" charset="0"/>
              </a:rPr>
              <a:t> </a:t>
            </a:r>
            <a:r>
              <a:rPr lang="en-US" altLang="ko-KR" dirty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~ </a:t>
            </a:r>
            <a:r>
              <a:rPr lang="en-US" altLang="ko-KR" dirty="0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0</a:t>
            </a:r>
            <a:r>
              <a:rPr lang="en-US" altLang="ko-KR" baseline="30000" dirty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dirty="0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0" y="1343794"/>
            <a:ext cx="5468099" cy="3075806"/>
          </a:xfrm>
          <a:prstGeom prst="rect">
            <a:avLst/>
          </a:prstGeom>
        </p:spPr>
      </p:pic>
      <p:cxnSp>
        <p:nvCxnSpPr>
          <p:cNvPr id="6" name="Straight Connector 5"/>
          <p:cNvCxnSpPr>
            <a:stCxn id="3" idx="0"/>
          </p:cNvCxnSpPr>
          <p:nvPr/>
        </p:nvCxnSpPr>
        <p:spPr>
          <a:xfrm flipH="1">
            <a:off x="2909369" y="1343794"/>
            <a:ext cx="1" cy="2715766"/>
          </a:xfrm>
          <a:prstGeom prst="line">
            <a:avLst/>
          </a:prstGeom>
          <a:ln w="254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939008" y="1343794"/>
            <a:ext cx="1" cy="2715766"/>
          </a:xfrm>
          <a:prstGeom prst="line">
            <a:avLst/>
          </a:prstGeom>
          <a:ln w="254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02904" y="1343794"/>
            <a:ext cx="1" cy="2715766"/>
          </a:xfrm>
          <a:prstGeom prst="line">
            <a:avLst/>
          </a:prstGeom>
          <a:ln w="254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883223" y="1343794"/>
            <a:ext cx="1" cy="27157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819327" y="1343794"/>
            <a:ext cx="1" cy="27157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8932" y="102593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Symbol" panose="05050102010706020507" pitchFamily="18" charset="2"/>
                <a:ea typeface="Arial"/>
              </a:rPr>
              <a:t>Df</a:t>
            </a:r>
            <a:r>
              <a:rPr lang="en-US" altLang="ko-KR" baseline="-25000" dirty="0" err="1" smtClean="0">
                <a:solidFill>
                  <a:srgbClr val="FF0000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UM</a:t>
            </a:r>
            <a:r>
              <a:rPr lang="en-US" b="1" dirty="0" smtClean="0">
                <a:solidFill>
                  <a:srgbClr val="FF0000"/>
                </a:solidFill>
                <a:latin typeface="Arial"/>
                <a:ea typeface="Arial"/>
              </a:rPr>
              <a:t>= 0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ea typeface="Arial"/>
              </a:rPr>
              <a:t>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22984" y="103522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Arial"/>
                <a:ea typeface="Arial"/>
              </a:rPr>
              <a:t>90</a:t>
            </a:r>
            <a:r>
              <a:rPr lang="en-US" b="1" baseline="30000" dirty="0" smtClean="0">
                <a:solidFill>
                  <a:srgbClr val="0000CC"/>
                </a:solidFill>
                <a:latin typeface="Arial"/>
                <a:ea typeface="Arial"/>
              </a:rPr>
              <a:t>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87080" y="103522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  <a:latin typeface="Arial"/>
                <a:ea typeface="Arial"/>
              </a:rPr>
              <a:t>180</a:t>
            </a:r>
            <a:r>
              <a:rPr lang="en-US" b="1" baseline="30000" dirty="0" smtClean="0">
                <a:solidFill>
                  <a:srgbClr val="006600"/>
                </a:solidFill>
                <a:latin typeface="Arial"/>
                <a:ea typeface="Arial"/>
              </a:rPr>
              <a:t>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77697" y="103522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ea typeface="Arial"/>
              </a:rPr>
              <a:t>270</a:t>
            </a:r>
            <a:r>
              <a:rPr lang="en-US" b="1" baseline="30000" dirty="0" smtClean="0">
                <a:latin typeface="Arial"/>
                <a:ea typeface="Arial"/>
              </a:rPr>
              <a:t>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31296" y="103522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ea typeface="Arial"/>
              </a:rPr>
              <a:t>360</a:t>
            </a:r>
            <a:r>
              <a:rPr lang="en-US" b="1" baseline="30000" dirty="0" smtClean="0">
                <a:solidFill>
                  <a:srgbClr val="FF0000"/>
                </a:solidFill>
                <a:latin typeface="Arial"/>
                <a:ea typeface="Arial"/>
              </a:rPr>
              <a:t>o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830646" y="1416750"/>
            <a:ext cx="1384358" cy="986626"/>
            <a:chOff x="1331640" y="3573016"/>
            <a:chExt cx="1384358" cy="986626"/>
          </a:xfrm>
        </p:grpSpPr>
        <p:grpSp>
          <p:nvGrpSpPr>
            <p:cNvPr id="27" name="Group 26"/>
            <p:cNvGrpSpPr/>
            <p:nvPr/>
          </p:nvGrpSpPr>
          <p:grpSpPr>
            <a:xfrm>
              <a:off x="1331640" y="3573016"/>
              <a:ext cx="1384358" cy="986626"/>
              <a:chOff x="1331640" y="2492896"/>
              <a:chExt cx="1384358" cy="986626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1331640" y="2492896"/>
                <a:ext cx="377026" cy="461665"/>
                <a:chOff x="1298448" y="2514600"/>
                <a:chExt cx="377026" cy="461665"/>
              </a:xfrm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298448" y="2514600"/>
                  <a:ext cx="377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1674694" y="2492896"/>
                <a:ext cx="373820" cy="461665"/>
                <a:chOff x="1298448" y="2514600"/>
                <a:chExt cx="373820" cy="461665"/>
              </a:xfrm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/>
                      <a:ea typeface="Arial"/>
                    </a:rPr>
                    <a:t>+</a:t>
                  </a:r>
                  <a:endParaRPr lang="en-US" sz="2400" b="1" dirty="0" smtClean="0">
                    <a:latin typeface="Arial"/>
                    <a:ea typeface="Arial"/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203473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239477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70" name="Rectangle 69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1331640" y="2751311"/>
                <a:ext cx="373820" cy="461665"/>
                <a:chOff x="1298448" y="2514600"/>
                <a:chExt cx="373820" cy="461665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/>
                      <a:ea typeface="Arial"/>
                    </a:rPr>
                    <a:t>+</a:t>
                  </a:r>
                  <a:endParaRPr lang="en-US" sz="2400" b="1" dirty="0" smtClean="0">
                    <a:latin typeface="Arial"/>
                    <a:ea typeface="Arial"/>
                  </a:endParaRPr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1674694" y="2751311"/>
                <a:ext cx="373820" cy="461665"/>
                <a:chOff x="1298448" y="2514600"/>
                <a:chExt cx="373820" cy="461665"/>
              </a:xfrm>
            </p:grpSpPr>
            <p:sp>
              <p:nvSpPr>
                <p:cNvPr id="66" name="Rectangle 65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2034734" y="2751311"/>
                <a:ext cx="321224" cy="461665"/>
                <a:chOff x="1298448" y="2514600"/>
                <a:chExt cx="321224" cy="461665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2394774" y="2751311"/>
                <a:ext cx="321224" cy="461665"/>
                <a:chOff x="1298448" y="2514600"/>
                <a:chExt cx="321224" cy="461665"/>
              </a:xfrm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sp>
            <p:nvSpPr>
              <p:cNvPr id="60" name="Rectangle 59"/>
              <p:cNvSpPr/>
              <p:nvPr/>
            </p:nvSpPr>
            <p:spPr>
              <a:xfrm>
                <a:off x="1364832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674694" y="3140968"/>
                <a:ext cx="321224" cy="338554"/>
                <a:chOff x="1298448" y="2616225"/>
                <a:chExt cx="321224" cy="338554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1298448" y="2616225"/>
                  <a:ext cx="1847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600" b="1" dirty="0" smtClean="0">
                    <a:latin typeface="Arial"/>
                    <a:ea typeface="Arial"/>
                  </a:endParaRPr>
                </a:p>
              </p:txBody>
            </p:sp>
          </p:grpSp>
          <p:sp>
            <p:nvSpPr>
              <p:cNvPr id="56" name="Rectangle 55"/>
              <p:cNvSpPr/>
              <p:nvPr/>
            </p:nvSpPr>
            <p:spPr>
              <a:xfrm>
                <a:off x="2067926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427966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>
              <a:off x="1547664" y="3731332"/>
              <a:ext cx="991126" cy="705780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>
            <a:off x="6043464" y="1597060"/>
            <a:ext cx="0" cy="755794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339608" y="1604790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Symbol" panose="05050102010706020507" pitchFamily="18" charset="2"/>
                <a:ea typeface="Arial"/>
              </a:rPr>
              <a:t>Df</a:t>
            </a:r>
            <a:r>
              <a:rPr lang="en-US" altLang="ko-KR" baseline="-25000" dirty="0" err="1" smtClean="0">
                <a:solidFill>
                  <a:srgbClr val="FF0000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UM</a:t>
            </a:r>
            <a:r>
              <a:rPr lang="en-US" b="1" dirty="0" smtClean="0">
                <a:solidFill>
                  <a:srgbClr val="FF0000"/>
                </a:solidFill>
                <a:latin typeface="Arial"/>
                <a:ea typeface="Arial"/>
              </a:rPr>
              <a:t>=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0</a:t>
            </a:r>
            <a:r>
              <a:rPr lang="en-US" baseline="30000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o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(non-resonant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5830646" y="2352854"/>
            <a:ext cx="1384358" cy="986626"/>
            <a:chOff x="1331640" y="3573016"/>
            <a:chExt cx="1384358" cy="986626"/>
          </a:xfrm>
        </p:grpSpPr>
        <p:grpSp>
          <p:nvGrpSpPr>
            <p:cNvPr id="84" name="Group 83"/>
            <p:cNvGrpSpPr/>
            <p:nvPr/>
          </p:nvGrpSpPr>
          <p:grpSpPr>
            <a:xfrm>
              <a:off x="1331640" y="3573016"/>
              <a:ext cx="1384358" cy="986626"/>
              <a:chOff x="1331640" y="2492896"/>
              <a:chExt cx="1384358" cy="986626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1331640" y="2492896"/>
                <a:ext cx="377026" cy="461665"/>
                <a:chOff x="1298448" y="2514600"/>
                <a:chExt cx="377026" cy="461665"/>
              </a:xfrm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1298448" y="2514600"/>
                  <a:ext cx="377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1674694" y="2492896"/>
                <a:ext cx="373820" cy="461665"/>
                <a:chOff x="1298448" y="2514600"/>
                <a:chExt cx="373820" cy="461665"/>
              </a:xfrm>
            </p:grpSpPr>
            <p:sp>
              <p:nvSpPr>
                <p:cNvPr id="112" name="Rectangle 111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/>
                      <a:ea typeface="Arial"/>
                    </a:rPr>
                    <a:t>+</a:t>
                  </a:r>
                  <a:endParaRPr lang="en-US" sz="2400" b="1" dirty="0" smtClean="0">
                    <a:latin typeface="Arial"/>
                    <a:ea typeface="Arial"/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03473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239477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>
                <a:off x="1331640" y="2751311"/>
                <a:ext cx="321224" cy="461665"/>
                <a:chOff x="1298448" y="2514600"/>
                <a:chExt cx="321224" cy="461665"/>
              </a:xfrm>
            </p:grpSpPr>
            <p:sp>
              <p:nvSpPr>
                <p:cNvPr id="106" name="Rectangle 105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1674694" y="2751311"/>
                <a:ext cx="373820" cy="461665"/>
                <a:chOff x="1298448" y="2514600"/>
                <a:chExt cx="373820" cy="461665"/>
              </a:xfrm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92" name="Group 91"/>
              <p:cNvGrpSpPr/>
              <p:nvPr/>
            </p:nvGrpSpPr>
            <p:grpSpPr>
              <a:xfrm>
                <a:off x="2034734" y="2751311"/>
                <a:ext cx="373820" cy="461665"/>
                <a:chOff x="1298448" y="2514600"/>
                <a:chExt cx="373820" cy="461665"/>
              </a:xfrm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/>
                      <a:ea typeface="Arial"/>
                    </a:rPr>
                    <a:t>+</a:t>
                  </a:r>
                  <a:endParaRPr lang="en-US" sz="2400" b="1" dirty="0" smtClean="0">
                    <a:latin typeface="Arial"/>
                    <a:ea typeface="Arial"/>
                  </a:endParaRPr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2394774" y="2751311"/>
                <a:ext cx="321224" cy="461665"/>
                <a:chOff x="1298448" y="2514600"/>
                <a:chExt cx="321224" cy="461665"/>
              </a:xfrm>
            </p:grpSpPr>
            <p:sp>
              <p:nvSpPr>
                <p:cNvPr id="100" name="Rectangle 99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sp>
            <p:nvSpPr>
              <p:cNvPr id="94" name="Rectangle 93"/>
              <p:cNvSpPr/>
              <p:nvPr/>
            </p:nvSpPr>
            <p:spPr>
              <a:xfrm>
                <a:off x="1364832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1674694" y="3140968"/>
                <a:ext cx="321224" cy="338554"/>
                <a:chOff x="1298448" y="2616225"/>
                <a:chExt cx="321224" cy="338554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1298448" y="2616225"/>
                  <a:ext cx="1847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600" b="1" dirty="0" smtClean="0">
                    <a:latin typeface="Arial"/>
                    <a:ea typeface="Arial"/>
                  </a:endParaRPr>
                </a:p>
              </p:txBody>
            </p:sp>
          </p:grpSp>
          <p:sp>
            <p:nvSpPr>
              <p:cNvPr id="96" name="Rectangle 95"/>
              <p:cNvSpPr/>
              <p:nvPr/>
            </p:nvSpPr>
            <p:spPr>
              <a:xfrm>
                <a:off x="2067926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2427966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5" name="Straight Arrow Connector 84"/>
            <p:cNvCxnSpPr/>
            <p:nvPr/>
          </p:nvCxnSpPr>
          <p:spPr>
            <a:xfrm>
              <a:off x="1547664" y="3731332"/>
              <a:ext cx="991126" cy="705780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Straight Arrow Connector 118"/>
          <p:cNvCxnSpPr/>
          <p:nvPr/>
        </p:nvCxnSpPr>
        <p:spPr>
          <a:xfrm>
            <a:off x="5977481" y="2540894"/>
            <a:ext cx="496301" cy="444715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7339608" y="2540894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00CC"/>
                </a:solidFill>
                <a:latin typeface="Symbol" panose="05050102010706020507" pitchFamily="18" charset="2"/>
                <a:ea typeface="Arial"/>
              </a:rPr>
              <a:t>Df</a:t>
            </a:r>
            <a:r>
              <a:rPr lang="en-US" altLang="ko-KR" baseline="-25000" dirty="0" err="1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UM</a:t>
            </a:r>
            <a:r>
              <a:rPr lang="en-US" dirty="0" smtClean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= 90</a:t>
            </a:r>
            <a:r>
              <a:rPr lang="en-US" baseline="30000" dirty="0" smtClean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o </a:t>
            </a:r>
            <a:r>
              <a:rPr lang="en-US" dirty="0" smtClean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000CC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(resonant</a:t>
            </a: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5830646" y="3288958"/>
            <a:ext cx="1436954" cy="986626"/>
            <a:chOff x="1331640" y="3573016"/>
            <a:chExt cx="1436954" cy="986626"/>
          </a:xfrm>
        </p:grpSpPr>
        <p:grpSp>
          <p:nvGrpSpPr>
            <p:cNvPr id="122" name="Group 121"/>
            <p:cNvGrpSpPr/>
            <p:nvPr/>
          </p:nvGrpSpPr>
          <p:grpSpPr>
            <a:xfrm>
              <a:off x="1331640" y="3573016"/>
              <a:ext cx="1436954" cy="986626"/>
              <a:chOff x="1331640" y="2492896"/>
              <a:chExt cx="1436954" cy="986626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1331640" y="2492896"/>
                <a:ext cx="377026" cy="461665"/>
                <a:chOff x="1298448" y="2514600"/>
                <a:chExt cx="377026" cy="461665"/>
              </a:xfrm>
            </p:grpSpPr>
            <p:sp>
              <p:nvSpPr>
                <p:cNvPr id="152" name="Rectangle 151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TextBox 152"/>
                <p:cNvSpPr txBox="1"/>
                <p:nvPr/>
              </p:nvSpPr>
              <p:spPr>
                <a:xfrm>
                  <a:off x="1298448" y="2514600"/>
                  <a:ext cx="377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1674694" y="2492896"/>
                <a:ext cx="373820" cy="461665"/>
                <a:chOff x="1298448" y="2514600"/>
                <a:chExt cx="373820" cy="461665"/>
              </a:xfrm>
            </p:grpSpPr>
            <p:sp>
              <p:nvSpPr>
                <p:cNvPr id="150" name="Rectangle 149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/>
                      <a:ea typeface="Arial"/>
                    </a:rPr>
                    <a:t>+</a:t>
                  </a:r>
                  <a:endParaRPr lang="en-US" sz="2400" b="1" dirty="0" smtClean="0">
                    <a:latin typeface="Arial"/>
                    <a:ea typeface="Arial"/>
                  </a:endParaRPr>
                </a:p>
              </p:txBody>
            </p:sp>
          </p:grpSp>
          <p:grpSp>
            <p:nvGrpSpPr>
              <p:cNvPr id="126" name="Group 125"/>
              <p:cNvGrpSpPr/>
              <p:nvPr/>
            </p:nvGrpSpPr>
            <p:grpSpPr>
              <a:xfrm>
                <a:off x="203473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148" name="Rectangle 147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TextBox 148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127" name="Group 126"/>
              <p:cNvGrpSpPr/>
              <p:nvPr/>
            </p:nvGrpSpPr>
            <p:grpSpPr>
              <a:xfrm>
                <a:off x="239477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TextBox 146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1331640" y="2751311"/>
                <a:ext cx="321224" cy="461665"/>
                <a:chOff x="1298448" y="2514600"/>
                <a:chExt cx="321224" cy="461665"/>
              </a:xfrm>
            </p:grpSpPr>
            <p:sp>
              <p:nvSpPr>
                <p:cNvPr id="144" name="Rectangle 143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TextBox 144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>
                <a:off x="1674694" y="2751311"/>
                <a:ext cx="321224" cy="461665"/>
                <a:chOff x="1298448" y="2514600"/>
                <a:chExt cx="321224" cy="461665"/>
              </a:xfrm>
            </p:grpSpPr>
            <p:sp>
              <p:nvSpPr>
                <p:cNvPr id="142" name="Rectangle 141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TextBox 142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>
                <a:off x="2034734" y="2751311"/>
                <a:ext cx="373820" cy="461665"/>
                <a:chOff x="1298448" y="2514600"/>
                <a:chExt cx="373820" cy="461665"/>
              </a:xfrm>
            </p:grpSpPr>
            <p:sp>
              <p:nvSpPr>
                <p:cNvPr id="140" name="Rectangle 139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/>
                      <a:ea typeface="Arial"/>
                    </a:rPr>
                    <a:t>+</a:t>
                  </a:r>
                  <a:endParaRPr lang="en-US" sz="2400" b="1" dirty="0" smtClean="0">
                    <a:latin typeface="Arial"/>
                    <a:ea typeface="Arial"/>
                  </a:endParaRPr>
                </a:p>
              </p:txBody>
            </p:sp>
          </p:grpSp>
          <p:grpSp>
            <p:nvGrpSpPr>
              <p:cNvPr id="131" name="Group 130"/>
              <p:cNvGrpSpPr/>
              <p:nvPr/>
            </p:nvGrpSpPr>
            <p:grpSpPr>
              <a:xfrm>
                <a:off x="2394774" y="2751311"/>
                <a:ext cx="373820" cy="461665"/>
                <a:chOff x="1298448" y="2514600"/>
                <a:chExt cx="373820" cy="461665"/>
              </a:xfrm>
            </p:grpSpPr>
            <p:sp>
              <p:nvSpPr>
                <p:cNvPr id="138" name="Rectangle 137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extBox 138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/>
                      <a:ea typeface="Arial"/>
                    </a:rPr>
                    <a:t>+</a:t>
                  </a:r>
                  <a:endParaRPr lang="en-US" sz="2400" b="1" dirty="0" smtClean="0">
                    <a:latin typeface="Arial"/>
                    <a:ea typeface="Arial"/>
                  </a:endParaRPr>
                </a:p>
              </p:txBody>
            </p:sp>
          </p:grpSp>
          <p:sp>
            <p:nvSpPr>
              <p:cNvPr id="132" name="Rectangle 131"/>
              <p:cNvSpPr/>
              <p:nvPr/>
            </p:nvSpPr>
            <p:spPr>
              <a:xfrm>
                <a:off x="1364832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3" name="Group 132"/>
              <p:cNvGrpSpPr/>
              <p:nvPr/>
            </p:nvGrpSpPr>
            <p:grpSpPr>
              <a:xfrm>
                <a:off x="1674694" y="3140968"/>
                <a:ext cx="321224" cy="338554"/>
                <a:chOff x="1298448" y="2616225"/>
                <a:chExt cx="321224" cy="338554"/>
              </a:xfrm>
            </p:grpSpPr>
            <p:sp>
              <p:nvSpPr>
                <p:cNvPr id="136" name="Rectangle 135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TextBox 136"/>
                <p:cNvSpPr txBox="1"/>
                <p:nvPr/>
              </p:nvSpPr>
              <p:spPr>
                <a:xfrm>
                  <a:off x="1298448" y="2616225"/>
                  <a:ext cx="1847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600" b="1" dirty="0" smtClean="0">
                    <a:latin typeface="Arial"/>
                    <a:ea typeface="Arial"/>
                  </a:endParaRPr>
                </a:p>
              </p:txBody>
            </p:sp>
          </p:grpSp>
          <p:sp>
            <p:nvSpPr>
              <p:cNvPr id="134" name="Rectangle 133"/>
              <p:cNvSpPr/>
              <p:nvPr/>
            </p:nvSpPr>
            <p:spPr>
              <a:xfrm>
                <a:off x="2067926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2427966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3" name="Straight Arrow Connector 122"/>
            <p:cNvCxnSpPr/>
            <p:nvPr/>
          </p:nvCxnSpPr>
          <p:spPr>
            <a:xfrm>
              <a:off x="1547664" y="3731332"/>
              <a:ext cx="991126" cy="705780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7" name="Straight Arrow Connector 156"/>
          <p:cNvCxnSpPr/>
          <p:nvPr/>
        </p:nvCxnSpPr>
        <p:spPr>
          <a:xfrm>
            <a:off x="5977481" y="3519790"/>
            <a:ext cx="916299" cy="401923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7339608" y="3476998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6600"/>
                </a:solidFill>
                <a:latin typeface="Symbol" panose="05050102010706020507" pitchFamily="18" charset="2"/>
                <a:ea typeface="Arial"/>
              </a:rPr>
              <a:t>Df</a:t>
            </a:r>
            <a:r>
              <a:rPr lang="en-US" altLang="ko-KR" baseline="-25000" dirty="0" err="1" smtClean="0">
                <a:solidFill>
                  <a:srgbClr val="006600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UM</a:t>
            </a: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= 180</a:t>
            </a:r>
            <a:r>
              <a:rPr lang="en-US" baseline="30000" dirty="0" smtClean="0">
                <a:solidFill>
                  <a:srgbClr val="0066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o </a:t>
            </a: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(resonant</a:t>
            </a:r>
            <a:r>
              <a:rPr lang="en-US" dirty="0">
                <a:solidFill>
                  <a:srgbClr val="0066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690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42252"/>
            <a:ext cx="3384376" cy="2518796"/>
          </a:xfrm>
          <a:prstGeom prst="rect">
            <a:avLst/>
          </a:prstGeom>
        </p:spPr>
      </p:pic>
      <p:cxnSp>
        <p:nvCxnSpPr>
          <p:cNvPr id="164" name="Straight Connector 163"/>
          <p:cNvCxnSpPr/>
          <p:nvPr/>
        </p:nvCxnSpPr>
        <p:spPr>
          <a:xfrm>
            <a:off x="5888736" y="1484784"/>
            <a:ext cx="1" cy="2088232"/>
          </a:xfrm>
          <a:prstGeom prst="line">
            <a:avLst/>
          </a:prstGeom>
          <a:ln w="25400"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6444209" y="1484784"/>
            <a:ext cx="0" cy="2088232"/>
          </a:xfrm>
          <a:prstGeom prst="line">
            <a:avLst/>
          </a:prstGeom>
          <a:ln w="25400"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7260336" y="1484784"/>
            <a:ext cx="0" cy="2088232"/>
          </a:xfrm>
          <a:prstGeom prst="line">
            <a:avLst/>
          </a:prstGeom>
          <a:ln w="25400"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6155338" y="956846"/>
            <a:ext cx="253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Ave. normal field at boundary</a:t>
            </a:r>
            <a:endParaRPr lang="en-US" sz="1400" baseline="30000" dirty="0" smtClean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5715000" y="1143000"/>
            <a:ext cx="35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9900"/>
                </a:solidFill>
                <a:latin typeface="Arial"/>
                <a:ea typeface="Arial"/>
              </a:rPr>
              <a:t>0</a:t>
            </a:r>
            <a:r>
              <a:rPr lang="en-US" sz="1400" b="1" baseline="30000" dirty="0" smtClean="0">
                <a:solidFill>
                  <a:srgbClr val="FF9900"/>
                </a:solidFill>
                <a:latin typeface="Arial"/>
                <a:ea typeface="Arial"/>
              </a:rPr>
              <a:t>o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6248123" y="1140023"/>
            <a:ext cx="45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9900"/>
                </a:solidFill>
                <a:latin typeface="Arial"/>
                <a:ea typeface="Arial"/>
              </a:rPr>
              <a:t>60</a:t>
            </a:r>
            <a:r>
              <a:rPr lang="en-US" sz="1400" b="1" baseline="30000" dirty="0" smtClean="0">
                <a:solidFill>
                  <a:srgbClr val="FF9900"/>
                </a:solidFill>
                <a:latin typeface="Arial"/>
                <a:ea typeface="Arial"/>
              </a:rPr>
              <a:t>o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6986474" y="1140023"/>
            <a:ext cx="557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9900"/>
                </a:solidFill>
                <a:latin typeface="Arial"/>
                <a:ea typeface="Arial"/>
              </a:rPr>
              <a:t>150</a:t>
            </a:r>
            <a:r>
              <a:rPr lang="en-US" sz="1400" b="1" baseline="30000" dirty="0" smtClean="0">
                <a:solidFill>
                  <a:srgbClr val="FF9900"/>
                </a:solidFill>
                <a:latin typeface="Arial"/>
                <a:ea typeface="Arial"/>
              </a:rPr>
              <a:t>o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28600" y="1187101"/>
            <a:ext cx="5256583" cy="300389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Comparison of 3-D fields at plasma boundary:</a:t>
            </a:r>
            <a:endParaRPr lang="en-US" dirty="0">
              <a:latin typeface="Arial"/>
              <a:ea typeface="Gulim" pitchFamily="34" charset="-127"/>
            </a:endParaRPr>
          </a:p>
          <a:p>
            <a:pPr marL="800100" lvl="1" indent="-342900">
              <a:spcBef>
                <a:spcPct val="20000"/>
              </a:spcBef>
              <a:buFont typeface="Helvetica" pitchFamily="34" charset="0"/>
              <a:buChar char="‒"/>
            </a:pPr>
            <a:r>
              <a:rPr lang="en-US" altLang="ko-KR" dirty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0</a:t>
            </a:r>
            <a:r>
              <a:rPr lang="en-US" altLang="ko-KR" baseline="30000" dirty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dirty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: shielding</a:t>
            </a:r>
          </a:p>
          <a:p>
            <a:pPr marL="800100" lvl="1" indent="-342900">
              <a:spcBef>
                <a:spcPct val="20000"/>
              </a:spcBef>
              <a:buFont typeface="Helvetica" pitchFamily="34" charset="0"/>
              <a:buChar char="‒"/>
            </a:pPr>
            <a:r>
              <a:rPr lang="en-US" altLang="ko-KR" dirty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50 – 60</a:t>
            </a:r>
            <a:r>
              <a:rPr lang="en-US" altLang="ko-KR" baseline="30000" dirty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dirty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: ~constant</a:t>
            </a:r>
          </a:p>
          <a:p>
            <a:pPr marL="800100" lvl="1" indent="-342900">
              <a:spcBef>
                <a:spcPct val="20000"/>
              </a:spcBef>
              <a:buFont typeface="Helvetica" pitchFamily="34" charset="0"/>
              <a:buChar char="‒"/>
            </a:pPr>
            <a:r>
              <a:rPr lang="en-US" altLang="ko-KR" dirty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150</a:t>
            </a:r>
            <a:r>
              <a:rPr lang="en-US" altLang="ko-KR" baseline="30000" dirty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dirty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: </a:t>
            </a:r>
            <a:r>
              <a:rPr lang="en-US" altLang="ko-KR" dirty="0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amplification</a:t>
            </a:r>
            <a:endParaRPr lang="en-US" altLang="ko-KR" sz="2000" b="0" i="0" dirty="0" smtClean="0">
              <a:solidFill>
                <a:srgbClr val="0000CC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b="0" i="0" dirty="0" smtClean="0">
                <a:solidFill>
                  <a:schemeClr val="tx1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Plasma response also shifts phase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dirty="0" err="1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q</a:t>
            </a:r>
            <a:r>
              <a:rPr lang="en-US" altLang="ko-KR" sz="2000" baseline="-25000" dirty="0" err="1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peak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and heat flux splitting </a:t>
            </a:r>
            <a:r>
              <a:rPr lang="en-US" altLang="ko-KR" sz="20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better 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agree </a:t>
            </a:r>
            <a:r>
              <a:rPr lang="en-US" altLang="ko-KR" sz="2000" dirty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with plasma response case than 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vacuum, and become stronger with higher normal fields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940152" y="2636912"/>
            <a:ext cx="0" cy="29641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308304" y="1844824"/>
            <a:ext cx="0" cy="5844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95633" y="2586390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Shielding</a:t>
            </a:r>
            <a:endParaRPr lang="en-US" sz="1600" baseline="30000" dirty="0" smtClean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08304" y="1988840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Amplification</a:t>
            </a:r>
            <a:endParaRPr lang="en-US" sz="1600" baseline="30000" dirty="0" smtClean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7" name="제목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17984"/>
          </a:xfrm>
        </p:spPr>
        <p:txBody>
          <a:bodyPr>
            <a:noAutofit/>
          </a:bodyPr>
          <a:lstStyle/>
          <a:p>
            <a:pPr algn="ctr"/>
            <a:r>
              <a:rPr lang="en-US" altLang="ko-KR" sz="2400" dirty="0" smtClean="0">
                <a:solidFill>
                  <a:srgbClr val="336699"/>
                </a:solidFill>
                <a:effectLst/>
              </a:rPr>
              <a:t>Plasma response shields or amplifies applied n=1 fields, depending on phase </a:t>
            </a:r>
            <a:endParaRPr lang="ko-KR" altLang="en-US" sz="2400" dirty="0">
              <a:solidFill>
                <a:srgbClr val="336699"/>
              </a:solidFill>
              <a:effectLst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12" y="4293096"/>
            <a:ext cx="2512450" cy="22199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47" y="4304190"/>
            <a:ext cx="2525005" cy="2231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638" y="4293095"/>
            <a:ext cx="2544826" cy="2248577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H="1">
            <a:off x="2987824" y="3356992"/>
            <a:ext cx="2880322" cy="94719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292080" y="3356992"/>
            <a:ext cx="1131958" cy="93610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930769" y="3356992"/>
            <a:ext cx="329567" cy="93610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267744" y="5589240"/>
            <a:ext cx="167313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5124767" y="5517232"/>
            <a:ext cx="167313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908743" y="5157192"/>
            <a:ext cx="167313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7524328" y="4797152"/>
            <a:ext cx="167313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7933079" y="5445224"/>
            <a:ext cx="167313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956816" y="4437112"/>
            <a:ext cx="0" cy="1728192"/>
          </a:xfrm>
          <a:prstGeom prst="line">
            <a:avLst/>
          </a:prstGeom>
          <a:ln w="254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88024" y="4437112"/>
            <a:ext cx="0" cy="1728192"/>
          </a:xfrm>
          <a:prstGeom prst="line">
            <a:avLst/>
          </a:prstGeom>
          <a:ln w="254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470648" y="4443984"/>
            <a:ext cx="0" cy="1728192"/>
          </a:xfrm>
          <a:prstGeom prst="line">
            <a:avLst/>
          </a:prstGeom>
          <a:ln w="254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1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제목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17984"/>
          </a:xfrm>
        </p:spPr>
        <p:txBody>
          <a:bodyPr>
            <a:noAutofit/>
          </a:bodyPr>
          <a:lstStyle/>
          <a:p>
            <a:pPr algn="ctr"/>
            <a:r>
              <a:rPr lang="en-US" altLang="ko-KR" sz="2400" dirty="0" smtClean="0">
                <a:solidFill>
                  <a:srgbClr val="336699"/>
                </a:solidFill>
                <a:effectLst/>
              </a:rPr>
              <a:t>Poloidal spectrum analysis again shows similar trend for resonant and non-resonant fields as in n=2</a:t>
            </a:r>
            <a:endParaRPr lang="ko-KR" altLang="en-US" sz="2400" dirty="0">
              <a:solidFill>
                <a:srgbClr val="336699"/>
              </a:solidFill>
              <a:effectLst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68686" y="937320"/>
            <a:ext cx="6282709" cy="4320480"/>
            <a:chOff x="899592" y="550955"/>
            <a:chExt cx="8136904" cy="5974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12" y="1067383"/>
              <a:ext cx="4003740" cy="291167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3573016"/>
              <a:ext cx="4009166" cy="290249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424736" y="550955"/>
              <a:ext cx="1194298" cy="468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Vacuum</a:t>
              </a:r>
              <a:endParaRPr lang="en-US" sz="1600" baseline="300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39088" y="596695"/>
              <a:ext cx="859398" cy="468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IPEC</a:t>
              </a:r>
              <a:endParaRPr lang="en-US" sz="1600" baseline="300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1097484"/>
              <a:ext cx="4003740" cy="29075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330" y="3587664"/>
              <a:ext cx="4009166" cy="2937680"/>
            </a:xfrm>
            <a:prstGeom prst="rect">
              <a:avLst/>
            </a:prstGeom>
          </p:spPr>
        </p:pic>
      </p:grpSp>
      <p:cxnSp>
        <p:nvCxnSpPr>
          <p:cNvPr id="31" name="Straight Arrow Connector 30"/>
          <p:cNvCxnSpPr/>
          <p:nvPr/>
        </p:nvCxnSpPr>
        <p:spPr>
          <a:xfrm flipV="1">
            <a:off x="3346288" y="2004011"/>
            <a:ext cx="567108" cy="393068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346288" y="3025552"/>
            <a:ext cx="577640" cy="627385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36043" y="2194555"/>
            <a:ext cx="9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q=m/1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rational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surfaces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98742" y="1879740"/>
            <a:ext cx="1384358" cy="986626"/>
            <a:chOff x="1331640" y="3573016"/>
            <a:chExt cx="1384358" cy="986626"/>
          </a:xfrm>
        </p:grpSpPr>
        <p:grpSp>
          <p:nvGrpSpPr>
            <p:cNvPr id="35" name="Group 34"/>
            <p:cNvGrpSpPr/>
            <p:nvPr/>
          </p:nvGrpSpPr>
          <p:grpSpPr>
            <a:xfrm>
              <a:off x="1331640" y="3573016"/>
              <a:ext cx="1384358" cy="986626"/>
              <a:chOff x="1331640" y="2492896"/>
              <a:chExt cx="1384358" cy="986626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1331640" y="2492896"/>
                <a:ext cx="377026" cy="461665"/>
                <a:chOff x="1298448" y="2514600"/>
                <a:chExt cx="377026" cy="461665"/>
              </a:xfrm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1298448" y="2514600"/>
                  <a:ext cx="377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1674694" y="2492896"/>
                <a:ext cx="373820" cy="461665"/>
                <a:chOff x="1298448" y="2514600"/>
                <a:chExt cx="373820" cy="461665"/>
              </a:xfrm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/>
                      <a:ea typeface="Arial"/>
                    </a:rPr>
                    <a:t>+</a:t>
                  </a:r>
                  <a:endParaRPr lang="en-US" sz="2400" b="1" dirty="0" smtClean="0">
                    <a:latin typeface="Arial"/>
                    <a:ea typeface="Arial"/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03473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239477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1331640" y="2751311"/>
                <a:ext cx="373820" cy="461665"/>
                <a:chOff x="1298448" y="2514600"/>
                <a:chExt cx="373820" cy="461665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/>
                      <a:ea typeface="Arial"/>
                    </a:rPr>
                    <a:t>+</a:t>
                  </a:r>
                  <a:endParaRPr lang="en-US" sz="2400" b="1" dirty="0" smtClean="0">
                    <a:latin typeface="Arial"/>
                    <a:ea typeface="Arial"/>
                  </a:endParaRP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1674694" y="2751311"/>
                <a:ext cx="373820" cy="461665"/>
                <a:chOff x="1298448" y="2514600"/>
                <a:chExt cx="373820" cy="461665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2034734" y="2751311"/>
                <a:ext cx="321224" cy="461665"/>
                <a:chOff x="1298448" y="2514600"/>
                <a:chExt cx="321224" cy="461665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2394774" y="2751311"/>
                <a:ext cx="321224" cy="461665"/>
                <a:chOff x="1298448" y="2514600"/>
                <a:chExt cx="321224" cy="461665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sp>
            <p:nvSpPr>
              <p:cNvPr id="45" name="Rectangle 44"/>
              <p:cNvSpPr/>
              <p:nvPr/>
            </p:nvSpPr>
            <p:spPr>
              <a:xfrm>
                <a:off x="1364832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1674694" y="3140968"/>
                <a:ext cx="321224" cy="338554"/>
                <a:chOff x="1298448" y="2616225"/>
                <a:chExt cx="321224" cy="338554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1298448" y="2616225"/>
                  <a:ext cx="1847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600" b="1" dirty="0" smtClean="0">
                    <a:latin typeface="Arial"/>
                    <a:ea typeface="Arial"/>
                  </a:endParaRPr>
                </a:p>
              </p:txBody>
            </p:sp>
          </p:grpSp>
          <p:sp>
            <p:nvSpPr>
              <p:cNvPr id="47" name="Rectangle 46"/>
              <p:cNvSpPr/>
              <p:nvPr/>
            </p:nvSpPr>
            <p:spPr>
              <a:xfrm>
                <a:off x="2067926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427966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>
            <a:xfrm>
              <a:off x="1547664" y="3731332"/>
              <a:ext cx="991126" cy="705780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Arrow Connector 69"/>
          <p:cNvCxnSpPr/>
          <p:nvPr/>
        </p:nvCxnSpPr>
        <p:spPr>
          <a:xfrm>
            <a:off x="611560" y="2060050"/>
            <a:ext cx="0" cy="755794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323528" y="1340768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00CC"/>
                </a:solidFill>
                <a:latin typeface="Symbol" panose="05050102010706020507" pitchFamily="18" charset="2"/>
                <a:ea typeface="Arial"/>
              </a:rPr>
              <a:t>Df</a:t>
            </a:r>
            <a:r>
              <a:rPr lang="en-US" altLang="ko-KR" baseline="-25000" dirty="0" err="1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UM</a:t>
            </a:r>
            <a:r>
              <a:rPr lang="en-US" dirty="0" smtClean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= 0</a:t>
            </a:r>
            <a:r>
              <a:rPr lang="en-US" baseline="30000" dirty="0" smtClean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o </a:t>
            </a:r>
            <a:r>
              <a:rPr lang="en-US" dirty="0" smtClean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000CC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(non-resonant</a:t>
            </a: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179512" y="3666510"/>
            <a:ext cx="1603588" cy="986626"/>
            <a:chOff x="1112410" y="3573016"/>
            <a:chExt cx="1603588" cy="986626"/>
          </a:xfrm>
        </p:grpSpPr>
        <p:grpSp>
          <p:nvGrpSpPr>
            <p:cNvPr id="111" name="Group 110"/>
            <p:cNvGrpSpPr/>
            <p:nvPr/>
          </p:nvGrpSpPr>
          <p:grpSpPr>
            <a:xfrm>
              <a:off x="1112410" y="3573016"/>
              <a:ext cx="1603588" cy="986626"/>
              <a:chOff x="1112410" y="2492896"/>
              <a:chExt cx="1603588" cy="986626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1331640" y="2492896"/>
                <a:ext cx="377026" cy="461665"/>
                <a:chOff x="1298448" y="2514600"/>
                <a:chExt cx="377026" cy="461665"/>
              </a:xfrm>
            </p:grpSpPr>
            <p:sp>
              <p:nvSpPr>
                <p:cNvPr id="141" name="Rectangle 140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TextBox 141"/>
                <p:cNvSpPr txBox="1"/>
                <p:nvPr/>
              </p:nvSpPr>
              <p:spPr>
                <a:xfrm>
                  <a:off x="1298448" y="2514600"/>
                  <a:ext cx="377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+</a:t>
                  </a:r>
                </a:p>
              </p:txBody>
            </p:sp>
          </p:grpSp>
          <p:grpSp>
            <p:nvGrpSpPr>
              <p:cNvPr id="114" name="Group 113"/>
              <p:cNvGrpSpPr/>
              <p:nvPr/>
            </p:nvGrpSpPr>
            <p:grpSpPr>
              <a:xfrm>
                <a:off x="1674694" y="2492896"/>
                <a:ext cx="373820" cy="461665"/>
                <a:chOff x="1298448" y="2514600"/>
                <a:chExt cx="373820" cy="461665"/>
              </a:xfrm>
            </p:grpSpPr>
            <p:sp>
              <p:nvSpPr>
                <p:cNvPr id="139" name="Rectangle 138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TextBox 139"/>
                <p:cNvSpPr txBox="1"/>
                <p:nvPr/>
              </p:nvSpPr>
              <p:spPr>
                <a:xfrm>
                  <a:off x="1298448" y="2514600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/>
                      <a:ea typeface="Arial"/>
                    </a:rPr>
                    <a:t>+</a:t>
                  </a:r>
                  <a:endParaRPr lang="en-US" sz="2400" b="1" dirty="0" smtClean="0">
                    <a:latin typeface="Arial"/>
                    <a:ea typeface="Arial"/>
                  </a:endParaRPr>
                </a:p>
              </p:txBody>
            </p:sp>
          </p:grpSp>
          <p:grpSp>
            <p:nvGrpSpPr>
              <p:cNvPr id="115" name="Group 114"/>
              <p:cNvGrpSpPr/>
              <p:nvPr/>
            </p:nvGrpSpPr>
            <p:grpSpPr>
              <a:xfrm>
                <a:off x="203473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137" name="Rectangle 136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>
                <a:off x="2394774" y="2492896"/>
                <a:ext cx="321224" cy="461665"/>
                <a:chOff x="1298448" y="2514600"/>
                <a:chExt cx="321224" cy="461665"/>
              </a:xfrm>
            </p:grpSpPr>
            <p:sp>
              <p:nvSpPr>
                <p:cNvPr id="135" name="Rectangle 134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TextBox 135"/>
                <p:cNvSpPr txBox="1"/>
                <p:nvPr/>
              </p:nvSpPr>
              <p:spPr>
                <a:xfrm>
                  <a:off x="1298448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117" name="Group 116"/>
              <p:cNvGrpSpPr/>
              <p:nvPr/>
            </p:nvGrpSpPr>
            <p:grpSpPr>
              <a:xfrm>
                <a:off x="1112410" y="2759442"/>
                <a:ext cx="360040" cy="461665"/>
                <a:chOff x="1079218" y="2522731"/>
                <a:chExt cx="360040" cy="461665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1151226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TextBox 133"/>
                <p:cNvSpPr txBox="1"/>
                <p:nvPr/>
              </p:nvSpPr>
              <p:spPr>
                <a:xfrm>
                  <a:off x="1079218" y="2522731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118" name="Group 117"/>
              <p:cNvGrpSpPr/>
              <p:nvPr/>
            </p:nvGrpSpPr>
            <p:grpSpPr>
              <a:xfrm>
                <a:off x="1542498" y="2751311"/>
                <a:ext cx="289992" cy="461665"/>
                <a:chOff x="1166252" y="2514600"/>
                <a:chExt cx="289992" cy="461665"/>
              </a:xfrm>
            </p:grpSpPr>
            <p:sp>
              <p:nvSpPr>
                <p:cNvPr id="131" name="Rectangle 130"/>
                <p:cNvSpPr/>
                <p:nvPr/>
              </p:nvSpPr>
              <p:spPr>
                <a:xfrm>
                  <a:off x="1168212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1166252" y="2514600"/>
                  <a:ext cx="2872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latin typeface="Arial"/>
                      <a:ea typeface="Arial"/>
                    </a:rPr>
                    <a:t>-</a:t>
                  </a:r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1865586" y="2776594"/>
                <a:ext cx="373820" cy="461665"/>
                <a:chOff x="1129300" y="2539883"/>
                <a:chExt cx="373820" cy="461665"/>
              </a:xfrm>
            </p:grpSpPr>
            <p:sp>
              <p:nvSpPr>
                <p:cNvPr id="129" name="Rectangle 128"/>
                <p:cNvSpPr/>
                <p:nvPr/>
              </p:nvSpPr>
              <p:spPr>
                <a:xfrm>
                  <a:off x="1168212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1129300" y="2539883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/>
                      <a:ea typeface="Arial"/>
                    </a:rPr>
                    <a:t>+</a:t>
                  </a:r>
                  <a:endParaRPr lang="en-US" sz="2400" b="1" dirty="0" smtClean="0">
                    <a:latin typeface="Arial"/>
                    <a:ea typeface="Arial"/>
                  </a:endParaRPr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2231346" y="2767450"/>
                <a:ext cx="373820" cy="461665"/>
                <a:chOff x="1135020" y="2530739"/>
                <a:chExt cx="373820" cy="461665"/>
              </a:xfrm>
            </p:grpSpPr>
            <p:sp>
              <p:nvSpPr>
                <p:cNvPr id="127" name="Rectangle 126"/>
                <p:cNvSpPr/>
                <p:nvPr/>
              </p:nvSpPr>
              <p:spPr>
                <a:xfrm>
                  <a:off x="1168212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1135020" y="2530739"/>
                  <a:ext cx="3738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/>
                      <a:ea typeface="Arial"/>
                    </a:rPr>
                    <a:t>+</a:t>
                  </a:r>
                  <a:endParaRPr lang="en-US" sz="2400" b="1" dirty="0" smtClean="0">
                    <a:latin typeface="Arial"/>
                    <a:ea typeface="Arial"/>
                  </a:endParaRPr>
                </a:p>
              </p:txBody>
            </p:sp>
          </p:grpSp>
          <p:sp>
            <p:nvSpPr>
              <p:cNvPr id="121" name="Rectangle 120"/>
              <p:cNvSpPr/>
              <p:nvPr/>
            </p:nvSpPr>
            <p:spPr>
              <a:xfrm>
                <a:off x="1364832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1674694" y="3140968"/>
                <a:ext cx="321224" cy="338554"/>
                <a:chOff x="1298448" y="2616225"/>
                <a:chExt cx="321224" cy="338554"/>
              </a:xfrm>
            </p:grpSpPr>
            <p:sp>
              <p:nvSpPr>
                <p:cNvPr id="125" name="Rectangle 124"/>
                <p:cNvSpPr/>
                <p:nvPr/>
              </p:nvSpPr>
              <p:spPr>
                <a:xfrm>
                  <a:off x="1331640" y="2672916"/>
                  <a:ext cx="288032" cy="2160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>
                  <a:off x="1298448" y="2616225"/>
                  <a:ext cx="1847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600" b="1" dirty="0" smtClean="0">
                    <a:latin typeface="Arial"/>
                    <a:ea typeface="Arial"/>
                  </a:endParaRPr>
                </a:p>
              </p:txBody>
            </p:sp>
          </p:grpSp>
          <p:sp>
            <p:nvSpPr>
              <p:cNvPr id="123" name="Rectangle 122"/>
              <p:cNvSpPr/>
              <p:nvPr/>
            </p:nvSpPr>
            <p:spPr>
              <a:xfrm>
                <a:off x="2067926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2427966" y="3197659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2" name="Straight Arrow Connector 111"/>
            <p:cNvCxnSpPr/>
            <p:nvPr/>
          </p:nvCxnSpPr>
          <p:spPr>
            <a:xfrm>
              <a:off x="1547664" y="3731332"/>
              <a:ext cx="991126" cy="705780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6" name="Straight Arrow Connector 145"/>
          <p:cNvCxnSpPr/>
          <p:nvPr/>
        </p:nvCxnSpPr>
        <p:spPr>
          <a:xfrm>
            <a:off x="539552" y="3897342"/>
            <a:ext cx="714055" cy="395754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618488" y="3931920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ea typeface="Arial"/>
              </a:rPr>
              <a:t>-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1682496" y="4087368"/>
            <a:ext cx="288032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8600" y="4046875"/>
            <a:ext cx="18473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endParaRPr lang="en-US" sz="1400" dirty="0" smtClean="0">
              <a:latin typeface="Arial"/>
              <a:ea typeface="Arial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796534" y="4038600"/>
            <a:ext cx="18466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Arial"/>
              </a:rPr>
              <a:t> 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323528" y="3140968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Symbol" panose="05050102010706020507" pitchFamily="18" charset="2"/>
                <a:ea typeface="Arial"/>
              </a:rPr>
              <a:t>Df</a:t>
            </a:r>
            <a:r>
              <a:rPr lang="en-US" altLang="ko-KR" baseline="-25000" dirty="0" err="1" smtClean="0">
                <a:solidFill>
                  <a:srgbClr val="FF0000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UM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= 150</a:t>
            </a:r>
            <a:r>
              <a:rPr lang="en-US" baseline="30000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o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(resonant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7" name="Text Box 5"/>
          <p:cNvSpPr txBox="1">
            <a:spLocks noChangeArrowheads="1"/>
          </p:cNvSpPr>
          <p:nvPr/>
        </p:nvSpPr>
        <p:spPr bwMode="auto">
          <a:xfrm>
            <a:off x="570496" y="5301208"/>
            <a:ext cx="7961944" cy="104644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0</a:t>
            </a:r>
            <a:r>
              <a:rPr lang="en-US" altLang="ko-KR" sz="2000" baseline="30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phase is non-resonant and kink excitation is only weak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150</a:t>
            </a:r>
            <a:r>
              <a:rPr lang="en-US" altLang="ko-KR" sz="2000" baseline="30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phase is very resonant 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  <a:sym typeface="Wingdings" panose="05000000000000000000" pitchFamily="2" charset="2"/>
              </a:rPr>
              <a:t> kink excitation is very strong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Net effect is to be shown by profile of averaged normal field</a:t>
            </a:r>
            <a:endParaRPr lang="en-US" altLang="ko-KR" sz="2000" b="0" i="0" dirty="0" smtClean="0">
              <a:solidFill>
                <a:schemeClr val="tx1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</p:txBody>
      </p:sp>
      <p:cxnSp>
        <p:nvCxnSpPr>
          <p:cNvPr id="162" name="Straight Arrow Connector 161"/>
          <p:cNvCxnSpPr/>
          <p:nvPr/>
        </p:nvCxnSpPr>
        <p:spPr>
          <a:xfrm flipH="1">
            <a:off x="7560332" y="1386426"/>
            <a:ext cx="371988" cy="18551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 flipH="1">
            <a:off x="7308304" y="1386426"/>
            <a:ext cx="624016" cy="27286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/>
          <p:cNvSpPr txBox="1"/>
          <p:nvPr/>
        </p:nvSpPr>
        <p:spPr>
          <a:xfrm>
            <a:off x="7391494" y="1009328"/>
            <a:ext cx="1507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Kink excitation</a:t>
            </a:r>
          </a:p>
        </p:txBody>
      </p:sp>
      <p:cxnSp>
        <p:nvCxnSpPr>
          <p:cNvPr id="169" name="Straight Arrow Connector 168"/>
          <p:cNvCxnSpPr>
            <a:stCxn id="171" idx="0"/>
          </p:cNvCxnSpPr>
          <p:nvPr/>
        </p:nvCxnSpPr>
        <p:spPr>
          <a:xfrm flipV="1">
            <a:off x="6366521" y="1659287"/>
            <a:ext cx="792087" cy="574177"/>
          </a:xfrm>
          <a:prstGeom prst="straightConnector1">
            <a:avLst/>
          </a:prstGeom>
          <a:ln w="25400">
            <a:solidFill>
              <a:srgbClr val="FFCC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5646441" y="2233464"/>
            <a:ext cx="1440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C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Shielding of </a:t>
            </a:r>
          </a:p>
          <a:p>
            <a:r>
              <a:rPr lang="en-US" sz="1400" dirty="0" smtClean="0">
                <a:solidFill>
                  <a:srgbClr val="FFCC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resonant</a:t>
            </a:r>
          </a:p>
          <a:p>
            <a:r>
              <a:rPr lang="en-US" sz="1400" dirty="0" smtClean="0">
                <a:solidFill>
                  <a:srgbClr val="FFCC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components</a:t>
            </a:r>
          </a:p>
        </p:txBody>
      </p:sp>
      <p:cxnSp>
        <p:nvCxnSpPr>
          <p:cNvPr id="175" name="Straight Arrow Connector 174"/>
          <p:cNvCxnSpPr/>
          <p:nvPr/>
        </p:nvCxnSpPr>
        <p:spPr>
          <a:xfrm>
            <a:off x="6372200" y="2953545"/>
            <a:ext cx="720080" cy="481672"/>
          </a:xfrm>
          <a:prstGeom prst="straightConnector1">
            <a:avLst/>
          </a:prstGeom>
          <a:ln w="25400">
            <a:solidFill>
              <a:srgbClr val="FFCC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2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51" y="1542424"/>
            <a:ext cx="3384376" cy="2518796"/>
          </a:xfrm>
          <a:prstGeom prst="rect">
            <a:avLst/>
          </a:prstGeom>
        </p:spPr>
      </p:pic>
      <p:cxnSp>
        <p:nvCxnSpPr>
          <p:cNvPr id="164" name="Straight Connector 163"/>
          <p:cNvCxnSpPr/>
          <p:nvPr/>
        </p:nvCxnSpPr>
        <p:spPr>
          <a:xfrm>
            <a:off x="5578675" y="1684956"/>
            <a:ext cx="1" cy="2088232"/>
          </a:xfrm>
          <a:prstGeom prst="line">
            <a:avLst/>
          </a:prstGeom>
          <a:ln w="254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6950275" y="1684956"/>
            <a:ext cx="0" cy="2088232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5774338" y="987623"/>
            <a:ext cx="253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Ave. normal field at boundary</a:t>
            </a:r>
            <a:endParaRPr lang="en-US" sz="1400" baseline="30000" dirty="0" smtClean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5416345" y="1337846"/>
            <a:ext cx="374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Arial"/>
                <a:ea typeface="Arial"/>
              </a:rPr>
              <a:t>0</a:t>
            </a:r>
            <a:r>
              <a:rPr lang="en-US" sz="1600" baseline="30000" dirty="0" smtClean="0">
                <a:solidFill>
                  <a:srgbClr val="0000CC"/>
                </a:solidFill>
                <a:latin typeface="Arial"/>
                <a:ea typeface="Arial"/>
              </a:rPr>
              <a:t>o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6620708" y="1371600"/>
            <a:ext cx="603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/>
                <a:ea typeface="Arial"/>
              </a:rPr>
              <a:t>150</a:t>
            </a:r>
            <a:r>
              <a:rPr lang="en-US" sz="1600" baseline="30000" dirty="0" smtClean="0">
                <a:solidFill>
                  <a:srgbClr val="FF0000"/>
                </a:solidFill>
                <a:latin typeface="Arial"/>
                <a:ea typeface="Arial"/>
              </a:rPr>
              <a:t>o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630091" y="2765076"/>
            <a:ext cx="0" cy="296416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070251" y="2044996"/>
            <a:ext cx="0" cy="5844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85572" y="2786562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Shielding</a:t>
            </a:r>
            <a:endParaRPr lang="en-US" sz="1600" baseline="30000" dirty="0" smtClean="0">
              <a:solidFill>
                <a:srgbClr val="0000CC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98243" y="2189012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Amplification</a:t>
            </a:r>
            <a:endParaRPr lang="en-US" sz="1600" baseline="30000" dirty="0" smtClean="0">
              <a:solidFill>
                <a:srgbClr val="FF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467545" y="4179969"/>
            <a:ext cx="8208911" cy="196977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Normal field profile is decreased by plasma response for 0</a:t>
            </a:r>
            <a:r>
              <a:rPr lang="en-US" altLang="ko-KR" sz="2000" baseline="30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 phase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For 150</a:t>
            </a:r>
            <a:r>
              <a:rPr lang="en-US" altLang="ko-KR" sz="2000" baseline="30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o</a:t>
            </a:r>
            <a:r>
              <a:rPr lang="en-US" altLang="ko-KR" sz="2000" dirty="0" smtClean="0"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, it is mostly strong amplification but shielding occurs in the core region near magnetic axis</a:t>
            </a:r>
            <a:endParaRPr lang="en-US" altLang="ko-KR" sz="2000" dirty="0"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altLang="ko-KR" sz="2000" dirty="0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t>Phase variation strongly affects reaction of plasma to applied fields </a:t>
            </a:r>
            <a:r>
              <a:rPr lang="en-US" altLang="ko-KR" sz="2000" dirty="0" smtClean="0">
                <a:solidFill>
                  <a:srgbClr val="0000CC"/>
                </a:solidFill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  <a:sym typeface="Wingdings" panose="05000000000000000000" pitchFamily="2" charset="2"/>
              </a:rPr>
              <a:t> leads to shielding or amplification of magnetic lobes and 3-D heat and particle flux pattern</a:t>
            </a:r>
            <a:endParaRPr lang="en-US" altLang="ko-KR" sz="2000" dirty="0" smtClean="0">
              <a:solidFill>
                <a:srgbClr val="0000CC"/>
              </a:solidFill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</p:txBody>
      </p:sp>
      <p:sp>
        <p:nvSpPr>
          <p:cNvPr id="33" name="제목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17984"/>
          </a:xfrm>
        </p:spPr>
        <p:txBody>
          <a:bodyPr>
            <a:noAutofit/>
          </a:bodyPr>
          <a:lstStyle/>
          <a:p>
            <a:pPr algn="ctr"/>
            <a:r>
              <a:rPr lang="en-US" altLang="ko-KR" sz="2400" dirty="0" smtClean="0">
                <a:solidFill>
                  <a:srgbClr val="336699"/>
                </a:solidFill>
                <a:effectLst/>
              </a:rPr>
              <a:t>Phase variation determines plasma response to </a:t>
            </a:r>
            <a:br>
              <a:rPr lang="en-US" altLang="ko-KR" sz="2400" dirty="0" smtClean="0">
                <a:solidFill>
                  <a:srgbClr val="336699"/>
                </a:solidFill>
                <a:effectLst/>
              </a:rPr>
            </a:br>
            <a:r>
              <a:rPr lang="en-US" altLang="ko-KR" sz="2400" dirty="0" smtClean="0">
                <a:solidFill>
                  <a:srgbClr val="336699"/>
                </a:solidFill>
                <a:effectLst/>
              </a:rPr>
              <a:t>applied 3-D fields</a:t>
            </a:r>
            <a:endParaRPr lang="ko-KR" altLang="en-US" sz="2400" baseline="30000" dirty="0">
              <a:solidFill>
                <a:srgbClr val="336699"/>
              </a:solidFill>
              <a:effectLst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89634"/>
            <a:ext cx="3794395" cy="2787438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V="1">
            <a:off x="3613867" y="1748580"/>
            <a:ext cx="0" cy="7789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13867" y="1850458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Amplification</a:t>
            </a:r>
            <a:endParaRPr lang="en-US" sz="1600" baseline="30000" dirty="0" smtClean="0">
              <a:solidFill>
                <a:srgbClr val="FF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779912" y="2765076"/>
            <a:ext cx="0" cy="296416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683265" y="2780928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Shielding</a:t>
            </a:r>
            <a:endParaRPr lang="en-US" sz="1600" baseline="30000" dirty="0" smtClean="0">
              <a:solidFill>
                <a:srgbClr val="0000CC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309611" y="2981100"/>
            <a:ext cx="0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309611" y="3002586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Shielding</a:t>
            </a:r>
            <a:endParaRPr lang="en-US" sz="1600" baseline="30000" dirty="0" smtClean="0">
              <a:solidFill>
                <a:srgbClr val="FF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677763" y="2837084"/>
            <a:ext cx="0" cy="334779"/>
          </a:xfrm>
          <a:prstGeom prst="straightConnector1">
            <a:avLst/>
          </a:prstGeom>
          <a:ln w="25400">
            <a:solidFill>
              <a:srgbClr val="0000CC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76027" y="1063823"/>
            <a:ext cx="2310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Profile of  </a:t>
            </a:r>
            <a:r>
              <a:rPr lang="en-US" sz="1400" dirty="0" err="1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ave.</a:t>
            </a:r>
            <a:r>
              <a:rPr lang="en-US" sz="1400" dirty="0" smtClean="0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normal field</a:t>
            </a:r>
            <a:endParaRPr lang="en-US" sz="1400" baseline="30000" dirty="0" smtClean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0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altLang="ko-KR" sz="2400" dirty="0" smtClean="0">
                <a:solidFill>
                  <a:srgbClr val="376092"/>
                </a:solidFill>
                <a:effectLst/>
              </a:rPr>
              <a:t>Intentionally misaligned 90</a:t>
            </a:r>
            <a:r>
              <a:rPr lang="en-US" altLang="ko-KR" sz="2400" baseline="30000" dirty="0" smtClean="0">
                <a:solidFill>
                  <a:srgbClr val="376092"/>
                </a:solidFill>
                <a:effectLst/>
              </a:rPr>
              <a:t>o</a:t>
            </a:r>
            <a:r>
              <a:rPr lang="en-US" altLang="ko-KR" sz="2400" dirty="0" smtClean="0">
                <a:solidFill>
                  <a:srgbClr val="376092"/>
                </a:solidFill>
                <a:effectLst/>
              </a:rPr>
              <a:t> n=1 fields effectively spread heat flux to lower peak value with increasing misalignment</a:t>
            </a:r>
            <a:endParaRPr lang="ko-KR" altLang="en-US" sz="2400" dirty="0">
              <a:solidFill>
                <a:srgbClr val="376092"/>
              </a:solidFill>
              <a:effectLst/>
            </a:endParaRPr>
          </a:p>
        </p:txBody>
      </p:sp>
      <p:pic>
        <p:nvPicPr>
          <p:cNvPr id="5" name="Picture 4" descr="heatprof_16822_contour_4_12se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63592"/>
            <a:ext cx="4018182" cy="2827408"/>
          </a:xfrm>
          <a:prstGeom prst="rect">
            <a:avLst/>
          </a:prstGeom>
        </p:spPr>
      </p:pic>
      <p:pic>
        <p:nvPicPr>
          <p:cNvPr id="155" name="Picture 154" descr="Heatprof_16822_misalign_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14800"/>
            <a:ext cx="2673685" cy="2438400"/>
          </a:xfrm>
          <a:prstGeom prst="rect">
            <a:avLst/>
          </a:prstGeom>
        </p:spPr>
      </p:pic>
      <p:pic>
        <p:nvPicPr>
          <p:cNvPr id="156" name="Picture 155" descr="Comp_qpeak_Awet_16822_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11192"/>
            <a:ext cx="3143618" cy="2971800"/>
          </a:xfrm>
          <a:prstGeom prst="rect">
            <a:avLst/>
          </a:prstGeom>
        </p:spPr>
      </p:pic>
      <p:sp>
        <p:nvSpPr>
          <p:cNvPr id="159" name="TextBox 158"/>
          <p:cNvSpPr txBox="1"/>
          <p:nvPr/>
        </p:nvSpPr>
        <p:spPr>
          <a:xfrm>
            <a:off x="6172200" y="1295400"/>
            <a:ext cx="1666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</a:t>
            </a:r>
            <a:r>
              <a:rPr lang="en-US" sz="1100" dirty="0" smtClean="0"/>
              <a:t>=3-4s, No RMP</a:t>
            </a:r>
          </a:p>
          <a:p>
            <a:r>
              <a:rPr lang="en-US" sz="1100" dirty="0" smtClean="0">
                <a:solidFill>
                  <a:srgbClr val="FF0000"/>
                </a:solidFill>
              </a:rPr>
              <a:t>t=6-7s, </a:t>
            </a:r>
            <a:r>
              <a:rPr lang="en-US" sz="11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Df</a:t>
            </a:r>
            <a:r>
              <a:rPr lang="en-US" sz="1100" baseline="-25000" dirty="0" err="1" smtClean="0">
                <a:solidFill>
                  <a:srgbClr val="FF0000"/>
                </a:solidFill>
              </a:rPr>
              <a:t>M</a:t>
            </a:r>
            <a:r>
              <a:rPr lang="en-US" sz="1100" dirty="0" smtClean="0">
                <a:solidFill>
                  <a:srgbClr val="FF0000"/>
                </a:solidFill>
              </a:rPr>
              <a:t>=10</a:t>
            </a:r>
            <a:r>
              <a:rPr lang="en-US" sz="1100" baseline="30000" dirty="0" smtClean="0">
                <a:solidFill>
                  <a:srgbClr val="FF0000"/>
                </a:solidFill>
              </a:rPr>
              <a:t>o</a:t>
            </a:r>
          </a:p>
          <a:p>
            <a:r>
              <a:rPr lang="en-US" sz="1100" dirty="0">
                <a:solidFill>
                  <a:srgbClr val="0000FF"/>
                </a:solidFill>
              </a:rPr>
              <a:t>t</a:t>
            </a:r>
            <a:r>
              <a:rPr lang="en-US" sz="1100" dirty="0" smtClean="0">
                <a:solidFill>
                  <a:srgbClr val="0000FF"/>
                </a:solidFill>
              </a:rPr>
              <a:t>=8-9s</a:t>
            </a:r>
            <a:r>
              <a:rPr lang="en-US" sz="1100" dirty="0">
                <a:solidFill>
                  <a:srgbClr val="0000FF"/>
                </a:solidFill>
              </a:rPr>
              <a:t>, </a:t>
            </a:r>
            <a:r>
              <a:rPr lang="en-US" sz="11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Df</a:t>
            </a:r>
            <a:r>
              <a:rPr lang="en-US" sz="1100" baseline="-25000" dirty="0" err="1">
                <a:solidFill>
                  <a:srgbClr val="0000FF"/>
                </a:solidFill>
              </a:rPr>
              <a:t>M</a:t>
            </a:r>
            <a:r>
              <a:rPr lang="en-US" sz="1100" dirty="0" smtClean="0">
                <a:solidFill>
                  <a:srgbClr val="0000FF"/>
                </a:solidFill>
              </a:rPr>
              <a:t>=15</a:t>
            </a:r>
            <a:r>
              <a:rPr lang="en-US" sz="1100" baseline="30000" dirty="0" smtClean="0">
                <a:solidFill>
                  <a:srgbClr val="0000FF"/>
                </a:solidFill>
              </a:rPr>
              <a:t>o</a:t>
            </a:r>
            <a:endParaRPr lang="en-US" sz="1100" baseline="30000" dirty="0">
              <a:solidFill>
                <a:srgbClr val="0000FF"/>
              </a:solidFill>
            </a:endParaRPr>
          </a:p>
          <a:p>
            <a:r>
              <a:rPr lang="en-US" sz="1100" dirty="0">
                <a:solidFill>
                  <a:srgbClr val="008000"/>
                </a:solidFill>
              </a:rPr>
              <a:t>t</a:t>
            </a:r>
            <a:r>
              <a:rPr lang="en-US" sz="1100" dirty="0" smtClean="0">
                <a:solidFill>
                  <a:srgbClr val="008000"/>
                </a:solidFill>
              </a:rPr>
              <a:t>=10-11s</a:t>
            </a:r>
            <a:r>
              <a:rPr lang="en-US" sz="1100" dirty="0">
                <a:solidFill>
                  <a:srgbClr val="008000"/>
                </a:solidFill>
              </a:rPr>
              <a:t>, </a:t>
            </a:r>
            <a:r>
              <a:rPr lang="en-US" sz="11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Df</a:t>
            </a:r>
            <a:r>
              <a:rPr lang="en-US" sz="1100" baseline="-25000" dirty="0" err="1">
                <a:solidFill>
                  <a:srgbClr val="008000"/>
                </a:solidFill>
              </a:rPr>
              <a:t>M</a:t>
            </a:r>
            <a:r>
              <a:rPr lang="en-US" sz="1100" dirty="0" smtClean="0">
                <a:solidFill>
                  <a:srgbClr val="008000"/>
                </a:solidFill>
              </a:rPr>
              <a:t>=20</a:t>
            </a:r>
            <a:r>
              <a:rPr lang="en-US" sz="1100" baseline="30000" dirty="0" smtClean="0">
                <a:solidFill>
                  <a:srgbClr val="008000"/>
                </a:solidFill>
              </a:rPr>
              <a:t>o</a:t>
            </a:r>
            <a:endParaRPr lang="en-US" sz="1100" baseline="30000" dirty="0">
              <a:solidFill>
                <a:srgbClr val="008000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1981200" y="4267200"/>
            <a:ext cx="1441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t</a:t>
            </a:r>
            <a:r>
              <a:rPr lang="en-US" sz="1100" dirty="0" smtClean="0">
                <a:solidFill>
                  <a:srgbClr val="000000"/>
                </a:solidFill>
              </a:rPr>
              <a:t>=3.7s, No RMP</a:t>
            </a:r>
          </a:p>
          <a:p>
            <a:r>
              <a:rPr lang="en-US" sz="1100" dirty="0" smtClean="0">
                <a:solidFill>
                  <a:srgbClr val="FF0000"/>
                </a:solidFill>
              </a:rPr>
              <a:t>t=6.5s, </a:t>
            </a:r>
            <a:r>
              <a:rPr lang="en-US" sz="11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Df</a:t>
            </a:r>
            <a:r>
              <a:rPr lang="en-US" sz="1100" baseline="-25000" dirty="0" err="1" smtClean="0">
                <a:solidFill>
                  <a:srgbClr val="FF0000"/>
                </a:solidFill>
              </a:rPr>
              <a:t>M</a:t>
            </a:r>
            <a:r>
              <a:rPr lang="en-US" sz="1100" dirty="0" smtClean="0">
                <a:solidFill>
                  <a:srgbClr val="FF0000"/>
                </a:solidFill>
              </a:rPr>
              <a:t>=10</a:t>
            </a:r>
            <a:r>
              <a:rPr lang="en-US" sz="1100" baseline="30000" dirty="0" smtClean="0">
                <a:solidFill>
                  <a:srgbClr val="FF0000"/>
                </a:solidFill>
              </a:rPr>
              <a:t>o</a:t>
            </a:r>
          </a:p>
          <a:p>
            <a:r>
              <a:rPr lang="en-US" sz="1100" dirty="0">
                <a:solidFill>
                  <a:srgbClr val="0000FF"/>
                </a:solidFill>
              </a:rPr>
              <a:t>t</a:t>
            </a:r>
            <a:r>
              <a:rPr lang="en-US" sz="1100" dirty="0" smtClean="0">
                <a:solidFill>
                  <a:srgbClr val="0000FF"/>
                </a:solidFill>
              </a:rPr>
              <a:t>=8.5s</a:t>
            </a:r>
            <a:r>
              <a:rPr lang="en-US" sz="1100" dirty="0">
                <a:solidFill>
                  <a:srgbClr val="0000FF"/>
                </a:solidFill>
              </a:rPr>
              <a:t>, </a:t>
            </a:r>
            <a:r>
              <a:rPr lang="en-US" sz="11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Df</a:t>
            </a:r>
            <a:r>
              <a:rPr lang="en-US" sz="1100" baseline="-25000" dirty="0" err="1">
                <a:solidFill>
                  <a:srgbClr val="0000FF"/>
                </a:solidFill>
              </a:rPr>
              <a:t>M</a:t>
            </a:r>
            <a:r>
              <a:rPr lang="en-US" sz="1100" dirty="0" smtClean="0">
                <a:solidFill>
                  <a:srgbClr val="0000FF"/>
                </a:solidFill>
              </a:rPr>
              <a:t>=15</a:t>
            </a:r>
            <a:r>
              <a:rPr lang="en-US" sz="1100" baseline="30000" dirty="0" smtClean="0">
                <a:solidFill>
                  <a:srgbClr val="0000FF"/>
                </a:solidFill>
              </a:rPr>
              <a:t>o</a:t>
            </a:r>
            <a:endParaRPr lang="en-US" sz="1100" baseline="30000" dirty="0">
              <a:solidFill>
                <a:srgbClr val="0000FF"/>
              </a:solidFill>
            </a:endParaRPr>
          </a:p>
          <a:p>
            <a:r>
              <a:rPr lang="en-US" sz="1100" dirty="0">
                <a:solidFill>
                  <a:srgbClr val="008000"/>
                </a:solidFill>
              </a:rPr>
              <a:t>t</a:t>
            </a:r>
            <a:r>
              <a:rPr lang="en-US" sz="1100" dirty="0" smtClean="0">
                <a:solidFill>
                  <a:srgbClr val="008000"/>
                </a:solidFill>
              </a:rPr>
              <a:t>=10.5s</a:t>
            </a:r>
            <a:r>
              <a:rPr lang="en-US" sz="1100" dirty="0">
                <a:solidFill>
                  <a:srgbClr val="008000"/>
                </a:solidFill>
              </a:rPr>
              <a:t>, </a:t>
            </a:r>
            <a:r>
              <a:rPr lang="en-US" sz="11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Df</a:t>
            </a:r>
            <a:r>
              <a:rPr lang="en-US" sz="1100" baseline="-25000" dirty="0" err="1">
                <a:solidFill>
                  <a:srgbClr val="008000"/>
                </a:solidFill>
              </a:rPr>
              <a:t>M</a:t>
            </a:r>
            <a:r>
              <a:rPr lang="en-US" sz="1100" dirty="0" smtClean="0">
                <a:solidFill>
                  <a:srgbClr val="008000"/>
                </a:solidFill>
              </a:rPr>
              <a:t>=20</a:t>
            </a:r>
            <a:r>
              <a:rPr lang="en-US" sz="1100" baseline="30000" dirty="0" smtClean="0">
                <a:solidFill>
                  <a:srgbClr val="008000"/>
                </a:solidFill>
              </a:rPr>
              <a:t>o</a:t>
            </a:r>
            <a:endParaRPr lang="en-US" sz="1100" baseline="30000" dirty="0">
              <a:solidFill>
                <a:srgbClr val="008000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2438400" y="51816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16822</a:t>
            </a:r>
            <a:endParaRPr lang="en-US" sz="1200" dirty="0"/>
          </a:p>
        </p:txBody>
      </p:sp>
      <p:sp>
        <p:nvSpPr>
          <p:cNvPr id="162" name="TextBox 161"/>
          <p:cNvSpPr txBox="1"/>
          <p:nvPr/>
        </p:nvSpPr>
        <p:spPr>
          <a:xfrm>
            <a:off x="6440121" y="2229593"/>
            <a:ext cx="798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16822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371600" y="1363592"/>
            <a:ext cx="0" cy="23622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731264" y="1363592"/>
            <a:ext cx="0" cy="23622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2087880" y="1363592"/>
            <a:ext cx="0" cy="2362200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2462784" y="1363592"/>
            <a:ext cx="0" cy="2362200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2819400" y="1363592"/>
            <a:ext cx="0" cy="2362200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3139440" y="1363592"/>
            <a:ext cx="0" cy="2362200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371600" y="1363592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>
            <a:off x="2078736" y="1363592"/>
            <a:ext cx="381000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>
            <a:off x="2773680" y="1363592"/>
            <a:ext cx="381000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66800" y="982592"/>
            <a:ext cx="85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Df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M</a:t>
            </a:r>
            <a:r>
              <a:rPr lang="en-US" sz="1400" dirty="0" smtClean="0">
                <a:solidFill>
                  <a:srgbClr val="FF0000"/>
                </a:solidFill>
              </a:rPr>
              <a:t>=10</a:t>
            </a:r>
            <a:r>
              <a:rPr lang="en-US" sz="1400" baseline="30000" dirty="0" smtClean="0">
                <a:solidFill>
                  <a:srgbClr val="FF0000"/>
                </a:solidFill>
              </a:rPr>
              <a:t>o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1831097" y="982592"/>
            <a:ext cx="85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Df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M</a:t>
            </a:r>
            <a:r>
              <a:rPr lang="en-US" sz="1400" dirty="0" smtClean="0">
                <a:solidFill>
                  <a:srgbClr val="0000FF"/>
                </a:solidFill>
              </a:rPr>
              <a:t>=15</a:t>
            </a:r>
            <a:r>
              <a:rPr lang="en-US" sz="1400" baseline="30000" dirty="0" smtClean="0">
                <a:solidFill>
                  <a:srgbClr val="0000FF"/>
                </a:solidFill>
              </a:rPr>
              <a:t>o</a:t>
            </a:r>
            <a:endParaRPr lang="en-US" sz="1400" baseline="30000" dirty="0">
              <a:solidFill>
                <a:srgbClr val="0000FF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2593097" y="982592"/>
            <a:ext cx="85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Df</a:t>
            </a:r>
            <a:r>
              <a:rPr lang="en-US" sz="1400" baseline="-25000" dirty="0" err="1" smtClean="0">
                <a:solidFill>
                  <a:srgbClr val="008000"/>
                </a:solidFill>
              </a:rPr>
              <a:t>M</a:t>
            </a:r>
            <a:r>
              <a:rPr lang="en-US" sz="1400" dirty="0" smtClean="0">
                <a:solidFill>
                  <a:srgbClr val="008000"/>
                </a:solidFill>
              </a:rPr>
              <a:t>=20</a:t>
            </a:r>
            <a:r>
              <a:rPr lang="en-US" sz="1400" baseline="30000" dirty="0" smtClean="0">
                <a:solidFill>
                  <a:srgbClr val="008000"/>
                </a:solidFill>
              </a:rPr>
              <a:t>o</a:t>
            </a:r>
            <a:endParaRPr lang="en-US" sz="1400" baseline="30000" dirty="0">
              <a:solidFill>
                <a:srgbClr val="008000"/>
              </a:solidFill>
            </a:endParaRPr>
          </a:p>
        </p:txBody>
      </p:sp>
      <p:sp>
        <p:nvSpPr>
          <p:cNvPr id="172" name="Content Placeholder 2"/>
          <p:cNvSpPr txBox="1">
            <a:spLocks/>
          </p:cNvSpPr>
          <p:nvPr/>
        </p:nvSpPr>
        <p:spPr>
          <a:xfrm>
            <a:off x="3640667" y="4343400"/>
            <a:ext cx="5486400" cy="18288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RMP increases peak heat flux compared to no RMP case</a:t>
            </a:r>
          </a:p>
          <a:p>
            <a:endParaRPr lang="en-US" dirty="0" smtClean="0"/>
          </a:p>
          <a:p>
            <a:r>
              <a:rPr lang="en-US" dirty="0" smtClean="0"/>
              <a:t>With increasing misalignment, wetted area increases (i.e., profile broadens) and peak heat flux decreases</a:t>
            </a:r>
          </a:p>
        </p:txBody>
      </p:sp>
      <p:grpSp>
        <p:nvGrpSpPr>
          <p:cNvPr id="174" name="Group 173"/>
          <p:cNvGrpSpPr/>
          <p:nvPr/>
        </p:nvGrpSpPr>
        <p:grpSpPr>
          <a:xfrm>
            <a:off x="7683442" y="1956325"/>
            <a:ext cx="1384358" cy="986626"/>
            <a:chOff x="1331640" y="2492896"/>
            <a:chExt cx="1384358" cy="986626"/>
          </a:xfrm>
        </p:grpSpPr>
        <p:grpSp>
          <p:nvGrpSpPr>
            <p:cNvPr id="176" name="Group 175"/>
            <p:cNvGrpSpPr/>
            <p:nvPr/>
          </p:nvGrpSpPr>
          <p:grpSpPr>
            <a:xfrm>
              <a:off x="1331640" y="2492896"/>
              <a:ext cx="377026" cy="461665"/>
              <a:chOff x="1298448" y="2514600"/>
              <a:chExt cx="377026" cy="461665"/>
            </a:xfrm>
          </p:grpSpPr>
          <p:sp>
            <p:nvSpPr>
              <p:cNvPr id="204" name="Rectangle 203"/>
              <p:cNvSpPr/>
              <p:nvPr/>
            </p:nvSpPr>
            <p:spPr>
              <a:xfrm>
                <a:off x="1331640" y="2672916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TextBox 204"/>
              <p:cNvSpPr txBox="1"/>
              <p:nvPr/>
            </p:nvSpPr>
            <p:spPr>
              <a:xfrm>
                <a:off x="1298448" y="2514600"/>
                <a:ext cx="377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/>
                    <a:ea typeface="Arial"/>
                  </a:rPr>
                  <a:t>+</a:t>
                </a:r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1674694" y="2492896"/>
              <a:ext cx="373820" cy="461665"/>
              <a:chOff x="1298448" y="2514600"/>
              <a:chExt cx="373820" cy="461665"/>
            </a:xfrm>
          </p:grpSpPr>
          <p:sp>
            <p:nvSpPr>
              <p:cNvPr id="202" name="Rectangle 201"/>
              <p:cNvSpPr/>
              <p:nvPr/>
            </p:nvSpPr>
            <p:spPr>
              <a:xfrm>
                <a:off x="1331640" y="2672916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1298448" y="2514600"/>
                <a:ext cx="373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Arial"/>
                    <a:ea typeface="Arial"/>
                  </a:rPr>
                  <a:t>+</a:t>
                </a:r>
                <a:endParaRPr lang="en-US" sz="2400" b="1" dirty="0" smtClean="0">
                  <a:latin typeface="Arial"/>
                  <a:ea typeface="Arial"/>
                </a:endParaRPr>
              </a:p>
            </p:txBody>
          </p:sp>
        </p:grpSp>
        <p:grpSp>
          <p:nvGrpSpPr>
            <p:cNvPr id="178" name="Group 177"/>
            <p:cNvGrpSpPr/>
            <p:nvPr/>
          </p:nvGrpSpPr>
          <p:grpSpPr>
            <a:xfrm>
              <a:off x="2034734" y="2492896"/>
              <a:ext cx="321224" cy="461665"/>
              <a:chOff x="1298448" y="2514600"/>
              <a:chExt cx="321224" cy="461665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1331640" y="2672916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>
                <a:off x="1298448" y="2514600"/>
                <a:ext cx="2872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/>
                    <a:ea typeface="Arial"/>
                  </a:rPr>
                  <a:t>-</a:t>
                </a:r>
              </a:p>
            </p:txBody>
          </p:sp>
        </p:grpSp>
        <p:grpSp>
          <p:nvGrpSpPr>
            <p:cNvPr id="179" name="Group 178"/>
            <p:cNvGrpSpPr/>
            <p:nvPr/>
          </p:nvGrpSpPr>
          <p:grpSpPr>
            <a:xfrm>
              <a:off x="2394774" y="2492896"/>
              <a:ext cx="321224" cy="461665"/>
              <a:chOff x="1298448" y="2514600"/>
              <a:chExt cx="321224" cy="461665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1331640" y="2672916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TextBox 198"/>
              <p:cNvSpPr txBox="1"/>
              <p:nvPr/>
            </p:nvSpPr>
            <p:spPr>
              <a:xfrm>
                <a:off x="1298448" y="2514600"/>
                <a:ext cx="2872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/>
                    <a:ea typeface="Arial"/>
                  </a:rPr>
                  <a:t>-</a:t>
                </a: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1331640" y="2751311"/>
              <a:ext cx="321224" cy="461665"/>
              <a:chOff x="1298448" y="2514600"/>
              <a:chExt cx="321224" cy="461665"/>
            </a:xfrm>
          </p:grpSpPr>
          <p:sp>
            <p:nvSpPr>
              <p:cNvPr id="196" name="Rectangle 195"/>
              <p:cNvSpPr/>
              <p:nvPr/>
            </p:nvSpPr>
            <p:spPr>
              <a:xfrm>
                <a:off x="1331640" y="2672916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1298448" y="2514600"/>
                <a:ext cx="2872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/>
                    <a:ea typeface="Arial"/>
                  </a:rPr>
                  <a:t>-</a:t>
                </a: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1674694" y="2751311"/>
              <a:ext cx="373820" cy="461665"/>
              <a:chOff x="1298448" y="2514600"/>
              <a:chExt cx="373820" cy="461665"/>
            </a:xfrm>
          </p:grpSpPr>
          <p:sp>
            <p:nvSpPr>
              <p:cNvPr id="194" name="Rectangle 193"/>
              <p:cNvSpPr/>
              <p:nvPr/>
            </p:nvSpPr>
            <p:spPr>
              <a:xfrm>
                <a:off x="1331640" y="2672916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1298448" y="2514600"/>
                <a:ext cx="373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/>
                    <a:ea typeface="Arial"/>
                  </a:rPr>
                  <a:t>+</a:t>
                </a:r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>
              <a:off x="2034734" y="2751311"/>
              <a:ext cx="373820" cy="461665"/>
              <a:chOff x="1298448" y="2514600"/>
              <a:chExt cx="373820" cy="461665"/>
            </a:xfrm>
          </p:grpSpPr>
          <p:sp>
            <p:nvSpPr>
              <p:cNvPr id="192" name="Rectangle 191"/>
              <p:cNvSpPr/>
              <p:nvPr/>
            </p:nvSpPr>
            <p:spPr>
              <a:xfrm>
                <a:off x="1331640" y="2672916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1298448" y="2514600"/>
                <a:ext cx="373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Arial"/>
                    <a:ea typeface="Arial"/>
                  </a:rPr>
                  <a:t>+</a:t>
                </a:r>
                <a:endParaRPr lang="en-US" sz="2400" b="1" dirty="0" smtClean="0">
                  <a:latin typeface="Arial"/>
                  <a:ea typeface="Arial"/>
                </a:endParaRPr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2394774" y="2751311"/>
              <a:ext cx="321224" cy="461665"/>
              <a:chOff x="1298448" y="2514600"/>
              <a:chExt cx="321224" cy="461665"/>
            </a:xfrm>
          </p:grpSpPr>
          <p:sp>
            <p:nvSpPr>
              <p:cNvPr id="190" name="Rectangle 189"/>
              <p:cNvSpPr/>
              <p:nvPr/>
            </p:nvSpPr>
            <p:spPr>
              <a:xfrm>
                <a:off x="1331640" y="2672916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1298448" y="2514600"/>
                <a:ext cx="2872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/>
                    <a:ea typeface="Arial"/>
                  </a:rPr>
                  <a:t>-</a:t>
                </a:r>
              </a:p>
            </p:txBody>
          </p:sp>
        </p:grpSp>
        <p:sp>
          <p:nvSpPr>
            <p:cNvPr id="184" name="Rectangle 183"/>
            <p:cNvSpPr/>
            <p:nvPr/>
          </p:nvSpPr>
          <p:spPr>
            <a:xfrm>
              <a:off x="1364832" y="3197659"/>
              <a:ext cx="288032" cy="2160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5" name="Group 184"/>
            <p:cNvGrpSpPr/>
            <p:nvPr/>
          </p:nvGrpSpPr>
          <p:grpSpPr>
            <a:xfrm>
              <a:off x="1674694" y="3140968"/>
              <a:ext cx="321224" cy="338554"/>
              <a:chOff x="1298448" y="2616225"/>
              <a:chExt cx="321224" cy="338554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1331640" y="2672916"/>
                <a:ext cx="288032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1298448" y="2616225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600" b="1" dirty="0" smtClean="0">
                  <a:latin typeface="Arial"/>
                  <a:ea typeface="Arial"/>
                </a:endParaRPr>
              </a:p>
            </p:txBody>
          </p:sp>
        </p:grpSp>
        <p:sp>
          <p:nvSpPr>
            <p:cNvPr id="186" name="Rectangle 185"/>
            <p:cNvSpPr/>
            <p:nvPr/>
          </p:nvSpPr>
          <p:spPr>
            <a:xfrm>
              <a:off x="2067926" y="3197659"/>
              <a:ext cx="288032" cy="2160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427966" y="3197659"/>
              <a:ext cx="288032" cy="2160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7" name="TextBox 206"/>
          <p:cNvSpPr txBox="1"/>
          <p:nvPr/>
        </p:nvSpPr>
        <p:spPr>
          <a:xfrm>
            <a:off x="8077200" y="2481286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ea typeface="Arial"/>
              </a:rPr>
              <a:t>-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8394192" y="2510135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  <a:ea typeface="Arial"/>
              </a:rPr>
              <a:t>+</a:t>
            </a:r>
            <a:endParaRPr lang="en-US" sz="2400" b="1" dirty="0" smtClean="0">
              <a:latin typeface="Arial"/>
              <a:ea typeface="Arial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8763000" y="2510135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  <a:ea typeface="Arial"/>
              </a:rPr>
              <a:t>+</a:t>
            </a:r>
            <a:endParaRPr lang="en-US" sz="2400" b="1" dirty="0" smtClean="0">
              <a:latin typeface="Arial"/>
              <a:ea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4800" y="1647551"/>
            <a:ext cx="894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</a:t>
            </a:r>
            <a:r>
              <a:rPr lang="en-US" sz="1600" dirty="0" smtClean="0"/>
              <a:t>=1 90</a:t>
            </a:r>
            <a:r>
              <a:rPr lang="en-US" sz="1600" baseline="30000" dirty="0" smtClean="0"/>
              <a:t>o</a:t>
            </a:r>
            <a:endParaRPr lang="en-US" sz="1600" baseline="30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5410200" y="61722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dirty="0">
                <a:solidFill>
                  <a:srgbClr val="C00000"/>
                </a:solidFill>
              </a:rPr>
              <a:t>Y</a:t>
            </a:r>
            <a:r>
              <a:rPr lang="en-US" altLang="en-US" sz="1200" b="0" i="0" dirty="0" smtClean="0">
                <a:solidFill>
                  <a:srgbClr val="C00000"/>
                </a:solidFill>
              </a:rPr>
              <a:t>. In, FEC 2016</a:t>
            </a:r>
            <a:endParaRPr lang="en-US" sz="1200" b="0" dirty="0">
              <a:solidFill>
                <a:srgbClr val="C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620000" y="2510135"/>
            <a:ext cx="1477602" cy="4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" name="TextBox 215"/>
          <p:cNvSpPr txBox="1"/>
          <p:nvPr/>
        </p:nvSpPr>
        <p:spPr>
          <a:xfrm>
            <a:off x="7208450" y="2359223"/>
            <a:ext cx="487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336699"/>
                </a:solidFill>
                <a:latin typeface="Symbol" charset="2"/>
                <a:cs typeface="Symbol" charset="2"/>
              </a:rPr>
              <a:t>Df</a:t>
            </a:r>
            <a:r>
              <a:rPr lang="en-US" sz="1400" baseline="-25000" dirty="0" err="1" smtClean="0">
                <a:solidFill>
                  <a:srgbClr val="336699"/>
                </a:solidFill>
              </a:rPr>
              <a:t>M</a:t>
            </a:r>
            <a:endParaRPr lang="en-US" sz="1400" baseline="300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1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altLang="ko-KR" sz="2400" dirty="0" smtClean="0">
                <a:solidFill>
                  <a:srgbClr val="376092"/>
                </a:solidFill>
                <a:effectLst/>
              </a:rPr>
              <a:t>However, it’s not yet clear how small misalignment led to significant change in divertor footprints</a:t>
            </a:r>
            <a:endParaRPr lang="ko-KR" altLang="en-US" sz="2400" dirty="0">
              <a:solidFill>
                <a:srgbClr val="376092"/>
              </a:solidFill>
              <a:effectLst/>
            </a:endParaRPr>
          </a:p>
        </p:txBody>
      </p:sp>
      <p:pic>
        <p:nvPicPr>
          <p:cNvPr id="5" name="Picture 4" descr="xboundary_16822_n1_wefitchan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2370443" cy="3429000"/>
          </a:xfrm>
          <a:prstGeom prst="rect">
            <a:avLst/>
          </a:prstGeom>
        </p:spPr>
      </p:pic>
      <p:pic>
        <p:nvPicPr>
          <p:cNvPr id="6" name="Picture 5" descr="xboundary_16822_n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600200"/>
            <a:ext cx="2345922" cy="3429000"/>
          </a:xfrm>
          <a:prstGeom prst="rect">
            <a:avLst/>
          </a:prstGeom>
        </p:spPr>
      </p:pic>
      <p:pic>
        <p:nvPicPr>
          <p:cNvPr id="7" name="Picture 6" descr="xboundary_16822_n1_zoom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81200"/>
            <a:ext cx="2735036" cy="2514600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 bwMode="auto">
          <a:xfrm>
            <a:off x="3886200" y="4419600"/>
            <a:ext cx="179439" cy="1524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65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114800" y="3581400"/>
            <a:ext cx="32004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71600" y="990600"/>
            <a:ext cx="652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Flux surface displacement from ideal plasma response (IPEC)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1371600"/>
            <a:ext cx="167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With different EFIT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13354" y="1371600"/>
            <a:ext cx="1468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With same EFIT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304800" y="5181600"/>
            <a:ext cx="8686800" cy="13716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Only very small (&lt;5%) difference of external fields due to misalignment</a:t>
            </a:r>
          </a:p>
          <a:p>
            <a:endParaRPr lang="en-US" sz="900" dirty="0" smtClean="0"/>
          </a:p>
          <a:p>
            <a:r>
              <a:rPr lang="en-US" dirty="0" smtClean="0"/>
              <a:t>Plasma response (IPEC) does not produce significant difference in field structure by misalignment</a:t>
            </a:r>
          </a:p>
          <a:p>
            <a:endParaRPr lang="en-US" sz="900" dirty="0" smtClean="0"/>
          </a:p>
          <a:p>
            <a:r>
              <a:rPr lang="en-US" dirty="0" smtClean="0"/>
              <a:t>How can the difference in IR heat flux be explained? Bifurcation?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57400" y="1732002"/>
            <a:ext cx="6858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Df</a:t>
            </a:r>
            <a:r>
              <a:rPr lang="en-US" sz="1000" baseline="-25000" dirty="0" err="1" smtClean="0">
                <a:solidFill>
                  <a:srgbClr val="FF0000"/>
                </a:solidFill>
              </a:rPr>
              <a:t>M</a:t>
            </a:r>
            <a:r>
              <a:rPr lang="en-US" sz="1000" dirty="0" smtClean="0">
                <a:solidFill>
                  <a:srgbClr val="FF0000"/>
                </a:solidFill>
              </a:rPr>
              <a:t>=10</a:t>
            </a:r>
            <a:r>
              <a:rPr lang="en-US" sz="1000" baseline="30000" dirty="0" smtClean="0">
                <a:solidFill>
                  <a:srgbClr val="FF0000"/>
                </a:solidFill>
              </a:rPr>
              <a:t>o</a:t>
            </a:r>
          </a:p>
          <a:p>
            <a:r>
              <a:rPr lang="en-US" sz="1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Df</a:t>
            </a:r>
            <a:r>
              <a:rPr lang="en-US" sz="1000" baseline="-25000" dirty="0" err="1" smtClean="0">
                <a:solidFill>
                  <a:srgbClr val="0000FF"/>
                </a:solidFill>
              </a:rPr>
              <a:t>M</a:t>
            </a:r>
            <a:r>
              <a:rPr lang="en-US" sz="1000" dirty="0" smtClean="0">
                <a:solidFill>
                  <a:srgbClr val="0000FF"/>
                </a:solidFill>
              </a:rPr>
              <a:t>=15</a:t>
            </a:r>
            <a:r>
              <a:rPr lang="en-US" sz="1000" baseline="30000" dirty="0" smtClean="0">
                <a:solidFill>
                  <a:srgbClr val="0000FF"/>
                </a:solidFill>
              </a:rPr>
              <a:t>o</a:t>
            </a:r>
            <a:endParaRPr lang="en-US" sz="1000" baseline="30000" dirty="0">
              <a:solidFill>
                <a:srgbClr val="0000FF"/>
              </a:solidFill>
            </a:endParaRPr>
          </a:p>
          <a:p>
            <a:r>
              <a:rPr lang="en-US" sz="10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Df</a:t>
            </a:r>
            <a:r>
              <a:rPr lang="en-US" sz="1000" baseline="-25000" dirty="0" err="1" smtClean="0">
                <a:solidFill>
                  <a:srgbClr val="008000"/>
                </a:solidFill>
              </a:rPr>
              <a:t>M</a:t>
            </a:r>
            <a:r>
              <a:rPr lang="en-US" sz="1000" dirty="0" smtClean="0">
                <a:solidFill>
                  <a:srgbClr val="008000"/>
                </a:solidFill>
              </a:rPr>
              <a:t>=20</a:t>
            </a:r>
            <a:r>
              <a:rPr lang="en-US" sz="1000" baseline="30000" dirty="0" smtClean="0">
                <a:solidFill>
                  <a:srgbClr val="008000"/>
                </a:solidFill>
              </a:rPr>
              <a:t>o</a:t>
            </a:r>
            <a:endParaRPr lang="en-US" sz="1000" baseline="30000" dirty="0">
              <a:solidFill>
                <a:srgbClr val="008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48200" y="1732002"/>
            <a:ext cx="6858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Df</a:t>
            </a:r>
            <a:r>
              <a:rPr lang="en-US" sz="1000" baseline="-25000" dirty="0" err="1" smtClean="0">
                <a:solidFill>
                  <a:srgbClr val="FF0000"/>
                </a:solidFill>
              </a:rPr>
              <a:t>M</a:t>
            </a:r>
            <a:r>
              <a:rPr lang="en-US" sz="1000" dirty="0" smtClean="0">
                <a:solidFill>
                  <a:srgbClr val="FF0000"/>
                </a:solidFill>
              </a:rPr>
              <a:t>=10</a:t>
            </a:r>
            <a:r>
              <a:rPr lang="en-US" sz="1000" baseline="30000" dirty="0" smtClean="0">
                <a:solidFill>
                  <a:srgbClr val="FF0000"/>
                </a:solidFill>
              </a:rPr>
              <a:t>o</a:t>
            </a:r>
          </a:p>
          <a:p>
            <a:r>
              <a:rPr lang="en-US" sz="1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Df</a:t>
            </a:r>
            <a:r>
              <a:rPr lang="en-US" sz="1000" baseline="-25000" dirty="0" err="1" smtClean="0">
                <a:solidFill>
                  <a:srgbClr val="0000FF"/>
                </a:solidFill>
              </a:rPr>
              <a:t>M</a:t>
            </a:r>
            <a:r>
              <a:rPr lang="en-US" sz="1000" dirty="0" smtClean="0">
                <a:solidFill>
                  <a:srgbClr val="0000FF"/>
                </a:solidFill>
              </a:rPr>
              <a:t>=15</a:t>
            </a:r>
            <a:r>
              <a:rPr lang="en-US" sz="1000" baseline="30000" dirty="0" smtClean="0">
                <a:solidFill>
                  <a:srgbClr val="0000FF"/>
                </a:solidFill>
              </a:rPr>
              <a:t>o</a:t>
            </a:r>
            <a:endParaRPr lang="en-US" sz="1000" baseline="30000" dirty="0">
              <a:solidFill>
                <a:srgbClr val="0000FF"/>
              </a:solidFill>
            </a:endParaRPr>
          </a:p>
          <a:p>
            <a:r>
              <a:rPr lang="en-US" sz="10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Df</a:t>
            </a:r>
            <a:r>
              <a:rPr lang="en-US" sz="1000" baseline="-25000" dirty="0" err="1" smtClean="0">
                <a:solidFill>
                  <a:srgbClr val="008000"/>
                </a:solidFill>
              </a:rPr>
              <a:t>M</a:t>
            </a:r>
            <a:r>
              <a:rPr lang="en-US" sz="1000" dirty="0" smtClean="0">
                <a:solidFill>
                  <a:srgbClr val="008000"/>
                </a:solidFill>
              </a:rPr>
              <a:t>=20</a:t>
            </a:r>
            <a:r>
              <a:rPr lang="en-US" sz="1000" baseline="30000" dirty="0" smtClean="0">
                <a:solidFill>
                  <a:srgbClr val="008000"/>
                </a:solidFill>
              </a:rPr>
              <a:t>o</a:t>
            </a:r>
            <a:endParaRPr lang="en-US" sz="1000" baseline="30000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96200" y="2113002"/>
            <a:ext cx="6858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Df</a:t>
            </a:r>
            <a:r>
              <a:rPr lang="en-US" sz="1000" baseline="-25000" dirty="0" err="1" smtClean="0">
                <a:solidFill>
                  <a:srgbClr val="FF0000"/>
                </a:solidFill>
              </a:rPr>
              <a:t>M</a:t>
            </a:r>
            <a:r>
              <a:rPr lang="en-US" sz="1000" dirty="0" smtClean="0">
                <a:solidFill>
                  <a:srgbClr val="FF0000"/>
                </a:solidFill>
              </a:rPr>
              <a:t>=10</a:t>
            </a:r>
            <a:r>
              <a:rPr lang="en-US" sz="1000" baseline="30000" dirty="0" smtClean="0">
                <a:solidFill>
                  <a:srgbClr val="FF0000"/>
                </a:solidFill>
              </a:rPr>
              <a:t>o</a:t>
            </a:r>
          </a:p>
          <a:p>
            <a:r>
              <a:rPr lang="en-US" sz="1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Df</a:t>
            </a:r>
            <a:r>
              <a:rPr lang="en-US" sz="1000" baseline="-25000" dirty="0" err="1" smtClean="0">
                <a:solidFill>
                  <a:srgbClr val="0000FF"/>
                </a:solidFill>
              </a:rPr>
              <a:t>M</a:t>
            </a:r>
            <a:r>
              <a:rPr lang="en-US" sz="1000" dirty="0" smtClean="0">
                <a:solidFill>
                  <a:srgbClr val="0000FF"/>
                </a:solidFill>
              </a:rPr>
              <a:t>=15</a:t>
            </a:r>
            <a:r>
              <a:rPr lang="en-US" sz="1000" baseline="30000" dirty="0" smtClean="0">
                <a:solidFill>
                  <a:srgbClr val="0000FF"/>
                </a:solidFill>
              </a:rPr>
              <a:t>o</a:t>
            </a:r>
            <a:endParaRPr lang="en-US" sz="1000" baseline="30000" dirty="0">
              <a:solidFill>
                <a:srgbClr val="0000FF"/>
              </a:solidFill>
            </a:endParaRPr>
          </a:p>
          <a:p>
            <a:r>
              <a:rPr lang="en-US" sz="10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Df</a:t>
            </a:r>
            <a:r>
              <a:rPr lang="en-US" sz="1000" baseline="-25000" dirty="0" err="1" smtClean="0">
                <a:solidFill>
                  <a:srgbClr val="008000"/>
                </a:solidFill>
              </a:rPr>
              <a:t>M</a:t>
            </a:r>
            <a:r>
              <a:rPr lang="en-US" sz="1000" dirty="0" smtClean="0">
                <a:solidFill>
                  <a:srgbClr val="008000"/>
                </a:solidFill>
              </a:rPr>
              <a:t>=20</a:t>
            </a:r>
            <a:r>
              <a:rPr lang="en-US" sz="1000" baseline="30000" dirty="0" smtClean="0">
                <a:solidFill>
                  <a:srgbClr val="008000"/>
                </a:solidFill>
              </a:rPr>
              <a:t>o</a:t>
            </a:r>
            <a:endParaRPr lang="en-US" sz="1000" baseline="30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3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960120"/>
          </a:xfrm>
        </p:spPr>
        <p:txBody>
          <a:bodyPr>
            <a:noAutofit/>
          </a:bodyPr>
          <a:lstStyle/>
          <a:p>
            <a:pPr algn="ctr"/>
            <a:r>
              <a:rPr lang="en-US" sz="2600" b="1" dirty="0" smtClean="0">
                <a:solidFill>
                  <a:schemeClr val="accent1">
                    <a:lumMod val="75000"/>
                  </a:schemeClr>
                </a:solidFill>
                <a:effectLst/>
                <a:ea typeface="Gulim" pitchFamily="34" charset="-127"/>
              </a:rPr>
              <a:t>Motivation and outline</a:t>
            </a:r>
            <a:endParaRPr lang="en-US" sz="26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143000"/>
            <a:ext cx="8534400" cy="4741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200" dirty="0" smtClean="0">
                <a:latin typeface="Arial" charset="0"/>
                <a:ea typeface="Gulim" pitchFamily="34" charset="-127"/>
              </a:rPr>
              <a:t>Non-axisymmetric divertor footprints with 3-D fields are concern for future machines due to 3-D erosion and re-deposition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 smtClean="0"/>
          </a:p>
          <a:p>
            <a:r>
              <a:rPr lang="en-US" altLang="ko-KR" sz="2200" dirty="0" smtClean="0">
                <a:latin typeface="Arial" charset="0"/>
                <a:ea typeface="Gulim" pitchFamily="34" charset="-127"/>
              </a:rPr>
              <a:t>3-D footprints are strongly affected by plasma response </a:t>
            </a:r>
            <a:r>
              <a:rPr lang="en-US" altLang="ko-KR" sz="2200" dirty="0" smtClean="0">
                <a:latin typeface="Arial" charset="0"/>
                <a:ea typeface="Gulim" pitchFamily="34" charset="-127"/>
                <a:sym typeface="Wingdings" panose="05000000000000000000" pitchFamily="2" charset="2"/>
              </a:rPr>
              <a:t> measurement is compared to</a:t>
            </a:r>
            <a:r>
              <a:rPr lang="en-US" altLang="ko-KR" sz="2200" dirty="0" smtClean="0">
                <a:latin typeface="Arial" charset="0"/>
                <a:ea typeface="Gulim" pitchFamily="34" charset="-127"/>
              </a:rPr>
              <a:t> field line tracing</a:t>
            </a:r>
            <a:endParaRPr lang="en-US" sz="2200" dirty="0" smtClean="0"/>
          </a:p>
          <a:p>
            <a:pPr lvl="1"/>
            <a:r>
              <a:rPr lang="en-US" sz="2000" dirty="0" smtClean="0"/>
              <a:t>Vacuum field line tracing</a:t>
            </a:r>
          </a:p>
          <a:p>
            <a:pPr lvl="1"/>
            <a:r>
              <a:rPr lang="en-US" sz="2000" dirty="0" smtClean="0"/>
              <a:t>Ideal plasma response model (IPEC)</a:t>
            </a:r>
          </a:p>
          <a:p>
            <a:pPr lvl="1"/>
            <a:r>
              <a:rPr lang="en-US" altLang="ko-KR" sz="2000" dirty="0" smtClean="0">
                <a:latin typeface="Arial" charset="0"/>
                <a:ea typeface="Gulim" pitchFamily="34" charset="-127"/>
              </a:rPr>
              <a:t>Different response for n=3 and n=1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r>
              <a:rPr lang="en-US" sz="2200" dirty="0" smtClean="0"/>
              <a:t>Understanding of common underlying physics over multiple machines is important</a:t>
            </a:r>
            <a:endParaRPr lang="en-US" sz="2200" dirty="0"/>
          </a:p>
          <a:p>
            <a:pPr lvl="1"/>
            <a:r>
              <a:rPr lang="en-US" sz="2000" dirty="0" smtClean="0"/>
              <a:t>Compact size of NSTX offers a chance of wide view of divertor</a:t>
            </a:r>
          </a:p>
          <a:p>
            <a:pPr lvl="1"/>
            <a:r>
              <a:rPr lang="en-US" sz="2000" dirty="0" smtClean="0"/>
              <a:t>KSTAR has 3 rows of coils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fine tuning of field spectra is possible</a:t>
            </a:r>
          </a:p>
          <a:p>
            <a:pPr lvl="1"/>
            <a:r>
              <a:rPr lang="en-US" sz="2000" dirty="0" smtClean="0"/>
              <a:t>Same analysis tools (plasma response, footprint measurements, etc)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727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60120"/>
          </a:xfrm>
        </p:spPr>
        <p:txBody>
          <a:bodyPr lIns="0" tIns="0" rIns="0" bIns="0" anchor="ctr" anchorCtr="1">
            <a:normAutofit/>
          </a:bodyPr>
          <a:lstStyle/>
          <a:p>
            <a:r>
              <a:rPr lang="en-US" sz="2800" b="1" dirty="0" smtClean="0"/>
              <a:t>Summary and conclusions</a:t>
            </a:r>
            <a:endParaRPr lang="en-US" sz="2800" b="1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1126330"/>
            <a:ext cx="9067800" cy="5274469"/>
          </a:xfrm>
        </p:spPr>
        <p:txBody>
          <a:bodyPr>
            <a:normAutofit lnSpcReduction="10000"/>
          </a:bodyPr>
          <a:lstStyle/>
          <a:p>
            <a:pPr marL="177800" indent="-177800">
              <a:buFontTx/>
              <a:buChar char="•"/>
            </a:pPr>
            <a:r>
              <a:rPr lang="en-US" sz="2000" dirty="0" smtClean="0">
                <a:ea typeface="Gulim" pitchFamily="34" charset="-127"/>
              </a:rPr>
              <a:t>Applied 3-D fields can be either shielded or amplified depending on field configurations and phase, leading to modification of divertor footprints</a:t>
            </a:r>
            <a:endParaRPr lang="en-US" sz="2000" dirty="0">
              <a:ea typeface="Gulim" pitchFamily="34" charset="-127"/>
            </a:endParaRPr>
          </a:p>
          <a:p>
            <a:pPr marL="177800" indent="-177800">
              <a:buFontTx/>
              <a:buChar char="•"/>
            </a:pPr>
            <a:endParaRPr lang="en-US" sz="2000" dirty="0">
              <a:ea typeface="Gulim" pitchFamily="34" charset="-127"/>
            </a:endParaRPr>
          </a:p>
          <a:p>
            <a:r>
              <a:rPr lang="en-US" altLang="ko-KR" sz="2000" dirty="0" smtClean="0">
                <a:solidFill>
                  <a:srgbClr val="800000"/>
                </a:solidFill>
                <a:latin typeface="Arial" charset="0"/>
                <a:ea typeface="Gulim" pitchFamily="34" charset="-127"/>
              </a:rPr>
              <a:t>NSTX: wide view of divertor area allows for easier comparison to modeling</a:t>
            </a:r>
            <a:endParaRPr lang="en-US" sz="2000" dirty="0">
              <a:solidFill>
                <a:srgbClr val="800000"/>
              </a:solidFill>
            </a:endParaRPr>
          </a:p>
          <a:p>
            <a:pPr lvl="1"/>
            <a:r>
              <a:rPr lang="en-US" sz="1800" dirty="0">
                <a:solidFill>
                  <a:schemeClr val="accent2"/>
                </a:solidFill>
                <a:ea typeface="Gulim" pitchFamily="34" charset="-127"/>
              </a:rPr>
              <a:t>Ideal plasma response weakens n=3 footprint splitting, primarily due to shielding effect of resonant components. Sensitive to location of simulation boundary</a:t>
            </a:r>
            <a:endParaRPr lang="en-US" sz="1800" dirty="0">
              <a:solidFill>
                <a:schemeClr val="accent2"/>
              </a:solidFill>
              <a:ea typeface="Gulim" pitchFamily="34" charset="-127"/>
              <a:sym typeface="Wingdings" panose="05000000000000000000" pitchFamily="2" charset="2"/>
            </a:endParaRP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Envelope of lobes for n=3 is not changed by plasma response</a:t>
            </a:r>
          </a:p>
          <a:p>
            <a:pPr lvl="1"/>
            <a:r>
              <a:rPr lang="en-US" sz="1800" dirty="0" smtClean="0">
                <a:solidFill>
                  <a:schemeClr val="accent2"/>
                </a:solidFill>
                <a:ea typeface="Gulim" pitchFamily="34" charset="-127"/>
              </a:rPr>
              <a:t>Ideal </a:t>
            </a:r>
            <a:r>
              <a:rPr lang="en-US" sz="1800" dirty="0">
                <a:solidFill>
                  <a:schemeClr val="accent2"/>
                </a:solidFill>
                <a:ea typeface="Gulim" pitchFamily="34" charset="-127"/>
              </a:rPr>
              <a:t>plasma response significantly amplifies vacuum n=1 footprints, due to strong non-resonant kink excitation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KSTAR: three rows of coils enable to fine tune structure of applied 3-D fields</a:t>
            </a:r>
            <a:endParaRPr lang="en-US" sz="2000" dirty="0">
              <a:solidFill>
                <a:srgbClr val="0000FF"/>
              </a:solidFill>
            </a:endParaRPr>
          </a:p>
          <a:p>
            <a:pPr lvl="1"/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=2 fields are shielded by plasma response for both 0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and 90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phase, therefore footprints are weakened compared to vacuum result</a:t>
            </a:r>
          </a:p>
          <a:p>
            <a:pPr lvl="1"/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=1 fields are either shielded or amplified depending on phase shift between upper and lower coils.</a:t>
            </a:r>
          </a:p>
          <a:p>
            <a:pPr lvl="1"/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Slight misalignment effectively broadened heat flux profile and reduced peak heat flux, but the underlying physics is still not clear yet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82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0" y="3390900"/>
            <a:ext cx="9144000" cy="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04800" y="926659"/>
            <a:ext cx="4533014" cy="5550341"/>
            <a:chOff x="304800" y="926659"/>
            <a:chExt cx="4533014" cy="5550341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404813" y="1066800"/>
              <a:ext cx="227965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800" b="0" i="0">
                  <a:solidFill>
                    <a:schemeClr val="tx1"/>
                  </a:solidFill>
                  <a:latin typeface="Arial" charset="0"/>
                  <a:ea typeface="굴림" pitchFamily="34" charset="-127"/>
                </a:rPr>
                <a:t>                                 </a:t>
              </a:r>
              <a:endParaRPr lang="en-US" sz="1800" b="0" i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1285875"/>
              <a:ext cx="2778125" cy="519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065338" y="1946275"/>
              <a:ext cx="365125" cy="227013"/>
            </a:xfrm>
            <a:prstGeom prst="rect">
              <a:avLst/>
            </a:prstGeom>
            <a:solidFill>
              <a:srgbClr val="008000"/>
            </a:solidFill>
            <a:ln w="12700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 sz="800" b="0" i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2430462" y="1893078"/>
              <a:ext cx="2407352" cy="5847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ko-KR" sz="1600" b="0" i="0" dirty="0" smtClean="0">
                  <a:solidFill>
                    <a:srgbClr val="008000"/>
                  </a:solidFill>
                  <a:latin typeface="Arial" charset="0"/>
                  <a:ea typeface="굴림" pitchFamily="34" charset="-127"/>
                </a:rPr>
                <a:t>2-D dual band </a:t>
              </a:r>
            </a:p>
            <a:p>
              <a:pPr eaLnBrk="0" hangingPunct="0"/>
              <a:r>
                <a:rPr lang="en-US" altLang="ko-KR" sz="1600" b="0" i="0" dirty="0" smtClean="0">
                  <a:solidFill>
                    <a:srgbClr val="008000"/>
                  </a:solidFill>
                  <a:latin typeface="Arial" charset="0"/>
                  <a:ea typeface="굴림" pitchFamily="34" charset="-127"/>
                </a:rPr>
                <a:t>IR </a:t>
              </a:r>
              <a:r>
                <a:rPr lang="en-US" altLang="ko-KR" sz="1600" b="0" i="0" dirty="0">
                  <a:solidFill>
                    <a:srgbClr val="008000"/>
                  </a:solidFill>
                  <a:latin typeface="Arial" charset="0"/>
                  <a:ea typeface="굴림" pitchFamily="34" charset="-127"/>
                </a:rPr>
                <a:t>c</a:t>
              </a:r>
              <a:r>
                <a:rPr lang="en-US" altLang="ko-KR" sz="1600" b="0" i="0" dirty="0" smtClean="0">
                  <a:solidFill>
                    <a:srgbClr val="008000"/>
                  </a:solidFill>
                  <a:latin typeface="Arial" charset="0"/>
                  <a:ea typeface="굴림" pitchFamily="34" charset="-127"/>
                </a:rPr>
                <a:t>amera</a:t>
              </a:r>
              <a:r>
                <a:rPr lang="en-US" altLang="ko-KR" sz="1600" b="0" i="0" dirty="0">
                  <a:solidFill>
                    <a:srgbClr val="008000"/>
                  </a:solidFill>
                  <a:latin typeface="Arial" charset="0"/>
                  <a:ea typeface="굴림" pitchFamily="34" charset="-127"/>
                </a:rPr>
                <a:t>, </a:t>
              </a:r>
              <a:r>
                <a:rPr lang="el-GR" altLang="ko-KR" sz="1600" b="0" i="0" dirty="0">
                  <a:solidFill>
                    <a:srgbClr val="008000"/>
                  </a:solidFill>
                  <a:latin typeface="Arial" charset="0"/>
                  <a:ea typeface="굴림" pitchFamily="34" charset="-127"/>
                  <a:cs typeface="Arial" charset="0"/>
                </a:rPr>
                <a:t>Φ</a:t>
              </a:r>
              <a:r>
                <a:rPr lang="en-US" altLang="ko-KR" sz="1600" b="0" i="0" dirty="0" smtClean="0">
                  <a:solidFill>
                    <a:srgbClr val="008000"/>
                  </a:solidFill>
                  <a:latin typeface="Arial" charset="0"/>
                  <a:ea typeface="굴림" pitchFamily="34" charset="-127"/>
                </a:rPr>
                <a:t>=135º</a:t>
              </a: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 flipV="1">
              <a:off x="1576387" y="1847850"/>
              <a:ext cx="331069" cy="3019117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>
              <a:off x="816074" y="1871663"/>
              <a:ext cx="760314" cy="2562684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 flipV="1">
              <a:off x="1703388" y="2017713"/>
              <a:ext cx="363537" cy="73025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1490704" y="1531084"/>
              <a:ext cx="167906" cy="338554"/>
            </a:xfrm>
            <a:prstGeom prst="rect">
              <a:avLst/>
            </a:prstGeom>
            <a:solidFill>
              <a:srgbClr val="0000FF"/>
            </a:solidFill>
            <a:ln w="127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endParaRPr lang="en-US" altLang="ko-KR" sz="800" b="0" i="0">
                <a:solidFill>
                  <a:srgbClr val="0000FF"/>
                </a:solidFill>
                <a:latin typeface="Arial" charset="0"/>
                <a:ea typeface="굴림" pitchFamily="34" charset="-127"/>
              </a:endParaRPr>
            </a:p>
            <a:p>
              <a:pPr eaLnBrk="0" hangingPunct="0"/>
              <a:r>
                <a:rPr lang="en-US" altLang="ko-KR" sz="800" b="0" i="0">
                  <a:solidFill>
                    <a:srgbClr val="0000FF"/>
                  </a:solidFill>
                  <a:latin typeface="Arial" charset="0"/>
                  <a:ea typeface="굴림" pitchFamily="34" charset="-127"/>
                </a:rPr>
                <a:t>    </a:t>
              </a:r>
              <a:endParaRPr lang="en-US" sz="800" b="0" i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2438400" y="3114675"/>
              <a:ext cx="0" cy="138906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H="1">
              <a:off x="1630363" y="2017713"/>
              <a:ext cx="436562" cy="73025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328613" y="1066800"/>
              <a:ext cx="227965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800" b="0" i="0">
                  <a:solidFill>
                    <a:schemeClr val="tx1"/>
                  </a:solidFill>
                  <a:latin typeface="Arial" charset="0"/>
                  <a:ea typeface="굴림" pitchFamily="34" charset="-127"/>
                </a:rPr>
                <a:t>                                 </a:t>
              </a:r>
              <a:endParaRPr lang="en-US" sz="1800" b="0" i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625894" y="926659"/>
              <a:ext cx="2380021" cy="5847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ko-KR" sz="1600" b="0" i="0" dirty="0" smtClean="0">
                  <a:solidFill>
                    <a:srgbClr val="0000FF"/>
                  </a:solidFill>
                  <a:latin typeface="Arial" charset="0"/>
                  <a:ea typeface="굴림" pitchFamily="34" charset="-127"/>
                </a:rPr>
                <a:t>2-D wide angle visible camera, nearly full </a:t>
              </a:r>
              <a:r>
                <a:rPr lang="el-GR" altLang="ko-KR" sz="1600" b="0" i="0" dirty="0" smtClean="0">
                  <a:solidFill>
                    <a:srgbClr val="0000FF"/>
                  </a:solidFill>
                  <a:latin typeface="Arial" charset="0"/>
                  <a:ea typeface="굴림" pitchFamily="34" charset="-127"/>
                </a:rPr>
                <a:t>Φ</a:t>
              </a:r>
              <a:endParaRPr lang="en-US" sz="1600" b="0" i="0" dirty="0">
                <a:solidFill>
                  <a:srgbClr val="0000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1557681" y="1534622"/>
              <a:ext cx="167906" cy="338554"/>
            </a:xfrm>
            <a:prstGeom prst="rect">
              <a:avLst/>
            </a:prstGeom>
            <a:solidFill>
              <a:srgbClr val="00B0F0">
                <a:alpha val="42000"/>
              </a:srgbClr>
            </a:solidFill>
            <a:ln w="12700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endParaRPr lang="en-US" altLang="ko-KR" sz="800" b="0" i="0">
                <a:solidFill>
                  <a:srgbClr val="0000FF"/>
                </a:solidFill>
                <a:latin typeface="Arial" charset="0"/>
                <a:ea typeface="굴림" pitchFamily="34" charset="-127"/>
              </a:endParaRPr>
            </a:p>
            <a:p>
              <a:pPr eaLnBrk="0" hangingPunct="0"/>
              <a:r>
                <a:rPr lang="en-US" altLang="ko-KR" sz="800" b="0" i="0">
                  <a:solidFill>
                    <a:srgbClr val="0000FF"/>
                  </a:solidFill>
                  <a:latin typeface="Arial" charset="0"/>
                  <a:ea typeface="굴림" pitchFamily="34" charset="-127"/>
                </a:rPr>
                <a:t>    </a:t>
              </a:r>
              <a:endParaRPr lang="en-US" sz="800" b="0" i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>
              <a:off x="1723056" y="1513841"/>
              <a:ext cx="2382543" cy="33855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ko-KR" sz="1600" b="0" i="0" dirty="0" smtClean="0">
                  <a:solidFill>
                    <a:srgbClr val="00B0F0"/>
                  </a:solidFill>
                  <a:latin typeface="Arial" charset="0"/>
                  <a:ea typeface="굴림" pitchFamily="34" charset="-127"/>
                </a:rPr>
                <a:t>1-D D</a:t>
              </a:r>
              <a:r>
                <a:rPr lang="el-GR" altLang="ko-KR" sz="1600" b="0" i="0" baseline="-25000" dirty="0" smtClean="0">
                  <a:solidFill>
                    <a:srgbClr val="00B0F0"/>
                  </a:solidFill>
                  <a:latin typeface="Arial" charset="0"/>
                  <a:ea typeface="굴림" pitchFamily="34" charset="-127"/>
                  <a:cs typeface="Arial" charset="0"/>
                </a:rPr>
                <a:t>α</a:t>
              </a:r>
              <a:r>
                <a:rPr lang="en-US" altLang="ko-KR" sz="1600" b="0" i="0" dirty="0" smtClean="0">
                  <a:solidFill>
                    <a:srgbClr val="00B0F0"/>
                  </a:solidFill>
                  <a:latin typeface="Arial" charset="0"/>
                  <a:ea typeface="굴림" pitchFamily="34" charset="-127"/>
                </a:rPr>
                <a:t> camera </a:t>
              </a:r>
              <a:r>
                <a:rPr lang="el-GR" altLang="ko-KR" sz="1600" b="0" i="0" dirty="0" smtClean="0">
                  <a:solidFill>
                    <a:srgbClr val="00B0F0"/>
                  </a:solidFill>
                  <a:latin typeface="Arial" charset="0"/>
                  <a:ea typeface="굴림" pitchFamily="34" charset="-127"/>
                </a:rPr>
                <a:t>Φ</a:t>
              </a:r>
              <a:r>
                <a:rPr lang="en-US" altLang="ko-KR" sz="1600" b="0" i="0" dirty="0" smtClean="0">
                  <a:solidFill>
                    <a:srgbClr val="00B0F0"/>
                  </a:solidFill>
                  <a:latin typeface="Arial" charset="0"/>
                  <a:ea typeface="굴림" pitchFamily="34" charset="-127"/>
                </a:rPr>
                <a:t>=255º</a:t>
              </a:r>
              <a:endParaRPr lang="en-US" sz="1600" b="0" i="0" dirty="0" smtClean="0">
                <a:solidFill>
                  <a:srgbClr val="00B0F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 flipH="1">
              <a:off x="914399" y="1869898"/>
              <a:ext cx="719192" cy="3159302"/>
            </a:xfrm>
            <a:prstGeom prst="line">
              <a:avLst/>
            </a:prstGeom>
            <a:noFill/>
            <a:ln w="3175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1"/>
            <p:cNvSpPr>
              <a:spLocks noChangeShapeType="1"/>
            </p:cNvSpPr>
            <p:nvPr/>
          </p:nvSpPr>
          <p:spPr bwMode="auto">
            <a:xfrm>
              <a:off x="1654138" y="1869897"/>
              <a:ext cx="89601" cy="3340055"/>
            </a:xfrm>
            <a:prstGeom prst="line">
              <a:avLst/>
            </a:prstGeom>
            <a:noFill/>
            <a:ln w="3175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 flipH="1">
              <a:off x="1630363" y="1944688"/>
              <a:ext cx="146050" cy="146050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 flipV="1">
              <a:off x="976045" y="2017712"/>
              <a:ext cx="727343" cy="3355671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V="1">
              <a:off x="1671484" y="2017713"/>
              <a:ext cx="31904" cy="3213048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6"/>
            <p:cNvSpPr>
              <a:spLocks noChangeShapeType="1"/>
            </p:cNvSpPr>
            <p:nvPr/>
          </p:nvSpPr>
          <p:spPr bwMode="auto">
            <a:xfrm>
              <a:off x="2439857" y="3103628"/>
              <a:ext cx="0" cy="138906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2435095" y="4026283"/>
              <a:ext cx="1452562" cy="33655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ko-KR" sz="1600" b="0" i="0" dirty="0">
                  <a:solidFill>
                    <a:srgbClr val="FF0000"/>
                  </a:solidFill>
                  <a:latin typeface="Arial" charset="0"/>
                  <a:ea typeface="굴림" pitchFamily="34" charset="-127"/>
                </a:rPr>
                <a:t>3-D field coil</a:t>
              </a:r>
              <a:endParaRPr lang="en-US" sz="1600" b="0" i="0" dirty="0">
                <a:solidFill>
                  <a:srgbClr val="FF0000"/>
                </a:solidFill>
                <a:latin typeface="Arial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 flipH="1">
              <a:off x="1416189" y="3128968"/>
              <a:ext cx="1397479" cy="2208362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>
              <a:off x="786461" y="3336002"/>
              <a:ext cx="2130724" cy="284672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>
              <a:off x="1269541" y="3120342"/>
              <a:ext cx="1561380" cy="226012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H="1">
              <a:off x="1127208" y="3125059"/>
              <a:ext cx="1724605" cy="2238148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H="1">
              <a:off x="973008" y="3151253"/>
              <a:ext cx="1866899" cy="220980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>
              <a:off x="882520" y="3165541"/>
              <a:ext cx="1966912" cy="208597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flipH="1">
              <a:off x="896807" y="3184591"/>
              <a:ext cx="1952625" cy="182880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>
              <a:off x="863470" y="3184591"/>
              <a:ext cx="2009776" cy="1700212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H="1">
              <a:off x="795087" y="3213166"/>
              <a:ext cx="2078159" cy="154619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 flipH="1">
              <a:off x="792032" y="3213166"/>
              <a:ext cx="2105025" cy="136207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H="1">
              <a:off x="792032" y="3232216"/>
              <a:ext cx="2100263" cy="1214437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flipH="1">
              <a:off x="787270" y="3251266"/>
              <a:ext cx="2105025" cy="101917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flipH="1">
              <a:off x="792032" y="3270316"/>
              <a:ext cx="2100263" cy="84772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flipH="1">
              <a:off x="787270" y="3284603"/>
              <a:ext cx="2119312" cy="70485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 flipH="1">
              <a:off x="792032" y="3303653"/>
              <a:ext cx="2119313" cy="566738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flipH="1">
              <a:off x="792032" y="3317941"/>
              <a:ext cx="2128838" cy="41910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Arc 45"/>
            <p:cNvSpPr/>
            <p:nvPr/>
          </p:nvSpPr>
          <p:spPr bwMode="auto">
            <a:xfrm>
              <a:off x="2566049" y="3113155"/>
              <a:ext cx="366727" cy="526254"/>
            </a:xfrm>
            <a:prstGeom prst="arc">
              <a:avLst/>
            </a:prstGeom>
            <a:noFill/>
            <a:ln w="5080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pitchFamily="-65" charset="0"/>
              </a:endParaRP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2872169" y="2986512"/>
              <a:ext cx="1452562" cy="33655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ko-KR" sz="1600" b="0" i="0" dirty="0" smtClean="0">
                  <a:solidFill>
                    <a:schemeClr val="tx1"/>
                  </a:solidFill>
                  <a:latin typeface="Arial" charset="0"/>
                  <a:ea typeface="굴림" pitchFamily="34" charset="-127"/>
                </a:rPr>
                <a:t>USXR array</a:t>
              </a:r>
              <a:endParaRPr lang="en-US" sz="16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6526" y="3303026"/>
              <a:ext cx="6719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Ch 16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53006" y="4542546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Ch 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 flipV="1">
              <a:off x="797966" y="3792930"/>
              <a:ext cx="1585913" cy="1"/>
            </a:xfrm>
            <a:prstGeom prst="line">
              <a:avLst/>
            </a:prstGeom>
            <a:noFill/>
            <a:ln w="38100" cap="flat" cmpd="sng" algn="ctr">
              <a:solidFill>
                <a:srgbClr val="99CC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 Box 9"/>
            <p:cNvSpPr txBox="1">
              <a:spLocks noChangeArrowheads="1"/>
            </p:cNvSpPr>
            <p:nvPr/>
          </p:nvSpPr>
          <p:spPr bwMode="auto">
            <a:xfrm>
              <a:off x="2482493" y="3484832"/>
              <a:ext cx="906046" cy="5847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ko-KR" sz="1600" b="0" i="0" dirty="0" smtClean="0">
                  <a:solidFill>
                    <a:srgbClr val="78A200"/>
                  </a:solidFill>
                  <a:latin typeface="Arial" charset="0"/>
                  <a:ea typeface="굴림" pitchFamily="34" charset="-127"/>
                </a:rPr>
                <a:t>TS and CHERS</a:t>
              </a:r>
              <a:endParaRPr lang="en-US" sz="1600" b="0" i="0" dirty="0">
                <a:solidFill>
                  <a:srgbClr val="78A2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00316" y="1107728"/>
            <a:ext cx="3914955" cy="5231921"/>
            <a:chOff x="4848038" y="1177505"/>
            <a:chExt cx="3914955" cy="5231921"/>
          </a:xfrm>
        </p:grpSpPr>
        <p:pic>
          <p:nvPicPr>
            <p:cNvPr id="53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t="10721"/>
            <a:stretch>
              <a:fillRect/>
            </a:stretch>
          </p:blipFill>
          <p:spPr bwMode="auto">
            <a:xfrm>
              <a:off x="4848038" y="1177505"/>
              <a:ext cx="3657600" cy="44434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4" name="Text Box 15"/>
            <p:cNvSpPr txBox="1">
              <a:spLocks noChangeArrowheads="1"/>
            </p:cNvSpPr>
            <p:nvPr/>
          </p:nvSpPr>
          <p:spPr bwMode="auto">
            <a:xfrm>
              <a:off x="6295838" y="1177505"/>
              <a:ext cx="2047875" cy="244475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ko-KR" sz="1600" b="0" i="0" dirty="0">
                  <a:ea typeface="굴림" pitchFamily="34" charset="-127"/>
                </a:rPr>
                <a:t>B</a:t>
              </a:r>
              <a:r>
                <a:rPr lang="en-US" altLang="ko-KR" sz="1600" b="0" i="0" baseline="-25000" dirty="0">
                  <a:ea typeface="굴림" pitchFamily="34" charset="-127"/>
                </a:rPr>
                <a:t>r</a:t>
              </a:r>
              <a:r>
                <a:rPr lang="en-US" altLang="ko-KR" sz="1600" b="0" i="0" dirty="0">
                  <a:ea typeface="굴림" pitchFamily="34" charset="-127"/>
                </a:rPr>
                <a:t> sensors  </a:t>
              </a:r>
              <a:r>
                <a:rPr lang="en-US" altLang="ko-KR" sz="1400" b="0" i="0" dirty="0">
                  <a:ea typeface="굴림" pitchFamily="34" charset="-127"/>
                </a:rPr>
                <a:t>                    </a:t>
              </a:r>
              <a:endParaRPr lang="en-US" sz="1400" b="0" i="0" dirty="0"/>
            </a:p>
          </p:txBody>
        </p:sp>
        <p:sp>
          <p:nvSpPr>
            <p:cNvPr id="55" name="Text Box 16"/>
            <p:cNvSpPr txBox="1">
              <a:spLocks noChangeArrowheads="1"/>
            </p:cNvSpPr>
            <p:nvPr/>
          </p:nvSpPr>
          <p:spPr bwMode="auto">
            <a:xfrm>
              <a:off x="5905006" y="5053873"/>
              <a:ext cx="1620838" cy="244475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ko-KR" sz="1600" b="0" i="0" dirty="0">
                  <a:ea typeface="굴림" pitchFamily="34" charset="-127"/>
                </a:rPr>
                <a:t>B</a:t>
              </a:r>
              <a:r>
                <a:rPr lang="en-US" altLang="ko-KR" sz="1600" b="0" i="0" baseline="-25000" dirty="0">
                  <a:ea typeface="굴림" pitchFamily="34" charset="-127"/>
                </a:rPr>
                <a:t>p</a:t>
              </a:r>
              <a:r>
                <a:rPr lang="en-US" altLang="ko-KR" sz="1600" b="0" i="0" dirty="0">
                  <a:ea typeface="굴림" pitchFamily="34" charset="-127"/>
                </a:rPr>
                <a:t> sensors</a:t>
              </a:r>
              <a:r>
                <a:rPr lang="en-US" altLang="ko-KR" sz="1400" b="0" i="0" dirty="0">
                  <a:ea typeface="굴림" pitchFamily="34" charset="-127"/>
                </a:rPr>
                <a:t>             </a:t>
              </a:r>
              <a:endParaRPr lang="en-US" sz="1400" b="0" i="0" dirty="0"/>
            </a:p>
          </p:txBody>
        </p:sp>
        <p:sp>
          <p:nvSpPr>
            <p:cNvPr id="56" name="Text Box 17"/>
            <p:cNvSpPr txBox="1">
              <a:spLocks noChangeArrowheads="1"/>
            </p:cNvSpPr>
            <p:nvPr/>
          </p:nvSpPr>
          <p:spPr bwMode="auto">
            <a:xfrm>
              <a:off x="7743638" y="1329905"/>
              <a:ext cx="492125" cy="212725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ko-KR" sz="1400" b="0" i="0">
                  <a:ea typeface="굴림" pitchFamily="34" charset="-127"/>
                </a:rPr>
                <a:t>          </a:t>
              </a:r>
              <a:endParaRPr lang="en-US" sz="1400" b="0" i="0"/>
            </a:p>
          </p:txBody>
        </p:sp>
        <p:sp>
          <p:nvSpPr>
            <p:cNvPr id="57" name="Text Box 18"/>
            <p:cNvSpPr txBox="1">
              <a:spLocks noChangeArrowheads="1"/>
            </p:cNvSpPr>
            <p:nvPr/>
          </p:nvSpPr>
          <p:spPr bwMode="auto">
            <a:xfrm>
              <a:off x="5000438" y="5323134"/>
              <a:ext cx="3429000" cy="246063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ko-KR" sz="1600" b="0" i="0" dirty="0">
                  <a:solidFill>
                    <a:srgbClr val="FF0000"/>
                  </a:solidFill>
                  <a:ea typeface="굴림" pitchFamily="34" charset="-127"/>
                </a:rPr>
                <a:t>       </a:t>
              </a:r>
              <a:r>
                <a:rPr lang="en-US" altLang="ko-KR" sz="1600" b="0" i="0" dirty="0" smtClean="0">
                  <a:solidFill>
                    <a:srgbClr val="FF0000"/>
                  </a:solidFill>
                  <a:ea typeface="굴림" pitchFamily="34" charset="-127"/>
                </a:rPr>
                <a:t>                              3-D field coils</a:t>
              </a:r>
              <a:r>
                <a:rPr lang="en-US" altLang="ko-KR" sz="1400" b="0" i="0" dirty="0" smtClean="0">
                  <a:ea typeface="굴림" pitchFamily="34" charset="-127"/>
                </a:rPr>
                <a:t>    </a:t>
              </a:r>
              <a:endParaRPr lang="en-US" sz="1400" b="0" i="0" dirty="0"/>
            </a:p>
          </p:txBody>
        </p:sp>
        <p:sp>
          <p:nvSpPr>
            <p:cNvPr id="58" name="Text Box 11"/>
            <p:cNvSpPr txBox="1">
              <a:spLocks noChangeArrowheads="1"/>
            </p:cNvSpPr>
            <p:nvPr/>
          </p:nvSpPr>
          <p:spPr bwMode="auto">
            <a:xfrm>
              <a:off x="5181593" y="5855389"/>
              <a:ext cx="3581400" cy="554037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7800" indent="-177800">
                <a:spcBef>
                  <a:spcPct val="20000"/>
                </a:spcBef>
                <a:buClr>
                  <a:schemeClr val="tx1"/>
                </a:buClr>
              </a:pPr>
              <a:r>
                <a:rPr lang="en-US" altLang="ko-KR" sz="1800" b="0" i="0" dirty="0">
                  <a:solidFill>
                    <a:schemeClr val="tx1"/>
                  </a:solidFill>
                  <a:latin typeface="Arial" charset="0"/>
                  <a:ea typeface="굴림" pitchFamily="34" charset="-127"/>
                </a:rPr>
                <a:t>3-D fields (</a:t>
              </a:r>
              <a:r>
                <a:rPr lang="en-US" altLang="ko-KR" sz="1800" b="0" i="0" dirty="0">
                  <a:solidFill>
                    <a:schemeClr val="tx1"/>
                  </a:solidFill>
                  <a:ea typeface="굴림" pitchFamily="34" charset="-127"/>
                </a:rPr>
                <a:t>n=</a:t>
              </a:r>
              <a:r>
                <a:rPr lang="en-US" altLang="ko-KR" sz="1800" b="0" i="0" dirty="0">
                  <a:solidFill>
                    <a:srgbClr val="FF0000"/>
                  </a:solidFill>
                  <a:ea typeface="굴림" pitchFamily="34" charset="-127"/>
                </a:rPr>
                <a:t>1</a:t>
              </a:r>
              <a:r>
                <a:rPr lang="en-US" altLang="ko-KR" sz="1800" b="0" i="0" dirty="0">
                  <a:solidFill>
                    <a:schemeClr val="tx1"/>
                  </a:solidFill>
                  <a:ea typeface="굴림" pitchFamily="34" charset="-127"/>
                </a:rPr>
                <a:t>, 2, </a:t>
              </a:r>
              <a:r>
                <a:rPr lang="en-US" altLang="ko-KR" sz="1800" b="0" i="0" dirty="0">
                  <a:solidFill>
                    <a:srgbClr val="FF0000"/>
                  </a:solidFill>
                  <a:ea typeface="굴림" pitchFamily="34" charset="-127"/>
                </a:rPr>
                <a:t>3</a:t>
              </a:r>
              <a:r>
                <a:rPr lang="en-US" altLang="ko-KR" sz="1800" b="0" i="0" dirty="0">
                  <a:solidFill>
                    <a:schemeClr val="tx1"/>
                  </a:solidFill>
                  <a:latin typeface="Arial" charset="0"/>
                  <a:ea typeface="굴림" pitchFamily="34" charset="-127"/>
                </a:rPr>
                <a:t>) applied </a:t>
              </a:r>
              <a:r>
                <a:rPr lang="en-US" altLang="ko-KR" sz="1800" b="0" i="0" dirty="0" smtClean="0">
                  <a:solidFill>
                    <a:schemeClr val="tx1"/>
                  </a:solidFill>
                  <a:latin typeface="Arial" charset="0"/>
                  <a:ea typeface="굴림" pitchFamily="34" charset="-127"/>
                </a:rPr>
                <a:t>by mid-plane </a:t>
              </a:r>
              <a:r>
                <a:rPr lang="en-US" altLang="ko-KR" sz="1800" b="0" i="0" dirty="0">
                  <a:solidFill>
                    <a:schemeClr val="tx1"/>
                  </a:solidFill>
                  <a:latin typeface="Arial" charset="0"/>
                  <a:ea typeface="굴림" pitchFamily="34" charset="-127"/>
                </a:rPr>
                <a:t>EFC coils</a:t>
              </a:r>
              <a:endParaRPr lang="en-US" altLang="ko-KR" sz="1800" b="0" i="0" dirty="0">
                <a:solidFill>
                  <a:schemeClr val="tx1"/>
                </a:solidFill>
                <a:ea typeface="굴림" pitchFamily="34" charset="-127"/>
              </a:endParaRPr>
            </a:p>
          </p:txBody>
        </p:sp>
      </p:grpSp>
      <p:sp>
        <p:nvSpPr>
          <p:cNvPr id="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960120"/>
          </a:xfrm>
        </p:spPr>
        <p:txBody>
          <a:bodyPr>
            <a:noAutofit/>
          </a:bodyPr>
          <a:lstStyle/>
          <a:p>
            <a:pPr algn="ctr"/>
            <a:r>
              <a:rPr lang="en-US" sz="2600" b="1" dirty="0" smtClean="0">
                <a:solidFill>
                  <a:srgbClr val="336699"/>
                </a:solidFill>
                <a:effectLst/>
                <a:ea typeface="Gulim" pitchFamily="34" charset="-127"/>
              </a:rPr>
              <a:t>NSTX 3-D field coils and diagnostics </a:t>
            </a:r>
            <a:endParaRPr lang="en-US" sz="2600" b="1" dirty="0">
              <a:solidFill>
                <a:srgbClr val="33669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669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600" b="1" dirty="0"/>
              <a:t>Field line tracing identifies lobes in the X-point region generated by </a:t>
            </a:r>
            <a:r>
              <a:rPr lang="en-US" altLang="en-US" sz="2600" b="1" dirty="0" smtClean="0"/>
              <a:t>3-D </a:t>
            </a:r>
            <a:r>
              <a:rPr lang="en-US" altLang="en-US" sz="2600" b="1" dirty="0"/>
              <a:t>fields, w/ and w/o plasma response</a:t>
            </a:r>
            <a:endParaRPr lang="en-US" sz="2600" b="1" dirty="0">
              <a:solidFill>
                <a:srgbClr val="376092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4698512"/>
            <a:ext cx="8991600" cy="167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 eaLnBrk="0" hangingPunct="0"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r>
              <a:rPr lang="en-US" altLang="en-US" sz="1800" i="0" dirty="0" smtClean="0">
                <a:latin typeface="+mn-lt"/>
              </a:rPr>
              <a:t>3-D fields induce 3-D topology of perturbed field lines </a:t>
            </a:r>
            <a:r>
              <a:rPr lang="en-US" altLang="en-US" sz="1800" i="0" dirty="0" smtClean="0">
                <a:latin typeface="+mn-lt"/>
                <a:sym typeface="Wingdings" panose="05000000000000000000" pitchFamily="2" charset="2"/>
              </a:rPr>
              <a:t> lobe of </a:t>
            </a:r>
            <a:r>
              <a:rPr lang="en-US" altLang="en-US" sz="1800" i="0" dirty="0" err="1" smtClean="0">
                <a:latin typeface="+mn-lt"/>
                <a:sym typeface="Wingdings" panose="05000000000000000000" pitchFamily="2" charset="2"/>
              </a:rPr>
              <a:t>homoclinic</a:t>
            </a:r>
            <a:r>
              <a:rPr lang="en-US" altLang="en-US" sz="1800" i="0" dirty="0" smtClean="0">
                <a:latin typeface="+mn-lt"/>
                <a:sym typeface="Wingdings" panose="05000000000000000000" pitchFamily="2" charset="2"/>
              </a:rPr>
              <a:t> tangles</a:t>
            </a:r>
            <a:endParaRPr lang="en-US" altLang="en-US" sz="1800" i="0" dirty="0" smtClean="0">
              <a:latin typeface="+mn-lt"/>
            </a:endParaRPr>
          </a:p>
          <a:p>
            <a:pPr defTabSz="914400" eaLnBrk="0" hangingPunct="0"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r>
              <a:rPr lang="en-US" altLang="en-US" sz="1800" i="0" dirty="0" smtClean="0">
                <a:latin typeface="+mn-lt"/>
              </a:rPr>
              <a:t>Field </a:t>
            </a:r>
            <a:r>
              <a:rPr lang="en-US" altLang="en-US" sz="1800" i="0" dirty="0">
                <a:latin typeface="+mn-lt"/>
              </a:rPr>
              <a:t>line tracing simulation </a:t>
            </a:r>
            <a:r>
              <a:rPr lang="en-US" altLang="en-US" sz="1800" i="0" dirty="0" smtClean="0">
                <a:latin typeface="+mn-lt"/>
              </a:rPr>
              <a:t>provides magnetic structure of 3-D lobes </a:t>
            </a:r>
            <a:endParaRPr lang="en-US" altLang="en-US" sz="1800" i="0" dirty="0">
              <a:latin typeface="+mn-lt"/>
            </a:endParaRPr>
          </a:p>
          <a:p>
            <a:pPr lvl="1" defTabSz="914400" eaLnBrk="0" hangingPunct="0">
              <a:spcBef>
                <a:spcPct val="20000"/>
              </a:spcBef>
              <a:buClr>
                <a:srgbClr val="010000"/>
              </a:buClr>
              <a:buFontTx/>
              <a:buChar char="–"/>
            </a:pPr>
            <a:r>
              <a:rPr lang="en-US" altLang="en-US" i="0" dirty="0" smtClean="0">
                <a:solidFill>
                  <a:srgbClr val="336699"/>
                </a:solidFill>
                <a:latin typeface="+mn-lt"/>
              </a:rPr>
              <a:t>Provide </a:t>
            </a:r>
            <a:r>
              <a:rPr lang="en-US" altLang="en-US" i="0" dirty="0">
                <a:solidFill>
                  <a:srgbClr val="336699"/>
                </a:solidFill>
                <a:latin typeface="+mn-lt"/>
              </a:rPr>
              <a:t>Poincare plot, divertor footprint, field line connection length profile, etc.</a:t>
            </a:r>
          </a:p>
          <a:p>
            <a:pPr lvl="1" defTabSz="914400" eaLnBrk="0" hangingPunct="0">
              <a:spcBef>
                <a:spcPct val="20000"/>
              </a:spcBef>
              <a:buClr>
                <a:srgbClr val="010000"/>
              </a:buClr>
              <a:buFontTx/>
              <a:buChar char="–"/>
            </a:pPr>
            <a:r>
              <a:rPr lang="en-US" altLang="en-US" i="0" dirty="0" smtClean="0">
                <a:solidFill>
                  <a:srgbClr val="336699"/>
                </a:solidFill>
                <a:latin typeface="+mn-lt"/>
              </a:rPr>
              <a:t>Compare results from vacuum approximation to that with ideal </a:t>
            </a:r>
            <a:r>
              <a:rPr lang="en-US" altLang="en-US" i="0" dirty="0">
                <a:solidFill>
                  <a:srgbClr val="336699"/>
                </a:solidFill>
                <a:latin typeface="+mn-lt"/>
              </a:rPr>
              <a:t>plasma response </a:t>
            </a:r>
            <a:r>
              <a:rPr lang="en-US" altLang="en-US" i="0" dirty="0" smtClean="0">
                <a:solidFill>
                  <a:srgbClr val="336699"/>
                </a:solidFill>
                <a:latin typeface="+mn-lt"/>
              </a:rPr>
              <a:t>(IPEC)</a:t>
            </a:r>
            <a:endParaRPr lang="en-US" altLang="en-US" i="0" dirty="0">
              <a:solidFill>
                <a:srgbClr val="336699"/>
              </a:solidFill>
              <a:latin typeface="+mn-lt"/>
            </a:endParaRPr>
          </a:p>
          <a:p>
            <a:pPr lvl="1" defTabSz="914400" eaLnBrk="0" hangingPunct="0">
              <a:spcBef>
                <a:spcPct val="20000"/>
              </a:spcBef>
              <a:buClr>
                <a:srgbClr val="010000"/>
              </a:buClr>
              <a:buFontTx/>
              <a:buChar char="–"/>
            </a:pPr>
            <a:endParaRPr lang="en-US" altLang="en-US" i="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82562" y="2286000"/>
            <a:ext cx="2661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b="0" i="0" dirty="0" smtClean="0">
                <a:solidFill>
                  <a:srgbClr val="C00000"/>
                </a:solidFill>
              </a:rPr>
              <a:t>K</a:t>
            </a:r>
            <a:r>
              <a:rPr lang="en-US" altLang="en-US" sz="1200" b="0" i="0" dirty="0">
                <a:solidFill>
                  <a:srgbClr val="C00000"/>
                </a:solidFill>
              </a:rPr>
              <a:t>. </a:t>
            </a:r>
            <a:r>
              <a:rPr lang="en-US" altLang="en-US" sz="1200" b="0" i="0" dirty="0" smtClean="0">
                <a:solidFill>
                  <a:srgbClr val="C00000"/>
                </a:solidFill>
              </a:rPr>
              <a:t>Kim, PPCF 57 (2015), 104002</a:t>
            </a:r>
            <a:endParaRPr lang="en-US" sz="1200" b="0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38200" y="992855"/>
            <a:ext cx="5638800" cy="3730761"/>
            <a:chOff x="1524000" y="745331"/>
            <a:chExt cx="4419600" cy="2800662"/>
          </a:xfrm>
        </p:grpSpPr>
        <p:pic>
          <p:nvPicPr>
            <p:cNvPr id="23" name="Picture 4" descr="nstx_poincare_ipec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932688"/>
              <a:ext cx="4419600" cy="2613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171579" y="745331"/>
              <a:ext cx="1197213" cy="2310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Vacuum n=3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72000" y="745331"/>
              <a:ext cx="958127" cy="2310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IPEC n=3</a:t>
              </a:r>
              <a:endParaRPr lang="en-US" sz="1400" dirty="0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H="1" flipV="1">
            <a:off x="5181600" y="3733517"/>
            <a:ext cx="1295400" cy="10150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953000" y="3835023"/>
            <a:ext cx="1524000" cy="5075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876800" y="3835023"/>
            <a:ext cx="1600200" cy="203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82562" y="3628046"/>
            <a:ext cx="189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0" i="0" dirty="0" err="1" smtClean="0"/>
              <a:t>Homoclinic</a:t>
            </a:r>
            <a:r>
              <a:rPr lang="en-US" altLang="en-US" sz="1400" b="0" i="0" dirty="0" smtClean="0"/>
              <a:t> tangles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87617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376092"/>
                </a:solidFill>
              </a:rPr>
              <a:t>Vacuum approximation in agreement with footprints measurement for n=3 perturbation</a:t>
            </a:r>
            <a:endParaRPr lang="en-US" sz="2600" b="1" dirty="0">
              <a:solidFill>
                <a:srgbClr val="376092"/>
              </a:solidFill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953000" y="1601892"/>
            <a:ext cx="4038600" cy="32685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ea typeface="Gulim" pitchFamily="34" charset="-127"/>
              </a:rPr>
              <a:t>Wide angle camera images enable comprehensive comparison to connection length (</a:t>
            </a:r>
            <a:r>
              <a:rPr lang="en-US" sz="1800" b="0" i="0" dirty="0" err="1" smtClean="0">
                <a:solidFill>
                  <a:schemeClr val="tx1"/>
                </a:solidFill>
                <a:ea typeface="Gulim" pitchFamily="34" charset="-127"/>
              </a:rPr>
              <a:t>L</a:t>
            </a:r>
            <a:r>
              <a:rPr lang="en-US" sz="1800" b="0" i="0" baseline="-25000" dirty="0" err="1" smtClean="0">
                <a:solidFill>
                  <a:schemeClr val="tx1"/>
                </a:solidFill>
                <a:ea typeface="Gulim" pitchFamily="34" charset="-127"/>
              </a:rPr>
              <a:t>c</a:t>
            </a:r>
            <a:r>
              <a:rPr lang="en-US" sz="1800" b="0" i="0" dirty="0" smtClean="0">
                <a:solidFill>
                  <a:schemeClr val="tx1"/>
                </a:solidFill>
                <a:ea typeface="Gulim" pitchFamily="34" charset="-127"/>
              </a:rPr>
              <a:t>) contour plot from vacuum field line tracing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endParaRPr lang="en-US" sz="1800" dirty="0">
              <a:ea typeface="Gulim" pitchFamily="34" charset="-127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ea typeface="Gulim" pitchFamily="34" charset="-127"/>
              </a:rPr>
              <a:t>Both camera images and vacuum field line tracing produce more and narrower striations for </a:t>
            </a:r>
            <a:r>
              <a:rPr lang="en-US" sz="1800" dirty="0">
                <a:ea typeface="Gulim" pitchFamily="34" charset="-127"/>
              </a:rPr>
              <a:t>higher q</a:t>
            </a:r>
            <a:r>
              <a:rPr lang="en-US" sz="1800" baseline="-25000" dirty="0">
                <a:ea typeface="Gulim" pitchFamily="34" charset="-127"/>
              </a:rPr>
              <a:t>95</a:t>
            </a:r>
            <a:r>
              <a:rPr lang="en-US" sz="1800" dirty="0">
                <a:ea typeface="Gulim" pitchFamily="34" charset="-127"/>
              </a:rPr>
              <a:t> </a:t>
            </a:r>
            <a:endParaRPr lang="en-US" sz="1800" b="0" i="0" dirty="0" smtClean="0">
              <a:solidFill>
                <a:schemeClr val="tx1"/>
              </a:solidFill>
              <a:ea typeface="Gulim" pitchFamily="34" charset="-127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</a:pPr>
            <a:endParaRPr lang="en-US" sz="1800" b="0" i="0" dirty="0" smtClean="0">
              <a:solidFill>
                <a:schemeClr val="tx1"/>
              </a:solidFill>
              <a:ea typeface="Gulim" pitchFamily="34" charset="-127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ea typeface="Gulim" pitchFamily="34" charset="-127"/>
              </a:rPr>
              <a:t>Good agreement </a:t>
            </a:r>
            <a:r>
              <a:rPr lang="en-US" sz="1800" b="0" i="0" dirty="0" smtClean="0">
                <a:solidFill>
                  <a:schemeClr val="tx1"/>
                </a:solidFill>
                <a:ea typeface="Gulim" pitchFamily="34" charset="-127"/>
                <a:sym typeface="Wingdings" panose="05000000000000000000" pitchFamily="2" charset="2"/>
              </a:rPr>
              <a:t>between camera and vacuum field line tracing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058427"/>
            <a:ext cx="4724399" cy="51899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66800" y="6248400"/>
            <a:ext cx="289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b="0" i="0" dirty="0" smtClean="0">
                <a:solidFill>
                  <a:srgbClr val="C00000"/>
                </a:solidFill>
              </a:rPr>
              <a:t>J-W. Ahn, PPCF 56 (2014), 015005</a:t>
            </a:r>
            <a:endParaRPr lang="en-US" sz="12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b="1" dirty="0">
                <a:ea typeface="ＭＳ Ｐゴシック" pitchFamily="34" charset="-128"/>
              </a:rPr>
              <a:t>Ideal plasma </a:t>
            </a:r>
            <a:r>
              <a:rPr lang="en-US" sz="2600" b="1" dirty="0" smtClean="0">
                <a:ea typeface="ＭＳ Ｐゴシック" pitchFamily="34" charset="-128"/>
              </a:rPr>
              <a:t>response shields applied 3D fields but overall structure is </a:t>
            </a:r>
            <a:r>
              <a:rPr lang="en-US" sz="2600" b="1" dirty="0">
                <a:ea typeface="ＭＳ Ｐゴシック" pitchFamily="34" charset="-128"/>
              </a:rPr>
              <a:t>similar to vacuum result for n=3</a:t>
            </a:r>
            <a:endParaRPr lang="en-US" sz="2600" b="1" dirty="0">
              <a:solidFill>
                <a:srgbClr val="37609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1" y="6105903"/>
            <a:ext cx="1658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54337" y="7954505"/>
            <a:ext cx="809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IPEC, </a:t>
            </a:r>
            <a:r>
              <a:rPr lang="en-US" sz="1200" dirty="0" smtClean="0">
                <a:solidFill>
                  <a:schemeClr val="bg1"/>
                </a:solidFill>
                <a:latin typeface="Symbol" panose="05050102010706020507" pitchFamily="18" charset="2"/>
              </a:rPr>
              <a:t>Y</a:t>
            </a:r>
            <a:r>
              <a:rPr lang="en-US" sz="1200" baseline="-25000" dirty="0" smtClean="0">
                <a:solidFill>
                  <a:schemeClr val="bg1"/>
                </a:solidFill>
              </a:rPr>
              <a:t>N</a:t>
            </a:r>
            <a:r>
              <a:rPr lang="en-US" sz="1200" dirty="0" smtClean="0">
                <a:solidFill>
                  <a:schemeClr val="bg1"/>
                </a:solidFill>
              </a:rPr>
              <a:t>=0.99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1094361"/>
            <a:ext cx="4343399" cy="5133677"/>
            <a:chOff x="666754" y="745331"/>
            <a:chExt cx="3600446" cy="3437928"/>
          </a:xfrm>
        </p:grpSpPr>
        <p:sp>
          <p:nvSpPr>
            <p:cNvPr id="16" name="TextBox 15"/>
            <p:cNvSpPr txBox="1"/>
            <p:nvPr/>
          </p:nvSpPr>
          <p:spPr>
            <a:xfrm>
              <a:off x="927261" y="745331"/>
              <a:ext cx="157822" cy="2473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7261" y="2574131"/>
              <a:ext cx="157822" cy="2473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23995" y="2133068"/>
              <a:ext cx="466838" cy="30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Vacuum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88664" y="3750477"/>
              <a:ext cx="789626" cy="30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IPEC, </a:t>
              </a:r>
              <a:r>
                <a:rPr lang="en-US" sz="1200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Y</a:t>
              </a:r>
              <a:r>
                <a:rPr lang="en-US" sz="1200" baseline="-25000" dirty="0" smtClean="0">
                  <a:solidFill>
                    <a:schemeClr val="bg1"/>
                  </a:solidFill>
                </a:rPr>
                <a:t>N</a:t>
              </a:r>
              <a:r>
                <a:rPr lang="en-US" sz="1200" dirty="0" smtClean="0">
                  <a:solidFill>
                    <a:schemeClr val="bg1"/>
                  </a:solidFill>
                </a:rPr>
                <a:t>=0.97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54" y="796172"/>
              <a:ext cx="3600446" cy="338708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85800" y="745331"/>
              <a:ext cx="171682" cy="2473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5800" y="2387977"/>
              <a:ext cx="171682" cy="2473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92893" y="1964531"/>
              <a:ext cx="697825" cy="185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Vacuum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717131"/>
              <a:ext cx="1125726" cy="185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IPEC,</a:t>
              </a:r>
              <a:r>
                <a:rPr lang="en-US" sz="1200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 Y</a:t>
              </a:r>
              <a:r>
                <a:rPr lang="en-US" sz="1200" baseline="-25000" dirty="0" smtClean="0">
                  <a:solidFill>
                    <a:schemeClr val="bg1"/>
                  </a:solidFill>
                </a:rPr>
                <a:t>N</a:t>
              </a:r>
              <a:r>
                <a:rPr lang="en-US" sz="1200" dirty="0" smtClean="0">
                  <a:solidFill>
                    <a:schemeClr val="bg1"/>
                  </a:solidFill>
                </a:rPr>
                <a:t>=0.97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94361"/>
            <a:ext cx="3733800" cy="2764746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572000" y="4013942"/>
            <a:ext cx="4419600" cy="223445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ea typeface="Gulim" pitchFamily="34" charset="-127"/>
              </a:rPr>
              <a:t>Weakening effect from IPEC is affected by location of ideal plasma </a:t>
            </a:r>
            <a:r>
              <a:rPr lang="en-US" sz="1800" b="0" i="0" dirty="0" smtClean="0">
                <a:ea typeface="Gulim" pitchFamily="34" charset="-127"/>
              </a:rPr>
              <a:t>boundary</a:t>
            </a:r>
            <a:endParaRPr lang="en-US" sz="1800" dirty="0"/>
          </a:p>
          <a:p>
            <a:pPr marL="177800" indent="-177800">
              <a:spcBef>
                <a:spcPct val="20000"/>
              </a:spcBef>
              <a:buFontTx/>
              <a:buChar char="•"/>
            </a:pPr>
            <a:endParaRPr lang="en-US" sz="500" b="0" i="0" dirty="0" smtClean="0">
              <a:solidFill>
                <a:schemeClr val="tx1"/>
              </a:solidFill>
              <a:ea typeface="Gulim" pitchFamily="34" charset="-127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ea typeface="Gulim" pitchFamily="34" charset="-127"/>
              </a:rPr>
              <a:t>Envelope of lobes not changed by response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endParaRPr lang="en-US" sz="500" dirty="0" smtClean="0">
              <a:ea typeface="Gulim" pitchFamily="34" charset="-127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dirty="0" err="1">
                <a:ea typeface="Gulim" pitchFamily="34" charset="-127"/>
              </a:rPr>
              <a:t>L</a:t>
            </a:r>
            <a:r>
              <a:rPr lang="en-US" sz="1800" baseline="-25000" dirty="0" err="1">
                <a:ea typeface="Gulim" pitchFamily="34" charset="-127"/>
              </a:rPr>
              <a:t>c</a:t>
            </a:r>
            <a:r>
              <a:rPr lang="en-US" sz="1800" dirty="0">
                <a:ea typeface="Gulim" pitchFamily="34" charset="-127"/>
              </a:rPr>
              <a:t> profile </a:t>
            </a:r>
            <a:r>
              <a:rPr lang="en-US" sz="1800" dirty="0" smtClean="0">
                <a:ea typeface="Gulim" pitchFamily="34" charset="-127"/>
              </a:rPr>
              <a:t>inside </a:t>
            </a:r>
            <a:r>
              <a:rPr lang="en-US" sz="1800" dirty="0" err="1" smtClean="0">
                <a:ea typeface="Gulim" pitchFamily="34" charset="-127"/>
              </a:rPr>
              <a:t>separatrix</a:t>
            </a:r>
            <a:r>
              <a:rPr lang="en-US" sz="1800" dirty="0" smtClean="0">
                <a:ea typeface="Gulim" pitchFamily="34" charset="-127"/>
              </a:rPr>
              <a:t> shows modification of stochasticity and clear </a:t>
            </a:r>
            <a:r>
              <a:rPr lang="en-US" sz="1800" dirty="0">
                <a:ea typeface="Gulim" pitchFamily="34" charset="-127"/>
              </a:rPr>
              <a:t>shielding effect by ideal plasma </a:t>
            </a:r>
            <a:r>
              <a:rPr lang="en-US" sz="1800" dirty="0" smtClean="0">
                <a:ea typeface="Gulim" pitchFamily="34" charset="-127"/>
              </a:rPr>
              <a:t>response</a:t>
            </a:r>
            <a:endParaRPr lang="en-US" sz="1800" dirty="0">
              <a:ea typeface="Gulim" pitchFamily="34" charset="-127"/>
              <a:sym typeface="Wingdings" panose="05000000000000000000" pitchFamily="2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44647" y="2768024"/>
            <a:ext cx="1565753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99"/>
                </a:solidFill>
              </a:rPr>
              <a:t>Vacuum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IPEC,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 Y</a:t>
            </a:r>
            <a:r>
              <a:rPr lang="en-US" sz="1600" baseline="-25000" dirty="0" smtClean="0">
                <a:solidFill>
                  <a:srgbClr val="FF0000"/>
                </a:solidFill>
              </a:rPr>
              <a:t>N</a:t>
            </a:r>
            <a:r>
              <a:rPr lang="en-US" sz="1600" dirty="0" smtClean="0">
                <a:solidFill>
                  <a:srgbClr val="FF0000"/>
                </a:solidFill>
              </a:rPr>
              <a:t>=0.97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848600" y="1752600"/>
            <a:ext cx="228600" cy="15240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31602" y="1143000"/>
            <a:ext cx="1321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Boundary of ideal plasma modeling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4222" y="6169662"/>
            <a:ext cx="3680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b="0" i="0" dirty="0" smtClean="0">
                <a:solidFill>
                  <a:srgbClr val="C00000"/>
                </a:solidFill>
              </a:rPr>
              <a:t>K</a:t>
            </a:r>
            <a:r>
              <a:rPr lang="en-US" altLang="en-US" sz="1200" b="0" i="0" dirty="0">
                <a:solidFill>
                  <a:srgbClr val="C00000"/>
                </a:solidFill>
              </a:rPr>
              <a:t>. </a:t>
            </a:r>
            <a:r>
              <a:rPr lang="en-US" altLang="en-US" sz="1200" b="0" i="0" dirty="0" smtClean="0">
                <a:solidFill>
                  <a:srgbClr val="C00000"/>
                </a:solidFill>
              </a:rPr>
              <a:t>Kim, PPCF 57 (2015), 104002</a:t>
            </a:r>
            <a:endParaRPr lang="en-US" sz="12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7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b="1" dirty="0" smtClean="0">
                <a:ea typeface="ＭＳ Ｐゴシック" pitchFamily="34" charset="-128"/>
              </a:rPr>
              <a:t>Shielding of resonant fields and amplification of kink response lead to weaker footprint splitting for n=3</a:t>
            </a:r>
            <a:endParaRPr lang="en-US" sz="2600" b="1" dirty="0">
              <a:solidFill>
                <a:srgbClr val="376092"/>
              </a:solidFill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81000" y="4850084"/>
            <a:ext cx="8686800" cy="121879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ea typeface="Gulim" pitchFamily="34" charset="-127"/>
              </a:rPr>
              <a:t>Resonant components are strongly shielded by ideal plasma response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ea typeface="Gulim" pitchFamily="34" charset="-127"/>
                <a:sym typeface="Wingdings" panose="05000000000000000000" pitchFamily="2" charset="2"/>
              </a:rPr>
              <a:t>Non-resonant kink excitation is also observed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ea typeface="Gulim" pitchFamily="34" charset="-127"/>
                <a:sym typeface="Wingdings" panose="05000000000000000000" pitchFamily="2" charset="2"/>
              </a:rPr>
              <a:t>Combined net effect is to shield the applied n=3 fields and weaken magnetic </a:t>
            </a:r>
            <a:r>
              <a:rPr lang="en-US" sz="1800" b="0" i="0" dirty="0" err="1" smtClean="0">
                <a:solidFill>
                  <a:schemeClr val="tx1"/>
                </a:solidFill>
                <a:ea typeface="Gulim" pitchFamily="34" charset="-127"/>
                <a:sym typeface="Wingdings" panose="05000000000000000000" pitchFamily="2" charset="2"/>
              </a:rPr>
              <a:t>separatrix</a:t>
            </a:r>
            <a:r>
              <a:rPr lang="en-US" sz="1800" b="0" i="0" dirty="0" smtClean="0">
                <a:solidFill>
                  <a:schemeClr val="tx1"/>
                </a:solidFill>
                <a:ea typeface="Gulim" pitchFamily="34" charset="-127"/>
                <a:sym typeface="Wingdings" panose="05000000000000000000" pitchFamily="2" charset="2"/>
              </a:rPr>
              <a:t> splitting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3886200" cy="3130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74611"/>
            <a:ext cx="4114800" cy="322598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800" y="1191902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920000"/>
                </a:solidFill>
              </a:rPr>
              <a:t>Vacuum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24600" y="1191902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920000"/>
                </a:solidFill>
              </a:rPr>
              <a:t>IPEC,</a:t>
            </a:r>
            <a:r>
              <a:rPr lang="en-US" sz="1400" b="1" dirty="0" smtClean="0">
                <a:solidFill>
                  <a:srgbClr val="920000"/>
                </a:solidFill>
                <a:latin typeface="Symbol" panose="05050102010706020507" pitchFamily="18" charset="2"/>
              </a:rPr>
              <a:t> Y</a:t>
            </a:r>
            <a:r>
              <a:rPr lang="en-US" sz="1400" b="1" baseline="-25000" dirty="0" smtClean="0">
                <a:solidFill>
                  <a:srgbClr val="920000"/>
                </a:solidFill>
              </a:rPr>
              <a:t>N</a:t>
            </a:r>
            <a:r>
              <a:rPr lang="en-US" sz="1400" b="1" dirty="0" smtClean="0">
                <a:solidFill>
                  <a:srgbClr val="920000"/>
                </a:solidFill>
              </a:rPr>
              <a:t>=0.97</a:t>
            </a:r>
            <a:endParaRPr lang="en-US" sz="1400" b="1" dirty="0">
              <a:solidFill>
                <a:srgbClr val="92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95600" y="10668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Poloidal spectrum of 3D fields (G)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105400" y="1703397"/>
            <a:ext cx="457200" cy="10150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114800" y="141244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Kink excitation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181600" y="2311588"/>
            <a:ext cx="1219200" cy="203012"/>
          </a:xfrm>
          <a:prstGeom prst="straightConnector1">
            <a:avLst/>
          </a:prstGeom>
          <a:ln w="25400">
            <a:solidFill>
              <a:srgbClr val="CC33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1910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3300"/>
                </a:solidFill>
              </a:rPr>
              <a:t>Shielding of resonant fields</a:t>
            </a:r>
          </a:p>
        </p:txBody>
      </p:sp>
      <p:cxnSp>
        <p:nvCxnSpPr>
          <p:cNvPr id="38" name="Straight Arrow Connector 37"/>
          <p:cNvCxnSpPr>
            <a:stCxn id="39" idx="2"/>
          </p:cNvCxnSpPr>
          <p:nvPr/>
        </p:nvCxnSpPr>
        <p:spPr>
          <a:xfrm>
            <a:off x="800100" y="1454521"/>
            <a:ext cx="266700" cy="3503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200" y="99285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q = m/3 rational surfaces</a:t>
            </a:r>
          </a:p>
        </p:txBody>
      </p:sp>
    </p:spTree>
    <p:extLst>
      <p:ext uri="{BB962C8B-B14F-4D97-AF65-F5344CB8AC3E}">
        <p14:creationId xmlns:p14="http://schemas.microsoft.com/office/powerpoint/2010/main" val="204808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b="1" dirty="0" smtClean="0">
                <a:ea typeface="ＭＳ Ｐゴシック" pitchFamily="34" charset="-128"/>
              </a:rPr>
              <a:t>n=1 perturbation is </a:t>
            </a:r>
            <a:r>
              <a:rPr lang="en-US" sz="2600" b="1" dirty="0">
                <a:ea typeface="ＭＳ Ｐゴシック" pitchFamily="34" charset="-128"/>
              </a:rPr>
              <a:t>very sensitive to plasma response – amplification of </a:t>
            </a:r>
            <a:r>
              <a:rPr lang="en-US" sz="2600" b="1" dirty="0" smtClean="0">
                <a:ea typeface="ＭＳ Ｐゴシック" pitchFamily="34" charset="-128"/>
              </a:rPr>
              <a:t>footprint splitting is observed</a:t>
            </a:r>
            <a:endParaRPr lang="en-US" sz="2600" b="1" dirty="0">
              <a:solidFill>
                <a:srgbClr val="376092"/>
              </a:solidFill>
            </a:endParaRPr>
          </a:p>
        </p:txBody>
      </p:sp>
      <p:pic>
        <p:nvPicPr>
          <p:cNvPr id="3" name="Picture 2" descr="footprints_140390_n=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010400" cy="3941495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81000" y="5165872"/>
            <a:ext cx="8534400" cy="136652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ea typeface="Gulim" pitchFamily="34" charset="-127"/>
              </a:rPr>
              <a:t>Ideal plasma response dramatically amplifies n=1 separatrix splitting </a:t>
            </a:r>
          </a:p>
          <a:p>
            <a:pPr>
              <a:spcBef>
                <a:spcPct val="20000"/>
              </a:spcBef>
            </a:pPr>
            <a:r>
              <a:rPr lang="en-US" dirty="0">
                <a:ea typeface="Gulim" pitchFamily="34" charset="-127"/>
                <a:sym typeface="Wingdings" panose="05000000000000000000" pitchFamily="2" charset="2"/>
              </a:rPr>
              <a:t>	</a:t>
            </a:r>
            <a:r>
              <a:rPr lang="en-US" sz="1800" b="0" i="0" dirty="0" smtClean="0">
                <a:solidFill>
                  <a:schemeClr val="tx1"/>
                </a:solidFill>
                <a:ea typeface="Gulim" pitchFamily="34" charset="-127"/>
                <a:sym typeface="Wingdings" panose="05000000000000000000" pitchFamily="2" charset="2"/>
              </a:rPr>
              <a:t> better agrees with camera </a:t>
            </a:r>
            <a:r>
              <a:rPr lang="en-US" sz="1800" dirty="0" smtClean="0">
                <a:ea typeface="Gulim" pitchFamily="34" charset="-127"/>
                <a:sym typeface="Wingdings" panose="05000000000000000000" pitchFamily="2" charset="2"/>
              </a:rPr>
              <a:t>image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endParaRPr lang="en-US" sz="800" b="0" i="0" dirty="0">
              <a:solidFill>
                <a:schemeClr val="tx1"/>
              </a:solidFill>
              <a:ea typeface="Gulim" pitchFamily="34" charset="-127"/>
              <a:sym typeface="Wingdings" panose="05000000000000000000" pitchFamily="2" charset="2"/>
            </a:endParaRP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b="0" i="0" dirty="0" smtClean="0">
                <a:solidFill>
                  <a:srgbClr val="920000"/>
                </a:solidFill>
                <a:ea typeface="Gulim" pitchFamily="34" charset="-127"/>
                <a:sym typeface="Wingdings" panose="05000000000000000000" pitchFamily="2" charset="2"/>
              </a:rPr>
              <a:t>Plasma response not only modifies amplitude, but also changes envelope of striations, unlike n=3</a:t>
            </a:r>
            <a:endParaRPr lang="en-US" sz="1800" b="0" i="0" dirty="0" smtClean="0">
              <a:solidFill>
                <a:srgbClr val="920000"/>
              </a:solidFill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077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376092"/>
                </a:solidFill>
              </a:rPr>
              <a:t>Strong kink excitation appears to be responsible for amplification of footprint splitting for n=1</a:t>
            </a:r>
            <a:endParaRPr lang="en-US" sz="2600" b="1" dirty="0">
              <a:solidFill>
                <a:srgbClr val="376092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81000" y="4850084"/>
            <a:ext cx="8686800" cy="121879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ea typeface="Gulim" pitchFamily="34" charset="-127"/>
              </a:rPr>
              <a:t>Resonant components are very weak in vacuum modeling and the ideal response only slightly shields them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ea typeface="Gulim" pitchFamily="34" charset="-127"/>
                <a:sym typeface="Wingdings" panose="05000000000000000000" pitchFamily="2" charset="2"/>
              </a:rPr>
              <a:t>Non-resonant kink excitation is very strong</a:t>
            </a:r>
          </a:p>
          <a:p>
            <a:pPr marL="177800" indent="-177800">
              <a:spcBef>
                <a:spcPct val="20000"/>
              </a:spcBef>
              <a:buFontTx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ea typeface="Gulim" pitchFamily="34" charset="-127"/>
                <a:sym typeface="Wingdings" panose="05000000000000000000" pitchFamily="2" charset="2"/>
              </a:rPr>
              <a:t>Combined net effect is to significantly amplify the applied n=1 fields and splitting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93404"/>
            <a:ext cx="3962400" cy="3013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04526"/>
            <a:ext cx="3868656" cy="29436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33600" y="1293408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920000"/>
                </a:solidFill>
              </a:rPr>
              <a:t>Vacuum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95600" y="10668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Poloidal spectrum of 3D fields (G)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19800" y="1293408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920000"/>
                </a:solidFill>
              </a:rPr>
              <a:t>IPEC,</a:t>
            </a:r>
            <a:r>
              <a:rPr lang="en-US" sz="1400" b="1" dirty="0" smtClean="0">
                <a:solidFill>
                  <a:srgbClr val="920000"/>
                </a:solidFill>
                <a:latin typeface="Symbol" panose="05050102010706020507" pitchFamily="18" charset="2"/>
              </a:rPr>
              <a:t> Y</a:t>
            </a:r>
            <a:r>
              <a:rPr lang="en-US" sz="1400" b="1" baseline="-25000" dirty="0" smtClean="0">
                <a:solidFill>
                  <a:srgbClr val="920000"/>
                </a:solidFill>
              </a:rPr>
              <a:t>N</a:t>
            </a:r>
            <a:r>
              <a:rPr lang="en-US" sz="1400" b="1" dirty="0" smtClean="0">
                <a:solidFill>
                  <a:srgbClr val="920000"/>
                </a:solidFill>
              </a:rPr>
              <a:t>=0.97</a:t>
            </a:r>
            <a:endParaRPr lang="en-US" sz="1400" b="1" dirty="0">
              <a:solidFill>
                <a:srgbClr val="92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4800" y="141244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Kink excitation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38600" y="19050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3300"/>
                </a:solidFill>
              </a:rPr>
              <a:t>Shielding of resonant fields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105400" y="1703397"/>
            <a:ext cx="457200" cy="10150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953000" y="2209800"/>
            <a:ext cx="1447800" cy="407151"/>
          </a:xfrm>
          <a:prstGeom prst="straightConnector1">
            <a:avLst/>
          </a:prstGeom>
          <a:ln w="25400">
            <a:solidFill>
              <a:srgbClr val="CC33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295400" y="1524000"/>
            <a:ext cx="114300" cy="28090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1000" y="1094362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q = m/3 rational surfaces</a:t>
            </a:r>
          </a:p>
        </p:txBody>
      </p:sp>
    </p:spTree>
    <p:extLst>
      <p:ext uri="{BB962C8B-B14F-4D97-AF65-F5344CB8AC3E}">
        <p14:creationId xmlns:p14="http://schemas.microsoft.com/office/powerpoint/2010/main" val="10595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4056</TotalTime>
  <Words>1943</Words>
  <Application>Microsoft Macintosh PowerPoint</Application>
  <PresentationFormat>On-screen Show (4:3)</PresentationFormat>
  <Paragraphs>338</Paragraphs>
  <Slides>20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NSTX Upgrade</vt:lpstr>
      <vt:lpstr>Shielding and amplification of non-axisymmetric divertor heat flux by plasma response to applied 3-D fields  in NSTX and KSTAR</vt:lpstr>
      <vt:lpstr>Motivation and outline</vt:lpstr>
      <vt:lpstr>NSTX 3-D field coils and diagnostics </vt:lpstr>
      <vt:lpstr>Field line tracing identifies lobes in the X-point region generated by 3-D fields, w/ and w/o plasma response</vt:lpstr>
      <vt:lpstr>Vacuum approximation in agreement with footprints measurement for n=3 perturbation</vt:lpstr>
      <vt:lpstr>Ideal plasma response shields applied 3D fields but overall structure is similar to vacuum result for n=3</vt:lpstr>
      <vt:lpstr>Shielding of resonant fields and amplification of kink response lead to weaker footprint splitting for n=3</vt:lpstr>
      <vt:lpstr>n=1 perturbation is very sensitive to plasma response – amplification of footprint splitting is observed</vt:lpstr>
      <vt:lpstr>Strong kink excitation appears to be responsible for amplification of footprint splitting for n=1</vt:lpstr>
      <vt:lpstr>PowerPoint Presentation</vt:lpstr>
      <vt:lpstr>PowerPoint Presentation</vt:lpstr>
      <vt:lpstr>Ideal plasma response weakens divertor footprint splitting pattern and provides better agreement with measurement</vt:lpstr>
      <vt:lpstr>Net effect of plasma response leads to shielding of applied    3-D fields and footprint splitting for n=2</vt:lpstr>
      <vt:lpstr>Peak heat flux and splitting becomes stronger for resonant phases of n=1</vt:lpstr>
      <vt:lpstr>Plasma response shields or amplifies applied n=1 fields, depending on phase </vt:lpstr>
      <vt:lpstr>Poloidal spectrum analysis again shows similar trend for resonant and non-resonant fields as in n=2</vt:lpstr>
      <vt:lpstr>Phase variation determines plasma response to  applied 3-D fields</vt:lpstr>
      <vt:lpstr>Intentionally misaligned 90o n=1 fields effectively spread heat flux to lower peak value with increasing misalignment</vt:lpstr>
      <vt:lpstr>However, it’s not yet clear how small misalignment led to significant change in divertor footprints</vt:lpstr>
      <vt:lpstr>Summary and conclusions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Joon-Wook Ahn</cp:lastModifiedBy>
  <cp:revision>141</cp:revision>
  <cp:lastPrinted>2016-10-14T15:49:09Z</cp:lastPrinted>
  <dcterms:created xsi:type="dcterms:W3CDTF">2015-07-16T16:59:24Z</dcterms:created>
  <dcterms:modified xsi:type="dcterms:W3CDTF">2016-11-02T15:15:28Z</dcterms:modified>
</cp:coreProperties>
</file>