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80" r:id="rId3"/>
    <p:sldId id="269" r:id="rId4"/>
    <p:sldId id="293" r:id="rId5"/>
    <p:sldId id="324" r:id="rId6"/>
    <p:sldId id="325" r:id="rId7"/>
    <p:sldId id="326" r:id="rId8"/>
    <p:sldId id="323" r:id="rId9"/>
    <p:sldId id="288" r:id="rId10"/>
    <p:sldId id="327" r:id="rId11"/>
    <p:sldId id="273" r:id="rId12"/>
    <p:sldId id="328" r:id="rId13"/>
    <p:sldId id="330" r:id="rId14"/>
    <p:sldId id="294" r:id="rId15"/>
    <p:sldId id="329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51B355"/>
    <a:srgbClr val="E1303A"/>
    <a:srgbClr val="4B7FB1"/>
    <a:srgbClr val="F7932D"/>
    <a:srgbClr val="4D93D1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0" autoAdjust="0"/>
  </p:normalViewPr>
  <p:slideViewPr>
    <p:cSldViewPr snapToGrid="0">
      <p:cViewPr>
        <p:scale>
          <a:sx n="125" d="100"/>
          <a:sy n="125" d="100"/>
        </p:scale>
        <p:origin x="-992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892" indent="-28303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2142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4998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7855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6D37A1F8-91D9-F649-A3A8-37BA722D87ED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892" indent="-28303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2142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4998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7855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41672477-DC7F-674A-8C4A-51D2860CC7AD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3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892" indent="-28303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2142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4998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7855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5466D9CA-F9C3-A94A-A013-CB8B09F8F594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9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Legend </a:t>
            </a:r>
            <a:r>
              <a:rPr lang="en-US" dirty="0" err="1" smtClean="0">
                <a:latin typeface="Times New Roman" charset="0"/>
              </a:rPr>
              <a:t>model+TRANSP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892" indent="-28303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2142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4998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7855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5466D9CA-F9C3-A94A-A013-CB8B09F8F594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14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82168" y="6583439"/>
            <a:ext cx="7579664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 FEC 2016: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control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for non-inductively sustained scenarios in NSTX-U, 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M.D. Boyer, Oct.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5" r:id="rId4"/>
    <p:sldLayoutId id="2147483666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9" Type="http://schemas.openxmlformats.org/officeDocument/2006/relationships/image" Target="../media/image50.emf"/><Relationship Id="rId10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8077200" cy="1066800"/>
          </a:xfrm>
        </p:spPr>
        <p:txBody>
          <a:bodyPr/>
          <a:lstStyle/>
          <a:p>
            <a:r>
              <a:rPr lang="en-US" dirty="0" smtClean="0"/>
              <a:t>M.D. Boyer, R. Andre, D.A. Gates, S. Gerhardt, </a:t>
            </a:r>
          </a:p>
          <a:p>
            <a:r>
              <a:rPr lang="en-US" dirty="0" smtClean="0"/>
              <a:t>J. Menard, F. </a:t>
            </a:r>
            <a:r>
              <a:rPr lang="en-US" dirty="0" err="1" smtClean="0"/>
              <a:t>Poli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Feedback control design for non-inductively sustained scenarios in NSTX-U using TRANSP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733800"/>
            <a:ext cx="7315200" cy="1219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IAEA Fusion Energy Conference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17-22 October 2016, Kyoto, Japan</a:t>
            </a: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operating_spac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32" y="1015983"/>
            <a:ext cx="4082796" cy="32659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Actuator constraints and strong coupling limit the controllability of the scenario</a:t>
            </a:r>
            <a:endParaRPr lang="en-US" dirty="0"/>
          </a:p>
        </p:txBody>
      </p:sp>
      <p:pic>
        <p:nvPicPr>
          <p:cNvPr id="2" name="Picture 1" descr="actuator_influence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1"/>
          <a:stretch/>
        </p:blipFill>
        <p:spPr>
          <a:xfrm>
            <a:off x="5887851" y="1169035"/>
            <a:ext cx="3259883" cy="3077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9785" y="1258132"/>
            <a:ext cx="2093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Maximum q</a:t>
            </a:r>
            <a:r>
              <a:rPr lang="en-US" i="1" baseline="-25000" dirty="0"/>
              <a:t>0,</a:t>
            </a:r>
            <a:r>
              <a:rPr lang="en-US" i="1" dirty="0"/>
              <a:t> β</a:t>
            </a:r>
            <a:r>
              <a:rPr lang="en-US" i="1" baseline="-25000" dirty="0"/>
              <a:t>N</a:t>
            </a:r>
            <a:r>
              <a:rPr lang="en-US" i="1" dirty="0" smtClean="0"/>
              <a:t> cannot be achieved simultaneously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For a particular </a:t>
            </a:r>
            <a:r>
              <a:rPr lang="en-US" i="1" dirty="0" err="1" smtClean="0"/>
              <a:t>I</a:t>
            </a:r>
            <a:r>
              <a:rPr lang="en-US" i="1" baseline="-25000" dirty="0" err="1" smtClean="0"/>
              <a:t>p</a:t>
            </a:r>
            <a:r>
              <a:rPr lang="en-US" i="1" dirty="0" smtClean="0"/>
              <a:t>, the values </a:t>
            </a:r>
            <a:r>
              <a:rPr lang="en-US" i="1" dirty="0"/>
              <a:t>of q</a:t>
            </a:r>
            <a:r>
              <a:rPr lang="en-US" i="1" baseline="-25000" dirty="0"/>
              <a:t>0,</a:t>
            </a:r>
            <a:r>
              <a:rPr lang="en-US" i="1" dirty="0"/>
              <a:t> β</a:t>
            </a:r>
            <a:r>
              <a:rPr lang="en-US" i="1" baseline="-25000" dirty="0"/>
              <a:t>N</a:t>
            </a:r>
            <a:r>
              <a:rPr lang="en-US" i="1" dirty="0" smtClean="0"/>
              <a:t> are roughly constrained around a line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91107" y="1775887"/>
            <a:ext cx="1418790" cy="49607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262126" y="2857293"/>
            <a:ext cx="1686673" cy="0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67614" y="1587385"/>
            <a:ext cx="922709" cy="17560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20843" y="4386878"/>
            <a:ext cx="27482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Effect of </a:t>
            </a:r>
            <a:r>
              <a:rPr lang="en-US" i="1" dirty="0"/>
              <a:t>m</a:t>
            </a:r>
            <a:r>
              <a:rPr lang="en-US" i="1" dirty="0" smtClean="0"/>
              <a:t>aximum positive change in actuator shown with solid bar, maximum negative change shown with empty bar.</a:t>
            </a:r>
            <a:endParaRPr lang="en-US" i="1" dirty="0"/>
          </a:p>
          <a:p>
            <a:pPr algn="ctr"/>
            <a:r>
              <a:rPr lang="en-US" i="1" dirty="0" smtClean="0"/>
              <a:t>1A considered fixed on to enable MSE measurements.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545376" y="3432721"/>
            <a:ext cx="4964" cy="954157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28981" y="4067674"/>
            <a:ext cx="6111710" cy="24093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Many more actuators than controlled outputs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owever, only two outputs independently controllable</a:t>
            </a:r>
          </a:p>
          <a:p>
            <a:r>
              <a:rPr lang="en-US" dirty="0" smtClean="0"/>
              <a:t>Several actuators have similar effects on the outputs</a:t>
            </a:r>
          </a:p>
          <a:p>
            <a:r>
              <a:rPr lang="en-US" dirty="0" smtClean="0"/>
              <a:t>Beams are only </a:t>
            </a:r>
            <a:r>
              <a:rPr lang="en-US" dirty="0" err="1" smtClean="0"/>
              <a:t>uni</a:t>
            </a:r>
            <a:r>
              <a:rPr lang="en-US" dirty="0" smtClean="0"/>
              <a:t>-directional since they are either at there minimum or maximum in the reference scenario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3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" y="1011956"/>
            <a:ext cx="8959629" cy="128975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Each component uses an optimal control approach to minimize a cost function weighting outputs and actuator effort</a:t>
            </a:r>
          </a:p>
          <a:p>
            <a:pPr lvl="1"/>
            <a:r>
              <a:rPr lang="en-US" dirty="0" smtClean="0"/>
              <a:t>More complex design than PID, but makes tuning more intuitive for operators</a:t>
            </a:r>
          </a:p>
          <a:p>
            <a:pPr lvl="1"/>
            <a:r>
              <a:rPr lang="en-US" dirty="0" smtClean="0"/>
              <a:t>Each block has some ‘expert’ settings that would be set up during commissioning</a:t>
            </a:r>
          </a:p>
          <a:p>
            <a:pPr lvl="1"/>
            <a:r>
              <a:rPr lang="en-US" dirty="0" smtClean="0"/>
              <a:t>Operators can then change reference, targets, and weighting of actuators and outputs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Multi-component model-based controller proposed to handle complexity of problem</a:t>
            </a:r>
            <a:endParaRPr lang="en-US" dirty="0"/>
          </a:p>
        </p:txBody>
      </p:sp>
      <p:pic>
        <p:nvPicPr>
          <p:cNvPr id="5" name="Picture 4" descr="Schemati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53" y="2192575"/>
            <a:ext cx="6306295" cy="435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0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" y="1066799"/>
            <a:ext cx="8959629" cy="125475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Observer</a:t>
            </a:r>
            <a:r>
              <a:rPr lang="en-US" dirty="0" smtClean="0"/>
              <a:t> mitigates the effect of </a:t>
            </a:r>
            <a:r>
              <a:rPr lang="en-US" b="1" dirty="0" smtClean="0"/>
              <a:t>noisy measurements</a:t>
            </a:r>
            <a:r>
              <a:rPr lang="en-US" dirty="0" smtClean="0"/>
              <a:t> and input </a:t>
            </a:r>
            <a:r>
              <a:rPr lang="en-US" b="1" dirty="0" smtClean="0"/>
              <a:t>disturbances</a:t>
            </a:r>
            <a:r>
              <a:rPr lang="en-US" dirty="0" smtClean="0"/>
              <a:t>, ensuring </a:t>
            </a:r>
            <a:r>
              <a:rPr lang="en-US" b="1" dirty="0" smtClean="0"/>
              <a:t>smooth estimates with no steady-state error</a:t>
            </a:r>
          </a:p>
          <a:p>
            <a:pPr lvl="1"/>
            <a:r>
              <a:rPr lang="en-US" dirty="0" smtClean="0"/>
              <a:t>Provides </a:t>
            </a:r>
            <a:r>
              <a:rPr lang="en-US" b="1" dirty="0" smtClean="0"/>
              <a:t>estimate of disturbances</a:t>
            </a:r>
            <a:r>
              <a:rPr lang="en-US" dirty="0" smtClean="0"/>
              <a:t> to </a:t>
            </a:r>
            <a:r>
              <a:rPr lang="en-US" dirty="0" err="1" smtClean="0"/>
              <a:t>feedforward</a:t>
            </a:r>
            <a:r>
              <a:rPr lang="en-US" dirty="0" smtClean="0"/>
              <a:t> compensator</a:t>
            </a:r>
          </a:p>
          <a:p>
            <a:pPr lvl="1"/>
            <a:r>
              <a:rPr lang="en-US" dirty="0" smtClean="0"/>
              <a:t>Provides </a:t>
            </a:r>
            <a:r>
              <a:rPr lang="en-US" b="1" dirty="0" smtClean="0"/>
              <a:t>state estimates</a:t>
            </a:r>
            <a:r>
              <a:rPr lang="en-US" dirty="0" smtClean="0"/>
              <a:t> for feedback control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Observer estimates states and disturbances, </a:t>
            </a:r>
            <a:r>
              <a:rPr lang="en-US" dirty="0" err="1"/>
              <a:t>f</a:t>
            </a:r>
            <a:r>
              <a:rPr lang="en-US" dirty="0" err="1" smtClean="0"/>
              <a:t>eedforward</a:t>
            </a:r>
            <a:r>
              <a:rPr lang="en-US" dirty="0" smtClean="0"/>
              <a:t> compensator tracks targets.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2260981"/>
            <a:ext cx="9004492" cy="1460500"/>
            <a:chOff x="0" y="2112162"/>
            <a:chExt cx="9004492" cy="1460500"/>
          </a:xfrm>
        </p:grpSpPr>
        <p:pic>
          <p:nvPicPr>
            <p:cNvPr id="4" name="Picture 3" descr="observer_dist_betaN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12162"/>
              <a:ext cx="2908300" cy="1460500"/>
            </a:xfrm>
            <a:prstGeom prst="rect">
              <a:avLst/>
            </a:prstGeom>
          </p:spPr>
        </p:pic>
        <p:pic>
          <p:nvPicPr>
            <p:cNvPr id="6" name="Picture 5" descr="observer_dist_Ip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96" y="2112162"/>
              <a:ext cx="2908300" cy="1460500"/>
            </a:xfrm>
            <a:prstGeom prst="rect">
              <a:avLst/>
            </a:prstGeom>
          </p:spPr>
        </p:pic>
        <p:pic>
          <p:nvPicPr>
            <p:cNvPr id="7" name="Picture 6" descr="observer_dist_q0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192" y="2112162"/>
              <a:ext cx="2908300" cy="1460500"/>
            </a:xfrm>
            <a:prstGeom prst="rect">
              <a:avLst/>
            </a:prstGeom>
          </p:spPr>
        </p:pic>
      </p:grpSp>
      <p:sp>
        <p:nvSpPr>
          <p:cNvPr id="13" name="Content Placeholder 1"/>
          <p:cNvSpPr txBox="1">
            <a:spLocks/>
          </p:cNvSpPr>
          <p:nvPr/>
        </p:nvSpPr>
        <p:spPr>
          <a:xfrm>
            <a:off x="75234" y="3689567"/>
            <a:ext cx="8959629" cy="927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Feedforward</a:t>
            </a:r>
            <a:r>
              <a:rPr lang="en-US" b="1" dirty="0" smtClean="0"/>
              <a:t> compensator</a:t>
            </a:r>
            <a:r>
              <a:rPr lang="en-US" dirty="0" smtClean="0"/>
              <a:t> determines actuator values to </a:t>
            </a:r>
            <a:r>
              <a:rPr lang="en-US" b="1" dirty="0" smtClean="0"/>
              <a:t>optimize a cost function</a:t>
            </a:r>
            <a:r>
              <a:rPr lang="en-US" dirty="0" smtClean="0"/>
              <a:t> weighting </a:t>
            </a:r>
            <a:r>
              <a:rPr lang="en-US" b="1" dirty="0" smtClean="0"/>
              <a:t>steady-state error </a:t>
            </a:r>
            <a:r>
              <a:rPr lang="en-US" dirty="0" smtClean="0"/>
              <a:t>and </a:t>
            </a:r>
            <a:r>
              <a:rPr lang="en-US" b="1" dirty="0" smtClean="0"/>
              <a:t>actuator effort</a:t>
            </a:r>
          </a:p>
          <a:p>
            <a:pPr lvl="1"/>
            <a:r>
              <a:rPr lang="en-US" dirty="0" smtClean="0"/>
              <a:t>Uses </a:t>
            </a:r>
            <a:r>
              <a:rPr lang="en-US" b="1" dirty="0" smtClean="0"/>
              <a:t>model</a:t>
            </a:r>
            <a:r>
              <a:rPr lang="en-US" dirty="0" smtClean="0"/>
              <a:t>, estimates of </a:t>
            </a:r>
            <a:r>
              <a:rPr lang="en-US" b="1" dirty="0" smtClean="0"/>
              <a:t>disturbances</a:t>
            </a:r>
            <a:r>
              <a:rPr lang="en-US" dirty="0" smtClean="0"/>
              <a:t>, and actuator </a:t>
            </a:r>
            <a:r>
              <a:rPr lang="en-US" b="1" dirty="0" smtClean="0"/>
              <a:t>constraints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5106" y="1535926"/>
            <a:ext cx="475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Online estimate of </a:t>
            </a:r>
          </a:p>
          <a:p>
            <a:pPr algn="r"/>
            <a:r>
              <a:rPr lang="en-US" i="1" dirty="0"/>
              <a:t>d</a:t>
            </a:r>
            <a:r>
              <a:rPr lang="en-US" i="1" dirty="0" smtClean="0"/>
              <a:t>isturbance provides integral action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855829" y="2123128"/>
            <a:ext cx="168668" cy="238107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89277" y="4464521"/>
            <a:ext cx="460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β</a:t>
            </a:r>
            <a:r>
              <a:rPr lang="en-US" i="1" baseline="-25000" dirty="0" smtClean="0"/>
              <a:t>N</a:t>
            </a:r>
            <a:r>
              <a:rPr lang="en-US" i="1" dirty="0" smtClean="0"/>
              <a:t> weighted less heavily, actuator constraints prevent perfect tracking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23466" y="4448260"/>
            <a:ext cx="452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System responds to </a:t>
            </a:r>
            <a:r>
              <a:rPr lang="en-US" i="1" dirty="0" err="1" smtClean="0"/>
              <a:t>feedforward</a:t>
            </a:r>
            <a:r>
              <a:rPr lang="en-US" i="1" dirty="0" smtClean="0"/>
              <a:t> command on </a:t>
            </a:r>
            <a:r>
              <a:rPr lang="en-US" i="1" dirty="0"/>
              <a:t>a</a:t>
            </a:r>
            <a:r>
              <a:rPr lang="en-US" i="1" dirty="0" smtClean="0"/>
              <a:t> slow time scale</a:t>
            </a:r>
          </a:p>
        </p:txBody>
      </p:sp>
      <p:pic>
        <p:nvPicPr>
          <p:cNvPr id="5" name="Picture 4" descr="ff_output_betaN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3783"/>
            <a:ext cx="2908300" cy="1460500"/>
          </a:xfrm>
          <a:prstGeom prst="rect">
            <a:avLst/>
          </a:prstGeom>
        </p:spPr>
      </p:pic>
      <p:pic>
        <p:nvPicPr>
          <p:cNvPr id="9" name="Picture 8" descr="ff_output_Ip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96" y="5053783"/>
            <a:ext cx="2908300" cy="1460500"/>
          </a:xfrm>
          <a:prstGeom prst="rect">
            <a:avLst/>
          </a:prstGeom>
        </p:spPr>
      </p:pic>
      <p:pic>
        <p:nvPicPr>
          <p:cNvPr id="10" name="Picture 9" descr="ff_output_q0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92" y="5053783"/>
            <a:ext cx="2908300" cy="146050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8274619" y="5020104"/>
            <a:ext cx="148824" cy="347241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539832" y="5000262"/>
            <a:ext cx="571877" cy="440114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56124" y="5059790"/>
            <a:ext cx="327413" cy="297635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26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5021797"/>
            <a:ext cx="9004492" cy="1527888"/>
            <a:chOff x="0" y="4838917"/>
            <a:chExt cx="9004492" cy="1527888"/>
          </a:xfrm>
        </p:grpSpPr>
        <p:pic>
          <p:nvPicPr>
            <p:cNvPr id="10" name="Picture 9" descr="fb_output_AW_q0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192" y="4906305"/>
              <a:ext cx="2908300" cy="1460500"/>
            </a:xfrm>
            <a:prstGeom prst="rect">
              <a:avLst/>
            </a:prstGeom>
          </p:spPr>
        </p:pic>
        <p:pic>
          <p:nvPicPr>
            <p:cNvPr id="11" name="Picture 10" descr="fb_output_AW_Ip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5"/>
            <a:stretch/>
          </p:blipFill>
          <p:spPr>
            <a:xfrm>
              <a:off x="3048096" y="4903755"/>
              <a:ext cx="2908300" cy="1431948"/>
            </a:xfrm>
            <a:prstGeom prst="rect">
              <a:avLst/>
            </a:prstGeom>
          </p:spPr>
        </p:pic>
        <p:pic>
          <p:nvPicPr>
            <p:cNvPr id="12" name="Picture 11" descr="fb_output_AW_betaN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38917"/>
              <a:ext cx="2908300" cy="14605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-29766" y="2201452"/>
            <a:ext cx="9054707" cy="1480342"/>
            <a:chOff x="-29766" y="2201452"/>
            <a:chExt cx="9054707" cy="1480342"/>
          </a:xfrm>
        </p:grpSpPr>
        <p:pic>
          <p:nvPicPr>
            <p:cNvPr id="4" name="Picture 3" descr="fb_output_q0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641" y="2221294"/>
              <a:ext cx="2908300" cy="1460500"/>
            </a:xfrm>
            <a:prstGeom prst="rect">
              <a:avLst/>
            </a:prstGeom>
          </p:spPr>
        </p:pic>
        <p:pic>
          <p:nvPicPr>
            <p:cNvPr id="5" name="Picture 4" descr="fb_output_Ip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438" y="2201452"/>
              <a:ext cx="2908300" cy="1460500"/>
            </a:xfrm>
            <a:prstGeom prst="rect">
              <a:avLst/>
            </a:prstGeom>
          </p:spPr>
        </p:pic>
        <p:pic>
          <p:nvPicPr>
            <p:cNvPr id="6" name="Picture 5" descr="fb_output_betaN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66" y="2201452"/>
              <a:ext cx="2908300" cy="1460500"/>
            </a:xfrm>
            <a:prstGeom prst="rect">
              <a:avLst/>
            </a:prstGeom>
          </p:spPr>
        </p:pic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" y="1066799"/>
            <a:ext cx="8959629" cy="125475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Feedback</a:t>
            </a:r>
            <a:r>
              <a:rPr lang="en-US" dirty="0" smtClean="0"/>
              <a:t> </a:t>
            </a:r>
            <a:r>
              <a:rPr lang="en-US" b="1" dirty="0" smtClean="0"/>
              <a:t>controller </a:t>
            </a:r>
            <a:r>
              <a:rPr lang="en-US" dirty="0" smtClean="0"/>
              <a:t>acts on difference between </a:t>
            </a:r>
            <a:r>
              <a:rPr lang="en-US" b="1" dirty="0" err="1" smtClean="0"/>
              <a:t>feedforward</a:t>
            </a:r>
            <a:r>
              <a:rPr lang="en-US" b="1" dirty="0" smtClean="0"/>
              <a:t> target states </a:t>
            </a:r>
            <a:r>
              <a:rPr lang="en-US" dirty="0" smtClean="0"/>
              <a:t>and </a:t>
            </a:r>
            <a:r>
              <a:rPr lang="en-US" b="1" dirty="0" smtClean="0"/>
              <a:t>observer estimated states</a:t>
            </a:r>
          </a:p>
          <a:p>
            <a:pPr lvl="1"/>
            <a:r>
              <a:rPr lang="en-US" dirty="0" smtClean="0"/>
              <a:t>Allows response time of system to be improved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Feedback improves system response, </a:t>
            </a:r>
            <a:br>
              <a:rPr lang="en-US" dirty="0"/>
            </a:br>
            <a:r>
              <a:rPr lang="en-US" dirty="0"/>
              <a:t>anti-windup mitigates actuator limit effects.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0" y="3879172"/>
            <a:ext cx="9144000" cy="1041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Actuator saturation</a:t>
            </a:r>
            <a:r>
              <a:rPr lang="en-US" dirty="0" smtClean="0"/>
              <a:t> changes the ‘direction’ of applied feedback</a:t>
            </a:r>
          </a:p>
          <a:p>
            <a:pPr lvl="1"/>
            <a:r>
              <a:rPr lang="en-US" dirty="0" smtClean="0"/>
              <a:t>Can cause </a:t>
            </a:r>
            <a:r>
              <a:rPr lang="en-US" b="1" dirty="0" smtClean="0"/>
              <a:t>degraded tracking </a:t>
            </a:r>
            <a:r>
              <a:rPr lang="en-US" dirty="0" smtClean="0"/>
              <a:t>of constrained targets</a:t>
            </a:r>
          </a:p>
          <a:p>
            <a:pPr lvl="1"/>
            <a:r>
              <a:rPr lang="en-US" b="1" dirty="0" smtClean="0"/>
              <a:t>Anti-windup</a:t>
            </a:r>
            <a:r>
              <a:rPr lang="en-US" dirty="0" smtClean="0"/>
              <a:t> </a:t>
            </a:r>
            <a:r>
              <a:rPr lang="en-US" b="1" dirty="0" smtClean="0"/>
              <a:t>redistributes actuator request </a:t>
            </a:r>
            <a:r>
              <a:rPr lang="en-US" dirty="0" smtClean="0"/>
              <a:t>to reduce effect of saturation, </a:t>
            </a:r>
            <a:r>
              <a:rPr lang="en-US" b="1" dirty="0" smtClean="0"/>
              <a:t>hides effect of saturation </a:t>
            </a:r>
            <a:r>
              <a:rPr lang="en-US" dirty="0" smtClean="0"/>
              <a:t>from feedback law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85289" y="1516083"/>
            <a:ext cx="395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Faster response </a:t>
            </a:r>
          </a:p>
          <a:p>
            <a:pPr algn="r"/>
            <a:r>
              <a:rPr lang="en-US" i="1" dirty="0" smtClean="0"/>
              <a:t>compared to </a:t>
            </a:r>
            <a:r>
              <a:rPr lang="en-US" i="1" dirty="0" err="1" smtClean="0"/>
              <a:t>feedforward</a:t>
            </a:r>
            <a:r>
              <a:rPr lang="en-US" i="1" dirty="0" smtClean="0"/>
              <a:t> only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29716" y="2133050"/>
            <a:ext cx="545687" cy="357160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645394" y="2106869"/>
            <a:ext cx="668327" cy="363499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91759" y="4576815"/>
            <a:ext cx="523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Target tracked more closely with anti-windup active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293360" y="4891131"/>
            <a:ext cx="173445" cy="422549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907520" y="4871288"/>
            <a:ext cx="364330" cy="423854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50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5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6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The need for high-fidelity control simulations</a:t>
            </a:r>
            <a:endParaRPr lang="en-US" dirty="0">
              <a:latin typeface="Arial" charset="0"/>
            </a:endParaRPr>
          </a:p>
        </p:txBody>
      </p:sp>
      <p:cxnSp>
        <p:nvCxnSpPr>
          <p:cNvPr id="11268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1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3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307" y="1062072"/>
            <a:ext cx="8763000" cy="54149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Control design relies on </a:t>
            </a:r>
            <a:r>
              <a:rPr lang="en-US" b="1" dirty="0" smtClean="0"/>
              <a:t>reduced modeling </a:t>
            </a:r>
            <a:r>
              <a:rPr lang="en-US" dirty="0" smtClean="0"/>
              <a:t>to make the design problem tractable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Simplified analytical or empirical expression used to </a:t>
            </a:r>
            <a:r>
              <a:rPr lang="en-US" b="1" dirty="0" smtClean="0">
                <a:solidFill>
                  <a:schemeClr val="bg1"/>
                </a:solidFill>
              </a:rPr>
              <a:t>capture dominant phenomena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Linearization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time-scale separation</a:t>
            </a:r>
            <a:r>
              <a:rPr lang="en-US" dirty="0" smtClean="0">
                <a:solidFill>
                  <a:schemeClr val="bg1"/>
                </a:solidFill>
              </a:rPr>
              <a:t>, or other means are often used to further simplify the model used for design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tested experimentally, the </a:t>
            </a:r>
            <a:r>
              <a:rPr lang="en-US" b="1" dirty="0" smtClean="0"/>
              <a:t>nonlinearities</a:t>
            </a:r>
            <a:r>
              <a:rPr lang="en-US" dirty="0" smtClean="0"/>
              <a:t> and </a:t>
            </a:r>
            <a:r>
              <a:rPr lang="en-US" b="1" dirty="0" smtClean="0"/>
              <a:t>coupling</a:t>
            </a:r>
            <a:r>
              <a:rPr lang="en-US" dirty="0" smtClean="0"/>
              <a:t> of the actual system </a:t>
            </a:r>
            <a:r>
              <a:rPr lang="en-US" b="1" dirty="0" smtClean="0"/>
              <a:t>may degrade performance</a:t>
            </a:r>
          </a:p>
          <a:p>
            <a:pPr lvl="1"/>
            <a:r>
              <a:rPr lang="en-US" dirty="0" smtClean="0"/>
              <a:t>Dedicated experimental time needed for commissioning</a:t>
            </a:r>
          </a:p>
          <a:p>
            <a:r>
              <a:rPr lang="en-US" dirty="0"/>
              <a:t>T</a:t>
            </a:r>
            <a:r>
              <a:rPr lang="en-US" dirty="0" smtClean="0"/>
              <a:t>esting controllers using the integrated modeling code </a:t>
            </a:r>
            <a:r>
              <a:rPr lang="en-US" b="1" dirty="0" smtClean="0"/>
              <a:t>TRANSP</a:t>
            </a:r>
            <a:r>
              <a:rPr lang="en-US" dirty="0" smtClean="0"/>
              <a:t> prior to implementation may:</a:t>
            </a:r>
          </a:p>
          <a:p>
            <a:pPr lvl="1"/>
            <a:r>
              <a:rPr lang="en-US" dirty="0" smtClean="0"/>
              <a:t>Improve controller performance and </a:t>
            </a:r>
            <a:r>
              <a:rPr lang="en-US" b="1" dirty="0" smtClean="0"/>
              <a:t>reduce time for commissioning and fine tuning</a:t>
            </a:r>
          </a:p>
          <a:p>
            <a:pPr lvl="1"/>
            <a:r>
              <a:rPr lang="en-US" dirty="0" smtClean="0"/>
              <a:t>Enable demonstration of </a:t>
            </a:r>
            <a:r>
              <a:rPr lang="en-US" b="1" dirty="0" smtClean="0"/>
              <a:t>new control techniques </a:t>
            </a:r>
            <a:r>
              <a:rPr lang="en-US" dirty="0" smtClean="0"/>
              <a:t>to justify implementation and experimental time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urved Down Arrow 4"/>
          <p:cNvSpPr/>
          <p:nvPr/>
        </p:nvSpPr>
        <p:spPr bwMode="auto">
          <a:xfrm>
            <a:off x="1262583" y="1971968"/>
            <a:ext cx="1361698" cy="287082"/>
          </a:xfrm>
          <a:prstGeom prst="curvedDownArrow">
            <a:avLst>
              <a:gd name="adj1" fmla="val 153833"/>
              <a:gd name="adj2" fmla="val 153833"/>
              <a:gd name="adj3" fmla="val 30641"/>
            </a:avLst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215909" y="1968701"/>
            <a:ext cx="1361698" cy="287082"/>
          </a:xfrm>
          <a:prstGeom prst="curvedDownArrow">
            <a:avLst>
              <a:gd name="adj1" fmla="val 153833"/>
              <a:gd name="adj2" fmla="val 153833"/>
              <a:gd name="adj3" fmla="val 30641"/>
            </a:avLst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8" name="Curved Down Arrow 17"/>
          <p:cNvSpPr/>
          <p:nvPr/>
        </p:nvSpPr>
        <p:spPr bwMode="auto">
          <a:xfrm>
            <a:off x="5165629" y="1970223"/>
            <a:ext cx="1361698" cy="287082"/>
          </a:xfrm>
          <a:prstGeom prst="curvedDownArrow">
            <a:avLst>
              <a:gd name="adj1" fmla="val 153833"/>
              <a:gd name="adj2" fmla="val 153833"/>
              <a:gd name="adj3" fmla="val 30641"/>
            </a:avLst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6286" y="2841987"/>
            <a:ext cx="935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rgbClr val="920000"/>
                </a:solidFill>
              </a:rPr>
              <a:t>Testing</a:t>
            </a:r>
            <a:endParaRPr lang="en-US" sz="2000" i="0" dirty="0">
              <a:solidFill>
                <a:srgbClr val="920000"/>
              </a:solidFill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>
            <a:off x="7020495" y="1983554"/>
            <a:ext cx="1361698" cy="287082"/>
          </a:xfrm>
          <a:prstGeom prst="curvedDownArrow">
            <a:avLst>
              <a:gd name="adj1" fmla="val 153833"/>
              <a:gd name="adj2" fmla="val 153833"/>
              <a:gd name="adj3" fmla="val 30641"/>
            </a:avLst>
          </a:prstGeom>
          <a:solidFill>
            <a:srgbClr val="3366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797464"/>
            <a:ext cx="88472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rgbClr val="336699"/>
                </a:solidFill>
              </a:rPr>
              <a:t>Design</a:t>
            </a:r>
            <a:endParaRPr lang="en-US" sz="2000" i="0" dirty="0">
              <a:solidFill>
                <a:srgbClr val="336699"/>
              </a:solidFill>
            </a:endParaRPr>
          </a:p>
        </p:txBody>
      </p:sp>
      <p:sp>
        <p:nvSpPr>
          <p:cNvPr id="27" name="Curved Up Arrow 26"/>
          <p:cNvSpPr/>
          <p:nvPr/>
        </p:nvSpPr>
        <p:spPr bwMode="auto">
          <a:xfrm flipH="1">
            <a:off x="6865204" y="2803910"/>
            <a:ext cx="1253854" cy="425062"/>
          </a:xfrm>
          <a:prstGeom prst="curvedUpArrow">
            <a:avLst>
              <a:gd name="adj1" fmla="val 85022"/>
              <a:gd name="adj2" fmla="val 144654"/>
              <a:gd name="adj3" fmla="val 25000"/>
            </a:avLst>
          </a:prstGeom>
          <a:solidFill>
            <a:srgbClr val="92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6" name="Curved Up Arrow 25"/>
          <p:cNvSpPr/>
          <p:nvPr/>
        </p:nvSpPr>
        <p:spPr bwMode="auto">
          <a:xfrm flipH="1">
            <a:off x="4932151" y="2804577"/>
            <a:ext cx="3182777" cy="425062"/>
          </a:xfrm>
          <a:prstGeom prst="curvedUpArrow">
            <a:avLst>
              <a:gd name="adj1" fmla="val 85022"/>
              <a:gd name="adj2" fmla="val 144654"/>
              <a:gd name="adj3" fmla="val 25000"/>
            </a:avLst>
          </a:prstGeom>
          <a:solidFill>
            <a:srgbClr val="92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5" name="Curved Up Arrow 24"/>
          <p:cNvSpPr/>
          <p:nvPr/>
        </p:nvSpPr>
        <p:spPr bwMode="auto">
          <a:xfrm flipH="1">
            <a:off x="2513164" y="2800786"/>
            <a:ext cx="5611100" cy="425062"/>
          </a:xfrm>
          <a:prstGeom prst="curvedUpArrow">
            <a:avLst>
              <a:gd name="adj1" fmla="val 85022"/>
              <a:gd name="adj2" fmla="val 144654"/>
              <a:gd name="adj3" fmla="val 25000"/>
            </a:avLst>
          </a:prstGeom>
          <a:solidFill>
            <a:srgbClr val="92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Curved Up Arrow 5"/>
          <p:cNvSpPr/>
          <p:nvPr/>
        </p:nvSpPr>
        <p:spPr bwMode="auto">
          <a:xfrm flipH="1">
            <a:off x="976715" y="2796995"/>
            <a:ext cx="7144182" cy="425062"/>
          </a:xfrm>
          <a:prstGeom prst="curvedUpArrow">
            <a:avLst>
              <a:gd name="adj1" fmla="val 85022"/>
              <a:gd name="adj2" fmla="val 144654"/>
              <a:gd name="adj3" fmla="val 25000"/>
            </a:avLst>
          </a:prstGeom>
          <a:solidFill>
            <a:srgbClr val="92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19781" y="2252590"/>
            <a:ext cx="1452902" cy="522825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Actual system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179049" y="2298745"/>
            <a:ext cx="1426511" cy="520655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First-principles model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151412" y="2275432"/>
            <a:ext cx="1448978" cy="543968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i="0" dirty="0" smtClean="0">
                <a:solidFill>
                  <a:srgbClr val="000000"/>
                </a:solidFill>
                <a:latin typeface="Helvetica" pitchFamily="-128" charset="0"/>
              </a:rPr>
              <a:t>Simplified model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rPr>
              <a:t>(empirical/analytical scalings)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990683" y="2289993"/>
            <a:ext cx="1445198" cy="529407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Model for control design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7595220" y="2268384"/>
            <a:ext cx="1436442" cy="519421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i="0" dirty="0" smtClean="0">
                <a:solidFill>
                  <a:srgbClr val="000000"/>
                </a:solidFill>
                <a:latin typeface="Helvetica" pitchFamily="-128" charset="0"/>
              </a:rPr>
              <a:t>Control design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7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9849" y="1616103"/>
            <a:ext cx="9163849" cy="1460500"/>
            <a:chOff x="-19849" y="1616103"/>
            <a:chExt cx="9163849" cy="1460500"/>
          </a:xfrm>
        </p:grpSpPr>
        <p:pic>
          <p:nvPicPr>
            <p:cNvPr id="7" name="Picture 6" descr="133964Y42betan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49" y="1616103"/>
              <a:ext cx="2908300" cy="1460500"/>
            </a:xfrm>
            <a:prstGeom prst="rect">
              <a:avLst/>
            </a:prstGeom>
          </p:spPr>
        </p:pic>
        <p:pic>
          <p:nvPicPr>
            <p:cNvPr id="8" name="Picture 7" descr="133964Y42ip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926" y="1616103"/>
              <a:ext cx="2908300" cy="1460500"/>
            </a:xfrm>
            <a:prstGeom prst="rect">
              <a:avLst/>
            </a:prstGeom>
          </p:spPr>
        </p:pic>
        <p:pic>
          <p:nvPicPr>
            <p:cNvPr id="9" name="Picture 8" descr="133964Y42q0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0" y="1616103"/>
              <a:ext cx="2908300" cy="14605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0" y="3421754"/>
            <a:ext cx="9144000" cy="1460500"/>
            <a:chOff x="0" y="3421754"/>
            <a:chExt cx="9144000" cy="1460500"/>
          </a:xfrm>
        </p:grpSpPr>
        <p:pic>
          <p:nvPicPr>
            <p:cNvPr id="2" name="Picture 1" descr="133964Y42gap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0" y="3421754"/>
              <a:ext cx="2908300" cy="1460500"/>
            </a:xfrm>
            <a:prstGeom prst="rect">
              <a:avLst/>
            </a:prstGeom>
          </p:spPr>
        </p:pic>
        <p:pic>
          <p:nvPicPr>
            <p:cNvPr id="4" name="Picture 3" descr="133964Y42pinj1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1754"/>
              <a:ext cx="2908300" cy="1460500"/>
            </a:xfrm>
            <a:prstGeom prst="rect">
              <a:avLst/>
            </a:prstGeom>
          </p:spPr>
        </p:pic>
        <p:pic>
          <p:nvPicPr>
            <p:cNvPr id="5" name="Picture 4" descr="133964Y42pinj2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850" y="3421754"/>
              <a:ext cx="2908300" cy="1460500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Closed-loop TRANSP simulations used to test effect of disturbances on performance</a:t>
            </a:r>
            <a:endParaRPr lang="en-US" dirty="0"/>
          </a:p>
        </p:txBody>
      </p:sp>
      <p:sp>
        <p:nvSpPr>
          <p:cNvPr id="34" name="Content Placeholder 1"/>
          <p:cNvSpPr>
            <a:spLocks noGrp="1"/>
          </p:cNvSpPr>
          <p:nvPr>
            <p:ph idx="1"/>
          </p:nvPr>
        </p:nvSpPr>
        <p:spPr>
          <a:xfrm>
            <a:off x="76199" y="957668"/>
            <a:ext cx="8959629" cy="4511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Reference evolution can be recovered with +10% confinement</a:t>
            </a:r>
          </a:p>
        </p:txBody>
      </p:sp>
      <p:sp>
        <p:nvSpPr>
          <p:cNvPr id="43" name="Content Placeholder 1"/>
          <p:cNvSpPr txBox="1">
            <a:spLocks/>
          </p:cNvSpPr>
          <p:nvPr/>
        </p:nvSpPr>
        <p:spPr>
          <a:xfrm>
            <a:off x="0" y="4731288"/>
            <a:ext cx="8959629" cy="437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Similar result for -10% density perturbation</a:t>
            </a:r>
          </a:p>
          <a:p>
            <a:pPr marL="228600" lvl="1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0" y="1220304"/>
            <a:ext cx="533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β</a:t>
            </a:r>
            <a:r>
              <a:rPr lang="en-US" i="1" baseline="-25000" dirty="0"/>
              <a:t>N</a:t>
            </a:r>
            <a:r>
              <a:rPr lang="en-US" i="1" dirty="0" smtClean="0"/>
              <a:t> weighted less than other outputs in this example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952484" y="1567546"/>
            <a:ext cx="109128" cy="466294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89294" y="2991644"/>
            <a:ext cx="555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Beam power reduced to reduce plasma current to target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194169" y="3386700"/>
            <a:ext cx="184934" cy="442867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055167" y="3330756"/>
            <a:ext cx="184934" cy="442867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850714" y="2991644"/>
            <a:ext cx="429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Gap transiently reduced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7292380" y="3313667"/>
            <a:ext cx="297649" cy="684559"/>
          </a:xfrm>
          <a:prstGeom prst="straightConnector1">
            <a:avLst/>
          </a:prstGeom>
          <a:ln>
            <a:solidFill>
              <a:srgbClr val="00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133964Y40q0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5103390"/>
            <a:ext cx="2908300" cy="1460500"/>
          </a:xfrm>
          <a:prstGeom prst="rect">
            <a:avLst/>
          </a:prstGeom>
        </p:spPr>
      </p:pic>
      <p:pic>
        <p:nvPicPr>
          <p:cNvPr id="58" name="Picture 57" descr="133964Y40betan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2" y="5103390"/>
            <a:ext cx="2908300" cy="1460500"/>
          </a:xfrm>
          <a:prstGeom prst="rect">
            <a:avLst/>
          </a:prstGeom>
        </p:spPr>
      </p:pic>
      <p:pic>
        <p:nvPicPr>
          <p:cNvPr id="59" name="Picture 58" descr="133964Y40ip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55" y="5103390"/>
            <a:ext cx="29083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7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Dynamics of non-inductively sustained NSTX-U plasmas (with inductive start-up/ramp-up) may be slow and sensitive to perturbations</a:t>
            </a:r>
          </a:p>
          <a:p>
            <a:pPr lvl="1"/>
            <a:r>
              <a:rPr lang="en-US" dirty="0" smtClean="0"/>
              <a:t>Changes in density may cause q</a:t>
            </a:r>
            <a:r>
              <a:rPr lang="en-US" baseline="-25000" dirty="0" smtClean="0"/>
              <a:t>0</a:t>
            </a:r>
            <a:r>
              <a:rPr lang="en-US" dirty="0" smtClean="0"/>
              <a:t>&lt;1 or slower response</a:t>
            </a:r>
          </a:p>
          <a:p>
            <a:pPr lvl="1"/>
            <a:r>
              <a:rPr lang="en-US" dirty="0" smtClean="0"/>
              <a:t>Profile peaking and confinement degradation may significantly reduce achieved plasma current</a:t>
            </a:r>
          </a:p>
          <a:p>
            <a:r>
              <a:rPr lang="en-US" dirty="0" err="1" smtClean="0"/>
              <a:t>Matlab</a:t>
            </a:r>
            <a:r>
              <a:rPr lang="en-US" dirty="0" smtClean="0"/>
              <a:t> and TRANSP simulations indicate feedback control using beams and outer gap can be used to reject perturbations, and speed up response</a:t>
            </a:r>
          </a:p>
          <a:p>
            <a:r>
              <a:rPr lang="en-US" dirty="0" smtClean="0"/>
              <a:t>Strong coupling and actuator constraints make multi-variable optimal control important</a:t>
            </a:r>
          </a:p>
          <a:p>
            <a:pPr lvl="1"/>
            <a:r>
              <a:rPr lang="en-US" dirty="0" smtClean="0"/>
              <a:t>Specific attention to avoiding stability limits may also be necessary</a:t>
            </a:r>
          </a:p>
          <a:p>
            <a:r>
              <a:rPr lang="en-US" dirty="0" smtClean="0"/>
              <a:t>Beam modulation may cause significant oscillations in β</a:t>
            </a:r>
            <a:r>
              <a:rPr lang="en-US" baseline="-25000" dirty="0" smtClean="0"/>
              <a:t>N,</a:t>
            </a:r>
            <a:r>
              <a:rPr lang="en-US" dirty="0" smtClean="0"/>
              <a:t> smaller modulations in current</a:t>
            </a:r>
          </a:p>
          <a:p>
            <a:pPr lvl="1"/>
            <a:r>
              <a:rPr lang="en-US" dirty="0" smtClean="0"/>
              <a:t>Methods to minimize modulations will be studied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0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1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Overview</a:t>
            </a:r>
            <a:endParaRPr lang="en-US" dirty="0">
              <a:latin typeface="Arial" charset="0"/>
            </a:endParaRPr>
          </a:p>
        </p:txBody>
      </p:sp>
      <p:cxnSp>
        <p:nvCxnSpPr>
          <p:cNvPr id="7173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7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19200"/>
            <a:ext cx="8991601" cy="42551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major goal of NSTX-U is to demonstrate </a:t>
            </a:r>
            <a:r>
              <a:rPr lang="en-US" b="1" dirty="0" smtClean="0"/>
              <a:t>fully non-inductive operation</a:t>
            </a:r>
          </a:p>
          <a:p>
            <a:r>
              <a:rPr lang="en-US" dirty="0" smtClean="0"/>
              <a:t>Early experiments are planned to focus </a:t>
            </a:r>
            <a:r>
              <a:rPr lang="en-US" dirty="0"/>
              <a:t>on </a:t>
            </a:r>
            <a:r>
              <a:rPr lang="en-US" b="1" dirty="0"/>
              <a:t>non-inductive </a:t>
            </a:r>
            <a:r>
              <a:rPr lang="en-US" b="1" dirty="0" smtClean="0"/>
              <a:t>sustainment </a:t>
            </a:r>
            <a:r>
              <a:rPr lang="en-US" dirty="0" smtClean="0"/>
              <a:t>and will begin with inductive start-up and ramp-up</a:t>
            </a:r>
          </a:p>
          <a:p>
            <a:r>
              <a:rPr lang="en-US" dirty="0" smtClean="0"/>
              <a:t>In this work, </a:t>
            </a:r>
            <a:r>
              <a:rPr lang="en-US" b="1" dirty="0" smtClean="0"/>
              <a:t>TRANSP</a:t>
            </a:r>
            <a:r>
              <a:rPr lang="en-US" dirty="0" smtClean="0"/>
              <a:t> is used to predict and study the dynamic response of the plasma during such experiments</a:t>
            </a:r>
          </a:p>
          <a:p>
            <a:pPr lvl="1"/>
            <a:r>
              <a:rPr lang="en-US" dirty="0" smtClean="0"/>
              <a:t>The effect of various parameter perturbations on the dynamic response is explored</a:t>
            </a:r>
          </a:p>
          <a:p>
            <a:r>
              <a:rPr lang="en-US" dirty="0" smtClean="0"/>
              <a:t>The potential for using </a:t>
            </a:r>
            <a:r>
              <a:rPr lang="en-US" b="1" dirty="0" smtClean="0"/>
              <a:t>feedback control </a:t>
            </a:r>
            <a:r>
              <a:rPr lang="en-US" dirty="0" smtClean="0"/>
              <a:t>of the available actuators to </a:t>
            </a:r>
            <a:r>
              <a:rPr lang="en-US" b="1" dirty="0" smtClean="0"/>
              <a:t>improve the system response </a:t>
            </a:r>
            <a:r>
              <a:rPr lang="en-US" dirty="0" smtClean="0"/>
              <a:t>and reject perturbations is explored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framework for feedback control simulations in TRANSP </a:t>
            </a:r>
            <a:r>
              <a:rPr lang="en-US" dirty="0" smtClean="0"/>
              <a:t>is used as a platform for assessing controller performance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5597" y="5504995"/>
            <a:ext cx="5972806" cy="5847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This research was supported </a:t>
            </a:r>
            <a:r>
              <a:rPr lang="en-US" sz="1600" dirty="0" smtClean="0"/>
              <a:t>by the U.S. Department of Energy </a:t>
            </a:r>
          </a:p>
          <a:p>
            <a:pPr algn="ctr"/>
            <a:r>
              <a:rPr lang="en-US" sz="1600" dirty="0" smtClean="0"/>
              <a:t>under contract number DE-AC02-09CH11466.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647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7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7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NSTX-U improves controllability and brings about new control requirements</a:t>
            </a:r>
            <a:endParaRPr lang="en-US" dirty="0">
              <a:latin typeface="Arial" charset="0"/>
            </a:endParaRPr>
          </a:p>
        </p:txBody>
      </p:sp>
      <p:cxnSp>
        <p:nvCxnSpPr>
          <p:cNvPr id="9220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59436"/>
            <a:ext cx="8763000" cy="303156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New opportunities</a:t>
            </a:r>
            <a:r>
              <a:rPr lang="en-US" dirty="0" smtClean="0"/>
              <a:t> to use feedback control to optimize performance as a result of:</a:t>
            </a:r>
          </a:p>
          <a:p>
            <a:pPr lvl="1"/>
            <a:r>
              <a:rPr lang="en-US" dirty="0" smtClean="0"/>
              <a:t>Longer pulse length, increased </a:t>
            </a:r>
            <a:r>
              <a:rPr lang="en-US" dirty="0" err="1" smtClean="0"/>
              <a:t>toroidal</a:t>
            </a:r>
            <a:r>
              <a:rPr lang="en-US" dirty="0" smtClean="0"/>
              <a:t> field, increased heating and current drive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Advanced control </a:t>
            </a:r>
            <a:r>
              <a:rPr lang="en-US" dirty="0" smtClean="0"/>
              <a:t>will be </a:t>
            </a:r>
            <a:r>
              <a:rPr lang="en-US" b="1" dirty="0" smtClean="0"/>
              <a:t>necessary</a:t>
            </a:r>
            <a:r>
              <a:rPr lang="en-US" dirty="0" smtClean="0"/>
              <a:t> for achieving many operational goals, e.g.,</a:t>
            </a:r>
          </a:p>
          <a:p>
            <a:pPr lvl="1"/>
            <a:r>
              <a:rPr lang="en-US" dirty="0" smtClean="0"/>
              <a:t>Non-inductive scenarios, snowflake </a:t>
            </a:r>
            <a:r>
              <a:rPr lang="en-US" dirty="0" err="1" smtClean="0"/>
              <a:t>divertor</a:t>
            </a:r>
            <a:r>
              <a:rPr lang="en-US" dirty="0" smtClean="0"/>
              <a:t>, </a:t>
            </a:r>
            <a:r>
              <a:rPr lang="en-US" dirty="0"/>
              <a:t>r</a:t>
            </a:r>
            <a:r>
              <a:rPr lang="en-US" dirty="0" smtClean="0"/>
              <a:t>otation control, current profile control</a:t>
            </a:r>
          </a:p>
          <a:p>
            <a:pPr lvl="1"/>
            <a:endParaRPr lang="en-US" dirty="0"/>
          </a:p>
        </p:txBody>
      </p:sp>
      <p:grpSp>
        <p:nvGrpSpPr>
          <p:cNvPr id="11" name="Group 54"/>
          <p:cNvGrpSpPr/>
          <p:nvPr/>
        </p:nvGrpSpPr>
        <p:grpSpPr>
          <a:xfrm>
            <a:off x="81491" y="1243777"/>
            <a:ext cx="8686800" cy="5071593"/>
            <a:chOff x="76200" y="1333114"/>
            <a:chExt cx="8686800" cy="5071593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2666999" y="4419600"/>
              <a:ext cx="3347509" cy="1905000"/>
            </a:xfrm>
            <a:prstGeom prst="homePlate">
              <a:avLst>
                <a:gd name="adj" fmla="val 657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Ins="0"/>
            <a:lstStyle/>
            <a:p>
              <a:pPr marL="225425" lvl="1" indent="-225425" eaLnBrk="0" hangingPunct="0"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lang="en-US" sz="1800" i="0" kern="0" dirty="0">
                  <a:solidFill>
                    <a:schemeClr val="tx1"/>
                  </a:solidFill>
                  <a:latin typeface="Arial Narrow" pitchFamily="34" charset="0"/>
                </a:rPr>
                <a:t>2x higher CD efficiency from larger tangency radius R</a:t>
              </a:r>
              <a:r>
                <a:rPr lang="en-US" sz="1800" i="0" kern="0" baseline="-25000" dirty="0">
                  <a:solidFill>
                    <a:schemeClr val="tx1"/>
                  </a:solidFill>
                  <a:latin typeface="Arial Narrow" pitchFamily="34" charset="0"/>
                </a:rPr>
                <a:t>TAN</a:t>
              </a:r>
            </a:p>
            <a:p>
              <a:pPr marL="225425" indent="-225425" eaLnBrk="0" hangingPunct="0"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lang="en-US" sz="1800" i="0" kern="0" dirty="0">
                  <a:solidFill>
                    <a:schemeClr val="tx1"/>
                  </a:solidFill>
                  <a:latin typeface="Arial Narrow" pitchFamily="34" charset="0"/>
                </a:rPr>
                <a:t>100% non-inductive CD </a:t>
              </a:r>
              <a:r>
                <a:rPr lang="en-US" sz="1800" i="0" kern="0" dirty="0" smtClean="0">
                  <a:solidFill>
                    <a:schemeClr val="tx1"/>
                  </a:solidFill>
                  <a:latin typeface="Arial Narrow" pitchFamily="34" charset="0"/>
                </a:rPr>
                <a:t>with core q(r</a:t>
              </a:r>
              <a:r>
                <a:rPr lang="en-US" sz="1800" i="0" kern="0" dirty="0">
                  <a:solidFill>
                    <a:schemeClr val="tx1"/>
                  </a:solidFill>
                  <a:latin typeface="Arial Narrow" pitchFamily="34" charset="0"/>
                </a:rPr>
                <a:t>) profile controllable by:</a:t>
              </a:r>
            </a:p>
            <a:p>
              <a:pPr marL="338138" lvl="1" indent="-112713" eaLnBrk="0" hangingPunct="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1600" i="0" kern="0" dirty="0">
                  <a:solidFill>
                    <a:srgbClr val="336699"/>
                  </a:solidFill>
                  <a:latin typeface="Arial Narrow" pitchFamily="34" charset="0"/>
                </a:rPr>
                <a:t>NBI tangency radius</a:t>
              </a:r>
              <a:endParaRPr lang="en-US" sz="1600" i="0" kern="0" baseline="-25000" dirty="0">
                <a:solidFill>
                  <a:srgbClr val="336699"/>
                </a:solidFill>
                <a:latin typeface="Arial Narrow" pitchFamily="34" charset="0"/>
              </a:endParaRPr>
            </a:p>
            <a:p>
              <a:pPr marL="338138" lvl="1" indent="-112713" eaLnBrk="0" hangingPunct="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1600" i="0" kern="0" dirty="0">
                  <a:solidFill>
                    <a:srgbClr val="336699"/>
                  </a:solidFill>
                  <a:latin typeface="Arial Narrow" pitchFamily="34" charset="0"/>
                </a:rPr>
                <a:t>Plasma </a:t>
              </a:r>
              <a:r>
                <a:rPr lang="en-US" sz="1600" i="0" kern="0" dirty="0" smtClean="0">
                  <a:solidFill>
                    <a:srgbClr val="336699"/>
                  </a:solidFill>
                  <a:latin typeface="Arial Narrow" pitchFamily="34" charset="0"/>
                </a:rPr>
                <a:t>density, position</a:t>
              </a:r>
              <a:endParaRPr lang="en-US" sz="1600" i="0" kern="0" dirty="0">
                <a:solidFill>
                  <a:srgbClr val="336699"/>
                </a:solidFill>
                <a:latin typeface="Arial Narrow" pitchFamily="34" charset="0"/>
              </a:endParaRPr>
            </a:p>
            <a:p>
              <a:pPr marL="338138" lvl="1" indent="-112713" eaLnBrk="0" hangingPunct="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US" sz="1600" i="0" kern="0" dirty="0">
                <a:solidFill>
                  <a:schemeClr val="accent2"/>
                </a:solidFill>
                <a:latin typeface="Arial Narrow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endParaRPr lang="en-US" sz="1800" i="0" kern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grpSp>
          <p:nvGrpSpPr>
            <p:cNvPr id="13" name="Group 66"/>
            <p:cNvGrpSpPr>
              <a:grpSpLocks/>
            </p:cNvGrpSpPr>
            <p:nvPr/>
          </p:nvGrpSpPr>
          <p:grpSpPr bwMode="auto">
            <a:xfrm>
              <a:off x="76200" y="4260850"/>
              <a:ext cx="2530475" cy="2143857"/>
              <a:chOff x="137160" y="3962400"/>
              <a:chExt cx="2529840" cy="2143859"/>
            </a:xfrm>
          </p:grpSpPr>
          <p:pic>
            <p:nvPicPr>
              <p:cNvPr id="26" name="Picture 47" descr="NBI_upgrade_topview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0800000">
                <a:off x="232801" y="3962400"/>
                <a:ext cx="2209408" cy="2102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Text Box 48"/>
              <p:cNvSpPr txBox="1">
                <a:spLocks noChangeArrowheads="1"/>
              </p:cNvSpPr>
              <p:nvPr/>
            </p:nvSpPr>
            <p:spPr bwMode="auto">
              <a:xfrm>
                <a:off x="1310641" y="5757446"/>
                <a:ext cx="1356359" cy="348813"/>
              </a:xfrm>
              <a:prstGeom prst="rect">
                <a:avLst/>
              </a:prstGeom>
              <a:solidFill>
                <a:schemeClr val="bg1"/>
              </a:solidFill>
              <a:ln w="15875" algn="ctr">
                <a:noFill/>
                <a:miter lim="800000"/>
                <a:headEnd/>
                <a:tailEnd/>
              </a:ln>
            </p:spPr>
            <p:txBody>
              <a:bodyPr lIns="0" tIns="91440" rIns="0" bIns="0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2000" i="0" dirty="0">
                    <a:solidFill>
                      <a:srgbClr val="920000"/>
                    </a:solidFill>
                    <a:latin typeface="Arial Narrow" pitchFamily="34" charset="0"/>
                    <a:ea typeface="ＭＳ Ｐゴシック" pitchFamily="34" charset="-128"/>
                  </a:rPr>
                  <a:t> New 2</a:t>
                </a:r>
                <a:r>
                  <a:rPr lang="en-US" sz="2000" i="0" baseline="30000" dirty="0">
                    <a:solidFill>
                      <a:srgbClr val="920000"/>
                    </a:solidFill>
                    <a:latin typeface="Arial Narrow" pitchFamily="34" charset="0"/>
                    <a:ea typeface="ＭＳ Ｐゴシック" pitchFamily="34" charset="-128"/>
                  </a:rPr>
                  <a:t>nd</a:t>
                </a:r>
                <a:r>
                  <a:rPr lang="en-US" sz="2000" i="0" dirty="0">
                    <a:solidFill>
                      <a:srgbClr val="920000"/>
                    </a:solidFill>
                    <a:latin typeface="Arial Narrow" pitchFamily="34" charset="0"/>
                    <a:ea typeface="ＭＳ Ｐゴシック" pitchFamily="34" charset="-128"/>
                  </a:rPr>
                  <a:t> NBI</a:t>
                </a:r>
              </a:p>
            </p:txBody>
          </p:sp>
          <p:sp>
            <p:nvSpPr>
              <p:cNvPr id="28" name="Text Box 51"/>
              <p:cNvSpPr txBox="1">
                <a:spLocks noChangeArrowheads="1"/>
              </p:cNvSpPr>
              <p:nvPr/>
            </p:nvSpPr>
            <p:spPr bwMode="auto">
              <a:xfrm>
                <a:off x="137160" y="5760720"/>
                <a:ext cx="1158240" cy="341632"/>
              </a:xfrm>
              <a:prstGeom prst="rect">
                <a:avLst/>
              </a:prstGeom>
              <a:solidFill>
                <a:schemeClr val="bg1"/>
              </a:solidFill>
              <a:ln w="15875" algn="ctr">
                <a:noFill/>
                <a:miter lim="800000"/>
                <a:headEnd/>
                <a:tailEnd/>
              </a:ln>
            </p:spPr>
            <p:txBody>
              <a:bodyPr lIns="0" tIns="91440" rIns="0" bIns="27432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1800" b="0" i="0">
                    <a:latin typeface="Arial Narrow" pitchFamily="34" charset="0"/>
                    <a:ea typeface="ＭＳ Ｐゴシック" pitchFamily="34" charset="-128"/>
                    <a:cs typeface="Helvetica" pitchFamily="34" charset="0"/>
                  </a:rPr>
                  <a:t>Present NBI</a:t>
                </a:r>
              </a:p>
            </p:txBody>
          </p:sp>
        </p:grpSp>
        <p:grpSp>
          <p:nvGrpSpPr>
            <p:cNvPr id="14" name="Group 36"/>
            <p:cNvGrpSpPr/>
            <p:nvPr/>
          </p:nvGrpSpPr>
          <p:grpSpPr bwMode="auto">
            <a:xfrm>
              <a:off x="6662497" y="1333114"/>
              <a:ext cx="804863" cy="3775037"/>
              <a:chOff x="5818188" y="405355"/>
              <a:chExt cx="825500" cy="3930108"/>
            </a:xfrm>
            <a:solidFill>
              <a:schemeClr val="bg1"/>
            </a:solidFill>
          </p:grpSpPr>
          <p:grpSp>
            <p:nvGrpSpPr>
              <p:cNvPr id="16" name="Group 11"/>
              <p:cNvGrpSpPr>
                <a:grpSpLocks/>
              </p:cNvGrpSpPr>
              <p:nvPr/>
            </p:nvGrpSpPr>
            <p:grpSpPr bwMode="auto">
              <a:xfrm>
                <a:off x="5818188" y="3756025"/>
                <a:ext cx="825500" cy="579438"/>
                <a:chOff x="3739" y="3074"/>
                <a:chExt cx="371" cy="230"/>
              </a:xfrm>
              <a:grpFill/>
            </p:grpSpPr>
            <p:sp>
              <p:nvSpPr>
                <p:cNvPr id="24" name="Rectangle 12"/>
                <p:cNvSpPr>
                  <a:spLocks noChangeArrowheads="1"/>
                </p:cNvSpPr>
                <p:nvPr/>
              </p:nvSpPr>
              <p:spPr bwMode="auto">
                <a:xfrm>
                  <a:off x="3739" y="3074"/>
                  <a:ext cx="371" cy="23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endParaRPr lang="en-US" sz="1600" i="0"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25" name="Rectangle 13"/>
                <p:cNvSpPr>
                  <a:spLocks noChangeArrowheads="1"/>
                </p:cNvSpPr>
                <p:nvPr/>
              </p:nvSpPr>
              <p:spPr bwMode="auto">
                <a:xfrm>
                  <a:off x="3739" y="3074"/>
                  <a:ext cx="371" cy="230"/>
                </a:xfrm>
                <a:prstGeom prst="rect">
                  <a:avLst/>
                </a:prstGeom>
                <a:grpFill/>
                <a:ln w="6350" cap="rnd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endParaRPr lang="en-US" sz="1600" i="0">
                    <a:latin typeface="Helvetica" charset="0"/>
                    <a:cs typeface="Arial" charset="0"/>
                  </a:endParaRPr>
                </a:p>
              </p:txBody>
            </p:sp>
          </p:grpSp>
          <p:grpSp>
            <p:nvGrpSpPr>
              <p:cNvPr id="17" name="Group 39"/>
              <p:cNvGrpSpPr>
                <a:grpSpLocks/>
              </p:cNvGrpSpPr>
              <p:nvPr/>
            </p:nvGrpSpPr>
            <p:grpSpPr bwMode="auto">
              <a:xfrm>
                <a:off x="5867432" y="405355"/>
                <a:ext cx="236539" cy="384616"/>
                <a:chOff x="3115" y="2129"/>
                <a:chExt cx="149" cy="384616"/>
              </a:xfrm>
              <a:grpFill/>
            </p:grpSpPr>
            <p:sp>
              <p:nvSpPr>
                <p:cNvPr id="19" name="Rectangle 16"/>
                <p:cNvSpPr>
                  <a:spLocks noChangeArrowheads="1"/>
                </p:cNvSpPr>
                <p:nvPr/>
              </p:nvSpPr>
              <p:spPr bwMode="auto">
                <a:xfrm>
                  <a:off x="3115" y="2129"/>
                  <a:ext cx="0" cy="3845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endParaRPr lang="en-US" sz="2400" i="0" dirty="0">
                    <a:solidFill>
                      <a:schemeClr val="tx1"/>
                    </a:solidFill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20" name="Rectangle 17"/>
                <p:cNvSpPr>
                  <a:spLocks noChangeArrowheads="1"/>
                </p:cNvSpPr>
                <p:nvPr/>
              </p:nvSpPr>
              <p:spPr bwMode="auto">
                <a:xfrm>
                  <a:off x="3165" y="2183"/>
                  <a:ext cx="0" cy="38456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endParaRPr lang="en-US" sz="2400" i="0" dirty="0">
                    <a:solidFill>
                      <a:schemeClr val="tx1"/>
                    </a:solidFill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21" name="Rectangle 18"/>
                <p:cNvSpPr>
                  <a:spLocks noChangeArrowheads="1"/>
                </p:cNvSpPr>
                <p:nvPr/>
              </p:nvSpPr>
              <p:spPr bwMode="auto">
                <a:xfrm>
                  <a:off x="3218" y="2129"/>
                  <a:ext cx="0" cy="17623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100" i="0" dirty="0" smtClean="0">
                      <a:solidFill>
                        <a:schemeClr val="tx1"/>
                      </a:solidFill>
                      <a:latin typeface="Arial" pitchFamily="34" charset="0"/>
                      <a:cs typeface="Arial" charset="0"/>
                    </a:rPr>
                    <a:t> </a:t>
                  </a:r>
                  <a:endParaRPr lang="en-US" sz="2400" i="0" dirty="0">
                    <a:solidFill>
                      <a:schemeClr val="tx1"/>
                    </a:solidFill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22" name="Rectangle 19"/>
                <p:cNvSpPr>
                  <a:spLocks noChangeArrowheads="1"/>
                </p:cNvSpPr>
                <p:nvPr/>
              </p:nvSpPr>
              <p:spPr bwMode="auto">
                <a:xfrm>
                  <a:off x="3264" y="2129"/>
                  <a:ext cx="0" cy="3845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endParaRPr lang="en-US" sz="2400" i="0" dirty="0">
                    <a:solidFill>
                      <a:schemeClr val="tx1"/>
                    </a:solidFill>
                    <a:latin typeface="Helvetica" charset="0"/>
                    <a:cs typeface="Arial" charset="0"/>
                  </a:endParaRPr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 bwMode="auto">
            <a:xfrm>
              <a:off x="6629400" y="3962400"/>
              <a:ext cx="2133600" cy="3810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96000" y="4070133"/>
            <a:ext cx="2971800" cy="2488576"/>
            <a:chOff x="6096000" y="4039224"/>
            <a:chExt cx="2971800" cy="2488576"/>
          </a:xfrm>
        </p:grpSpPr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4039224"/>
              <a:ext cx="2971800" cy="2488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8153400" y="5410200"/>
              <a:ext cx="892175" cy="744050"/>
            </a:xfrm>
            <a:prstGeom prst="rect">
              <a:avLst/>
            </a:prstGeom>
            <a:solidFill>
              <a:srgbClr val="EAEAEA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91440" rIns="0" bIns="0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100" i="0" dirty="0">
                  <a:solidFill>
                    <a:srgbClr val="009999"/>
                  </a:solidFill>
                  <a:latin typeface="Arial Narrow" pitchFamily="34" charset="0"/>
                  <a:cs typeface="Arial" charset="0"/>
                </a:rPr>
                <a:t>R</a:t>
              </a:r>
              <a:r>
                <a:rPr lang="en-US" sz="1100" i="0" baseline="-25000" dirty="0">
                  <a:solidFill>
                    <a:srgbClr val="009999"/>
                  </a:solidFill>
                  <a:latin typeface="Arial Narrow" pitchFamily="34" charset="0"/>
                  <a:cs typeface="Arial" charset="0"/>
                </a:rPr>
                <a:t>TAN </a:t>
              </a:r>
              <a:r>
                <a:rPr lang="en-US" sz="1100" i="0" dirty="0">
                  <a:solidFill>
                    <a:srgbClr val="009999"/>
                  </a:solidFill>
                  <a:latin typeface="Arial Narrow" pitchFamily="34" charset="0"/>
                  <a:cs typeface="Arial" charset="0"/>
                </a:rPr>
                <a:t>[cm]</a:t>
              </a:r>
            </a:p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050" i="0" baseline="30000" dirty="0">
                  <a:solidFill>
                    <a:srgbClr val="009999"/>
                  </a:solidFill>
                  <a:latin typeface="Arial Narrow" pitchFamily="34" charset="0"/>
                  <a:cs typeface="Arial" charset="0"/>
                </a:rPr>
                <a:t>__________________ </a:t>
              </a:r>
            </a:p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05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 50,  60, 70, 130</a:t>
              </a:r>
            </a:p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050" i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 60,  70,120,130</a:t>
              </a:r>
            </a:p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050" i="0" dirty="0">
                  <a:solidFill>
                    <a:schemeClr val="accent2"/>
                  </a:solidFill>
                  <a:latin typeface="Arial Narrow" pitchFamily="34" charset="0"/>
                  <a:cs typeface="Arial" charset="0"/>
                </a:rPr>
                <a:t>70,110,120,130</a:t>
              </a:r>
            </a:p>
          </p:txBody>
        </p:sp>
        <p:grpSp>
          <p:nvGrpSpPr>
            <p:cNvPr id="32" name="Group 11"/>
            <p:cNvGrpSpPr>
              <a:grpSpLocks/>
            </p:cNvGrpSpPr>
            <p:nvPr/>
          </p:nvGrpSpPr>
          <p:grpSpPr bwMode="auto">
            <a:xfrm>
              <a:off x="6662495" y="4551576"/>
              <a:ext cx="804863" cy="556575"/>
              <a:chOff x="3739" y="3074"/>
              <a:chExt cx="371" cy="230"/>
            </a:xfrm>
            <a:solidFill>
              <a:schemeClr val="bg1"/>
            </a:solidFill>
          </p:grpSpPr>
          <p:sp>
            <p:nvSpPr>
              <p:cNvPr id="36" name="Rectangle 12"/>
              <p:cNvSpPr>
                <a:spLocks noChangeArrowheads="1"/>
              </p:cNvSpPr>
              <p:nvPr/>
            </p:nvSpPr>
            <p:spPr bwMode="auto">
              <a:xfrm>
                <a:off x="3739" y="3074"/>
                <a:ext cx="371" cy="23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en-US" sz="1600" i="0">
                  <a:latin typeface="Helvetica" charset="0"/>
                  <a:cs typeface="Arial" charset="0"/>
                </a:endParaRPr>
              </a:p>
            </p:txBody>
          </p:sp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3739" y="3074"/>
                <a:ext cx="371" cy="230"/>
              </a:xfrm>
              <a:prstGeom prst="rect">
                <a:avLst/>
              </a:prstGeom>
              <a:grpFill/>
              <a:ln w="6350" cap="rnd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en-US" sz="1600" i="0">
                  <a:latin typeface="Helvetica" charset="0"/>
                  <a:cs typeface="Arial" charset="0"/>
                </a:endParaRPr>
              </a:p>
            </p:txBody>
          </p:sp>
        </p:grp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6739886" y="5031908"/>
              <a:ext cx="212050" cy="24398"/>
            </a:xfrm>
            <a:custGeom>
              <a:avLst/>
              <a:gdLst>
                <a:gd name="T0" fmla="*/ 0 w 98"/>
                <a:gd name="T1" fmla="*/ 0 h 9"/>
                <a:gd name="T2" fmla="*/ 2147483647 w 98"/>
                <a:gd name="T3" fmla="*/ 0 h 9"/>
                <a:gd name="T4" fmla="*/ 2147483647 w 98"/>
                <a:gd name="T5" fmla="*/ 2147483647 h 9"/>
                <a:gd name="T6" fmla="*/ 0 w 98"/>
                <a:gd name="T7" fmla="*/ 2147483647 h 9"/>
                <a:gd name="T8" fmla="*/ 0 w 98"/>
                <a:gd name="T9" fmla="*/ 0 h 9"/>
                <a:gd name="T10" fmla="*/ 2147483647 w 98"/>
                <a:gd name="T11" fmla="*/ 0 h 9"/>
                <a:gd name="T12" fmla="*/ 2147483647 w 98"/>
                <a:gd name="T13" fmla="*/ 0 h 9"/>
                <a:gd name="T14" fmla="*/ 2147483647 w 98"/>
                <a:gd name="T15" fmla="*/ 2147483647 h 9"/>
                <a:gd name="T16" fmla="*/ 2147483647 w 98"/>
                <a:gd name="T17" fmla="*/ 2147483647 h 9"/>
                <a:gd name="T18" fmla="*/ 2147483647 w 9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9"/>
                <a:gd name="T32" fmla="*/ 98 w 9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9">
                  <a:moveTo>
                    <a:pt x="0" y="0"/>
                  </a:moveTo>
                  <a:lnTo>
                    <a:pt x="36" y="0"/>
                  </a:lnTo>
                  <a:lnTo>
                    <a:pt x="36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62" y="0"/>
                  </a:moveTo>
                  <a:lnTo>
                    <a:pt x="98" y="0"/>
                  </a:lnTo>
                  <a:lnTo>
                    <a:pt x="98" y="9"/>
                  </a:lnTo>
                  <a:lnTo>
                    <a:pt x="62" y="9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i="0">
                <a:latin typeface="Helvetica" charset="0"/>
                <a:cs typeface="Arial" charset="0"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7058880" y="4802095"/>
              <a:ext cx="256320" cy="155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1050" i="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0.95</a:t>
              </a:r>
              <a:endParaRPr lang="en-US" sz="2000" i="0" dirty="0">
                <a:latin typeface="Helvetica" charset="0"/>
                <a:cs typeface="Arial" charset="0"/>
              </a:endParaRPr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7058735" y="4973964"/>
              <a:ext cx="256320" cy="155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1050" i="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0.72</a:t>
              </a:r>
              <a:endParaRPr lang="en-US" sz="2000" i="0" dirty="0">
                <a:latin typeface="Helvetica" charset="0"/>
                <a:cs typeface="Arial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>
            <a:off x="6737160" y="5000734"/>
            <a:ext cx="212974" cy="295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629400" y="4572000"/>
            <a:ext cx="441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baseline="-25000" dirty="0" err="1" smtClean="0">
                <a:solidFill>
                  <a:schemeClr val="tx1"/>
                </a:solidFill>
              </a:rPr>
              <a:t>GW</a:t>
            </a:r>
            <a:endParaRPr lang="en-US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6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spherical torus based design may be an economical option for a </a:t>
            </a:r>
            <a:r>
              <a:rPr lang="en-US" b="1" dirty="0" smtClean="0"/>
              <a:t>fusion nuclear science facility (FNSF)</a:t>
            </a:r>
          </a:p>
          <a:p>
            <a:r>
              <a:rPr lang="en-US" dirty="0" smtClean="0"/>
              <a:t>However, designs have little to </a:t>
            </a:r>
            <a:r>
              <a:rPr lang="en-US" b="1" dirty="0" smtClean="0"/>
              <a:t>no room for a central solenoid</a:t>
            </a:r>
          </a:p>
          <a:p>
            <a:pPr lvl="1"/>
            <a:r>
              <a:rPr lang="en-US" dirty="0" smtClean="0"/>
              <a:t>Plasma current would need to be </a:t>
            </a:r>
            <a:r>
              <a:rPr lang="en-US" b="1" dirty="0" smtClean="0"/>
              <a:t>generated non-inductively</a:t>
            </a:r>
          </a:p>
          <a:p>
            <a:r>
              <a:rPr lang="en-US" dirty="0" smtClean="0"/>
              <a:t>The upgrades to the device in the </a:t>
            </a:r>
            <a:r>
              <a:rPr lang="en-US" b="1" dirty="0" smtClean="0"/>
              <a:t>NSTX-U</a:t>
            </a:r>
            <a:r>
              <a:rPr lang="en-US" dirty="0" smtClean="0"/>
              <a:t> project will enable the </a:t>
            </a:r>
            <a:r>
              <a:rPr lang="en-US" b="1" dirty="0" smtClean="0"/>
              <a:t>study of non-inductive scenarios</a:t>
            </a:r>
          </a:p>
          <a:p>
            <a:pPr lvl="1"/>
            <a:r>
              <a:rPr lang="en-US" dirty="0" smtClean="0"/>
              <a:t>Start-up, ramp-up, and flattop current sustainment</a:t>
            </a:r>
          </a:p>
          <a:p>
            <a:r>
              <a:rPr lang="en-US" dirty="0" smtClean="0"/>
              <a:t>Early experiments will look at </a:t>
            </a:r>
            <a:r>
              <a:rPr lang="en-US" b="1" dirty="0" smtClean="0"/>
              <a:t>non-inductive current sustainment </a:t>
            </a:r>
            <a:r>
              <a:rPr lang="en-US" dirty="0" smtClean="0"/>
              <a:t>after inductive start-up/ramp-up</a:t>
            </a:r>
          </a:p>
          <a:p>
            <a:pPr lvl="1"/>
            <a:r>
              <a:rPr lang="en-US" dirty="0" smtClean="0"/>
              <a:t>Solenoid current will be `frozen’ to </a:t>
            </a:r>
            <a:r>
              <a:rPr lang="en-US" b="1" dirty="0" smtClean="0"/>
              <a:t>mimic solenoid-free operation</a:t>
            </a:r>
          </a:p>
          <a:p>
            <a:pPr lvl="1"/>
            <a:r>
              <a:rPr lang="en-US" dirty="0"/>
              <a:t>Plasma current evolution determined by </a:t>
            </a:r>
            <a:r>
              <a:rPr lang="en-US" b="1" dirty="0"/>
              <a:t>coupling between kinetic and magnetic profiles</a:t>
            </a:r>
          </a:p>
          <a:p>
            <a:pPr lvl="1"/>
            <a:r>
              <a:rPr lang="en-US" dirty="0"/>
              <a:t>Resulting dynamics may be </a:t>
            </a:r>
            <a:r>
              <a:rPr lang="en-US" b="1" dirty="0"/>
              <a:t>intolerably slow </a:t>
            </a:r>
            <a:r>
              <a:rPr lang="en-US" dirty="0" smtClean="0"/>
              <a:t>(maybe </a:t>
            </a:r>
            <a:r>
              <a:rPr lang="en-US" b="1" dirty="0" smtClean="0"/>
              <a:t>unstable</a:t>
            </a:r>
            <a:r>
              <a:rPr lang="en-US" dirty="0" smtClean="0"/>
              <a:t>) and highly </a:t>
            </a:r>
            <a:r>
              <a:rPr lang="en-US" b="1" dirty="0" smtClean="0"/>
              <a:t>sensitive to perturbations </a:t>
            </a:r>
            <a:r>
              <a:rPr lang="en-US" dirty="0" smtClean="0"/>
              <a:t>in profiles, confinement, etc.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Can </a:t>
            </a:r>
            <a:r>
              <a:rPr lang="en-US" b="1" dirty="0" smtClean="0">
                <a:solidFill>
                  <a:srgbClr val="FF0000"/>
                </a:solidFill>
              </a:rPr>
              <a:t>feedback control </a:t>
            </a:r>
            <a:r>
              <a:rPr lang="en-US" dirty="0" smtClean="0">
                <a:solidFill>
                  <a:srgbClr val="FF0000"/>
                </a:solidFill>
              </a:rPr>
              <a:t>with the available </a:t>
            </a:r>
            <a:r>
              <a:rPr lang="en-US" dirty="0">
                <a:solidFill>
                  <a:srgbClr val="FF0000"/>
                </a:solidFill>
              </a:rPr>
              <a:t>actuators be used to </a:t>
            </a:r>
            <a:r>
              <a:rPr lang="en-US" b="1" dirty="0">
                <a:solidFill>
                  <a:srgbClr val="FF0000"/>
                </a:solidFill>
              </a:rPr>
              <a:t>improve response </a:t>
            </a:r>
            <a:r>
              <a:rPr lang="en-US" dirty="0">
                <a:solidFill>
                  <a:srgbClr val="FF0000"/>
                </a:solidFill>
              </a:rPr>
              <a:t>and achieve desired conditions?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major goal of NSTX-U is to study non-inductive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0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TRANSP predictive simulation approach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03296" y="1606467"/>
            <a:ext cx="2148387" cy="1944282"/>
            <a:chOff x="3427955" y="1729757"/>
            <a:chExt cx="2148387" cy="1944282"/>
          </a:xfrm>
        </p:grpSpPr>
        <p:sp>
          <p:nvSpPr>
            <p:cNvPr id="7" name="Rounded Rectangle 6"/>
            <p:cNvSpPr/>
            <p:nvPr/>
          </p:nvSpPr>
          <p:spPr>
            <a:xfrm>
              <a:off x="3427955" y="1729757"/>
              <a:ext cx="2148387" cy="194428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/>
                <a:t>MHD equilibrium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803419" y="2797680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ISOLVER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1921" y="2448224"/>
            <a:ext cx="2148387" cy="2269287"/>
            <a:chOff x="106826" y="1614343"/>
            <a:chExt cx="2148387" cy="2269287"/>
          </a:xfrm>
        </p:grpSpPr>
        <p:sp>
          <p:nvSpPr>
            <p:cNvPr id="6" name="Rounded Rectangle 5"/>
            <p:cNvSpPr/>
            <p:nvPr/>
          </p:nvSpPr>
          <p:spPr>
            <a:xfrm>
              <a:off x="106826" y="1614343"/>
              <a:ext cx="2148387" cy="2269287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/>
                <a:t>Heating/</a:t>
              </a:r>
              <a:r>
                <a:rPr lang="en-US" sz="2400" dirty="0"/>
                <a:t>c</a:t>
              </a:r>
              <a:r>
                <a:rPr lang="en-US" sz="2400" dirty="0" smtClean="0"/>
                <a:t>urrent drive</a:t>
              </a:r>
              <a:endParaRPr lang="en-US" sz="2400" dirty="0"/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469961" y="2546649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NUBEAM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74404" y="3130564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err="1" smtClean="0">
                  <a:solidFill>
                    <a:srgbClr val="000000"/>
                  </a:solidFill>
                  <a:latin typeface="Helvetica" pitchFamily="-128" charset="0"/>
                </a:rPr>
                <a:t>Sauter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94247" y="2313670"/>
            <a:ext cx="2148387" cy="3628902"/>
            <a:chOff x="6847720" y="1857498"/>
            <a:chExt cx="2148387" cy="3628902"/>
          </a:xfrm>
        </p:grpSpPr>
        <p:sp>
          <p:nvSpPr>
            <p:cNvPr id="8" name="Rounded Rectangle 7"/>
            <p:cNvSpPr/>
            <p:nvPr/>
          </p:nvSpPr>
          <p:spPr>
            <a:xfrm>
              <a:off x="6847720" y="1857498"/>
              <a:ext cx="2148387" cy="362890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/>
                <a:t>Transport</a:t>
              </a:r>
              <a:endParaRPr lang="en-US" sz="2400" dirty="0"/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7188918" y="2551100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T</a:t>
              </a:r>
              <a:r>
                <a:rPr lang="en-US" sz="1600" i="0" baseline="-25000" dirty="0" smtClean="0">
                  <a:solidFill>
                    <a:srgbClr val="000000"/>
                  </a:solidFill>
                  <a:latin typeface="Helvetica" pitchFamily="-128" charset="0"/>
                </a:rPr>
                <a:t>i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Chang-Hinton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188918" y="3131932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 err="1" smtClean="0">
                  <a:solidFill>
                    <a:srgbClr val="000000"/>
                  </a:solidFill>
                  <a:latin typeface="Helvetica" pitchFamily="-128" charset="0"/>
                </a:rPr>
                <a:t>T</a:t>
              </a:r>
              <a:r>
                <a:rPr lang="en-US" sz="1600" baseline="-25000" dirty="0" err="1">
                  <a:solidFill>
                    <a:srgbClr val="000000"/>
                  </a:solidFill>
                  <a:latin typeface="Helvetica" pitchFamily="-128" charset="0"/>
                </a:rPr>
                <a:t>e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constrained by H-factor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7188918" y="3712764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>
                  <a:solidFill>
                    <a:srgbClr val="000000"/>
                  </a:solidFill>
                  <a:latin typeface="Helvetica" pitchFamily="-128" charset="0"/>
                </a:rPr>
                <a:t>n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Helvetica" pitchFamily="-128" charset="0"/>
                </a:rPr>
                <a:t>e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constrained by </a:t>
              </a:r>
              <a:r>
                <a:rPr lang="en-US" sz="1600" dirty="0" smtClean="0">
                  <a:solidFill>
                    <a:srgbClr val="000000"/>
                  </a:solidFill>
                  <a:latin typeface="Helvetica" pitchFamily="-128" charset="0"/>
                </a:rPr>
                <a:t>total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188918" y="4293596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 err="1" smtClean="0">
                  <a:solidFill>
                    <a:srgbClr val="000000"/>
                  </a:solidFill>
                  <a:latin typeface="Helvetica" pitchFamily="-128" charset="0"/>
                </a:rPr>
                <a:t>n</a:t>
              </a:r>
              <a:r>
                <a:rPr lang="en-US" sz="1600" baseline="-25000" dirty="0" err="1">
                  <a:solidFill>
                    <a:srgbClr val="000000"/>
                  </a:solidFill>
                  <a:latin typeface="Helvetica" pitchFamily="-128" charset="0"/>
                </a:rPr>
                <a:t>i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based on </a:t>
              </a:r>
              <a:r>
                <a:rPr lang="en-US" sz="1600" i="0" dirty="0" err="1" smtClean="0">
                  <a:solidFill>
                    <a:srgbClr val="000000"/>
                  </a:solidFill>
                  <a:latin typeface="Helvetica" pitchFamily="-128" charset="0"/>
                </a:rPr>
                <a:t>Z</a:t>
              </a:r>
              <a:r>
                <a:rPr lang="en-US" sz="1600" i="0" baseline="-25000" dirty="0" err="1" smtClean="0">
                  <a:solidFill>
                    <a:srgbClr val="000000"/>
                  </a:solidFill>
                  <a:latin typeface="Helvetica" pitchFamily="-128" charset="0"/>
                </a:rPr>
                <a:t>eff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7188918" y="4874430"/>
              <a:ext cx="1452902" cy="52282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600" dirty="0" err="1" smtClean="0">
                  <a:solidFill>
                    <a:srgbClr val="000000"/>
                  </a:solidFill>
                  <a:latin typeface="Helvetica" pitchFamily="-128" charset="0"/>
                </a:rPr>
                <a:t>Z</a:t>
              </a:r>
              <a:r>
                <a:rPr lang="en-US" sz="1600" baseline="-25000" dirty="0" err="1" smtClean="0">
                  <a:solidFill>
                    <a:srgbClr val="000000"/>
                  </a:solidFill>
                  <a:latin typeface="Helvetica" pitchFamily="-128" charset="0"/>
                </a:rPr>
                <a:t>eff</a:t>
              </a:r>
              <a:r>
                <a:rPr lang="en-US" sz="1600" i="0" dirty="0" smtClean="0">
                  <a:solidFill>
                    <a:srgbClr val="000000"/>
                  </a:solidFill>
                  <a:latin typeface="Helvetica" pitchFamily="-128" charset="0"/>
                </a:rPr>
                <a:t>: prescribed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 rot="21118131">
            <a:off x="2626227" y="2009626"/>
            <a:ext cx="591824" cy="369870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313050">
            <a:off x="5651437" y="2001749"/>
            <a:ext cx="591824" cy="369870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1243609">
            <a:off x="3842086" y="4303887"/>
            <a:ext cx="1133083" cy="369870"/>
          </a:xfrm>
          <a:prstGeom prst="right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0256" y="1931161"/>
            <a:ext cx="160076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0000"/>
                </a:solidFill>
              </a:rPr>
              <a:t>Injected power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45721" y="1089403"/>
            <a:ext cx="185594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0000"/>
                </a:solidFill>
              </a:rPr>
              <a:t>Desired boundary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4080" y="1796608"/>
            <a:ext cx="185632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0000"/>
                </a:solidFill>
              </a:rPr>
              <a:t>n</a:t>
            </a:r>
            <a:r>
              <a:rPr lang="en-US" baseline="-25000" dirty="0" smtClean="0">
                <a:solidFill>
                  <a:srgbClr val="920000"/>
                </a:solidFill>
              </a:rPr>
              <a:t>e</a:t>
            </a:r>
            <a:r>
              <a:rPr lang="en-US" dirty="0" smtClean="0">
                <a:solidFill>
                  <a:srgbClr val="920000"/>
                </a:solidFill>
              </a:rPr>
              <a:t>, </a:t>
            </a:r>
            <a:r>
              <a:rPr lang="en-US" dirty="0" err="1" smtClean="0">
                <a:solidFill>
                  <a:srgbClr val="920000"/>
                </a:solidFill>
              </a:rPr>
              <a:t>T</a:t>
            </a:r>
            <a:r>
              <a:rPr lang="en-US" baseline="-25000" dirty="0" err="1" smtClean="0">
                <a:solidFill>
                  <a:srgbClr val="920000"/>
                </a:solidFill>
              </a:rPr>
              <a:t>e</a:t>
            </a:r>
            <a:r>
              <a:rPr lang="en-US" baseline="-25000" dirty="0" smtClean="0">
                <a:solidFill>
                  <a:srgbClr val="920000"/>
                </a:solidFill>
              </a:rPr>
              <a:t> </a:t>
            </a:r>
            <a:r>
              <a:rPr lang="en-US" dirty="0" smtClean="0">
                <a:solidFill>
                  <a:srgbClr val="920000"/>
                </a:solidFill>
              </a:rPr>
              <a:t> profiles, </a:t>
            </a:r>
            <a:r>
              <a:rPr lang="en-US" dirty="0" err="1" smtClean="0">
                <a:solidFill>
                  <a:srgbClr val="920000"/>
                </a:solidFill>
              </a:rPr>
              <a:t>Z</a:t>
            </a:r>
            <a:r>
              <a:rPr lang="en-US" baseline="-25000" dirty="0" err="1" smtClean="0">
                <a:solidFill>
                  <a:srgbClr val="920000"/>
                </a:solidFill>
              </a:rPr>
              <a:t>eff</a:t>
            </a: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25" name="Bent-Up Arrow 24"/>
          <p:cNvSpPr/>
          <p:nvPr/>
        </p:nvSpPr>
        <p:spPr>
          <a:xfrm rot="10800000">
            <a:off x="6744336" y="1923322"/>
            <a:ext cx="431539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10800000" flipH="1">
            <a:off x="4406140" y="1212692"/>
            <a:ext cx="439424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-Up Arrow 26"/>
          <p:cNvSpPr/>
          <p:nvPr/>
        </p:nvSpPr>
        <p:spPr>
          <a:xfrm rot="10800000" flipH="1">
            <a:off x="1876661" y="2051025"/>
            <a:ext cx="439424" cy="357541"/>
          </a:xfrm>
          <a:prstGeom prst="bentUpArrow">
            <a:avLst/>
          </a:prstGeom>
          <a:solidFill>
            <a:srgbClr val="F7932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>
            <a:off x="0" y="4784725"/>
            <a:ext cx="6209324" cy="1783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atin typeface="Arial" charset="0"/>
              </a:rPr>
              <a:t>Ohmic</a:t>
            </a:r>
            <a:r>
              <a:rPr lang="en-US" b="1" dirty="0" smtClean="0">
                <a:latin typeface="Arial" charset="0"/>
              </a:rPr>
              <a:t> coil </a:t>
            </a:r>
            <a:r>
              <a:rPr lang="en-US" b="1" dirty="0">
                <a:latin typeface="Arial" charset="0"/>
              </a:rPr>
              <a:t>current </a:t>
            </a:r>
            <a:r>
              <a:rPr lang="en-US" b="1" dirty="0" smtClean="0">
                <a:latin typeface="Arial" charset="0"/>
              </a:rPr>
              <a:t>fixed </a:t>
            </a:r>
            <a:r>
              <a:rPr lang="en-US" dirty="0">
                <a:latin typeface="Arial" charset="0"/>
              </a:rPr>
              <a:t>after initial inductive phase of simulation, </a:t>
            </a:r>
            <a:r>
              <a:rPr lang="en-US" b="1" dirty="0">
                <a:latin typeface="Arial" charset="0"/>
              </a:rPr>
              <a:t>other currents </a:t>
            </a:r>
            <a:r>
              <a:rPr lang="en-US" dirty="0">
                <a:latin typeface="Arial" charset="0"/>
              </a:rPr>
              <a:t>determined to best </a:t>
            </a:r>
            <a:r>
              <a:rPr lang="en-US" b="1" dirty="0">
                <a:latin typeface="Arial" charset="0"/>
              </a:rPr>
              <a:t>match prescribed </a:t>
            </a:r>
            <a:r>
              <a:rPr lang="en-US" b="1" dirty="0" smtClean="0">
                <a:latin typeface="Arial" charset="0"/>
              </a:rPr>
              <a:t>boundary</a:t>
            </a:r>
            <a:endParaRPr lang="en-US" b="1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Electron temperature </a:t>
            </a:r>
            <a:r>
              <a:rPr lang="en-US" dirty="0" smtClean="0">
                <a:latin typeface="Arial" charset="0"/>
              </a:rPr>
              <a:t>evolved using </a:t>
            </a:r>
            <a:r>
              <a:rPr lang="en-US" b="1" dirty="0" smtClean="0">
                <a:latin typeface="Arial" charset="0"/>
              </a:rPr>
              <a:t>ITER98</a:t>
            </a:r>
            <a:r>
              <a:rPr lang="en-US" dirty="0" smtClean="0">
                <a:latin typeface="Arial" charset="0"/>
              </a:rPr>
              <a:t> scaling</a:t>
            </a:r>
          </a:p>
          <a:p>
            <a:r>
              <a:rPr lang="en-US" b="1" dirty="0" smtClean="0">
                <a:latin typeface="Arial" charset="0"/>
              </a:rPr>
              <a:t>Prescribed:</a:t>
            </a:r>
            <a:r>
              <a:rPr lang="en-US" dirty="0" smtClean="0">
                <a:latin typeface="Arial" charset="0"/>
              </a:rPr>
              <a:t> H-factor, total particle inventory, </a:t>
            </a:r>
            <a:r>
              <a:rPr lang="en-US" dirty="0" err="1" smtClean="0">
                <a:latin typeface="Arial" charset="0"/>
              </a:rPr>
              <a:t>Z</a:t>
            </a:r>
            <a:r>
              <a:rPr lang="en-US" baseline="-25000" dirty="0" err="1" smtClean="0">
                <a:latin typeface="Arial" charset="0"/>
              </a:rPr>
              <a:t>eff</a:t>
            </a:r>
            <a:r>
              <a:rPr lang="en-US" dirty="0" smtClean="0">
                <a:latin typeface="Arial" charset="0"/>
              </a:rPr>
              <a:t>, electron density/temperature profile shapes, beam power, plasma boundary</a:t>
            </a:r>
            <a:endParaRPr lang="en-US" dirty="0">
              <a:latin typeface="Arial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Reference simulation evolves slowly toward steady-state, is sensitive to profile shapes</a:t>
            </a:r>
            <a:endParaRPr lang="en-US" dirty="0"/>
          </a:p>
        </p:txBody>
      </p:sp>
      <p:pic>
        <p:nvPicPr>
          <p:cNvPr id="2" name="Picture 1" descr="q_0_peak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41" y="1194454"/>
            <a:ext cx="2908300" cy="1460500"/>
          </a:xfrm>
          <a:prstGeom prst="rect">
            <a:avLst/>
          </a:prstGeom>
        </p:spPr>
      </p:pic>
      <p:pic>
        <p:nvPicPr>
          <p:cNvPr id="18" name="Picture 17" descr="f_NI_pea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5" y="2861208"/>
            <a:ext cx="2908300" cy="1460500"/>
          </a:xfrm>
          <a:prstGeom prst="rect">
            <a:avLst/>
          </a:prstGeom>
        </p:spPr>
      </p:pic>
      <p:pic>
        <p:nvPicPr>
          <p:cNvPr id="28" name="Picture 27" descr="beta_N_peak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6" y="1194454"/>
            <a:ext cx="2908300" cy="1460500"/>
          </a:xfrm>
          <a:prstGeom prst="rect">
            <a:avLst/>
          </a:prstGeom>
        </p:spPr>
      </p:pic>
      <p:pic>
        <p:nvPicPr>
          <p:cNvPr id="29" name="Picture 28" descr="ne_profile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06" y="2861208"/>
            <a:ext cx="2908300" cy="1460500"/>
          </a:xfrm>
          <a:prstGeom prst="rect">
            <a:avLst/>
          </a:prstGeom>
        </p:spPr>
      </p:pic>
      <p:pic>
        <p:nvPicPr>
          <p:cNvPr id="30" name="Picture 29" descr="plasma_current_peaked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/>
          <a:stretch/>
        </p:blipFill>
        <p:spPr>
          <a:xfrm>
            <a:off x="3107308" y="1250066"/>
            <a:ext cx="2908300" cy="1404888"/>
          </a:xfrm>
          <a:prstGeom prst="rect">
            <a:avLst/>
          </a:prstGeom>
        </p:spPr>
      </p:pic>
      <p:pic>
        <p:nvPicPr>
          <p:cNvPr id="32" name="Picture 31" descr="Te_profiles.ep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"/>
          <a:stretch/>
        </p:blipFill>
        <p:spPr>
          <a:xfrm>
            <a:off x="3137074" y="2906898"/>
            <a:ext cx="2908300" cy="1414809"/>
          </a:xfrm>
          <a:prstGeom prst="rect">
            <a:avLst/>
          </a:prstGeom>
        </p:spPr>
      </p:pic>
      <p:sp>
        <p:nvSpPr>
          <p:cNvPr id="33" name="Content Placeholder 1"/>
          <p:cNvSpPr txBox="1">
            <a:spLocks/>
          </p:cNvSpPr>
          <p:nvPr/>
        </p:nvSpPr>
        <p:spPr>
          <a:xfrm>
            <a:off x="188510" y="4385152"/>
            <a:ext cx="2827657" cy="206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NB sources</a:t>
            </a:r>
            <a:r>
              <a:rPr lang="en-US" dirty="0" smtClean="0"/>
              <a:t>: 1B, 1C, 2A, and 2B</a:t>
            </a:r>
          </a:p>
          <a:p>
            <a:r>
              <a:rPr lang="en-US" b="1" dirty="0" smtClean="0"/>
              <a:t>Outer gap</a:t>
            </a:r>
            <a:r>
              <a:rPr lang="en-US" dirty="0" smtClean="0"/>
              <a:t>: 14cm</a:t>
            </a:r>
          </a:p>
          <a:p>
            <a:r>
              <a:rPr lang="en-US" dirty="0" smtClean="0"/>
              <a:t>Broad </a:t>
            </a:r>
            <a:r>
              <a:rPr lang="en-US" b="1" dirty="0" smtClean="0"/>
              <a:t>n</a:t>
            </a:r>
            <a:r>
              <a:rPr lang="en-US" b="1" baseline="-25000" dirty="0" smtClean="0"/>
              <a:t>e</a:t>
            </a:r>
            <a:r>
              <a:rPr lang="en-US" b="1" dirty="0" smtClean="0"/>
              <a:t>, T</a:t>
            </a:r>
            <a:r>
              <a:rPr lang="en-US" b="1" baseline="-25000" dirty="0" smtClean="0"/>
              <a:t>e</a:t>
            </a:r>
            <a:r>
              <a:rPr lang="en-US" b="1" dirty="0" smtClean="0"/>
              <a:t> profiles</a:t>
            </a:r>
            <a:r>
              <a:rPr lang="en-US" dirty="0" smtClean="0"/>
              <a:t> from NSTX 142301</a:t>
            </a:r>
          </a:p>
          <a:p>
            <a:r>
              <a:rPr lang="en-US" b="1" dirty="0" smtClean="0"/>
              <a:t>Particle inventory </a:t>
            </a:r>
            <a:r>
              <a:rPr lang="en-US" dirty="0" smtClean="0"/>
              <a:t>held fixed during simulation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4" name="Content Placeholder 1"/>
          <p:cNvSpPr>
            <a:spLocks noGrp="1"/>
          </p:cNvSpPr>
          <p:nvPr>
            <p:ph idx="1"/>
          </p:nvPr>
        </p:nvSpPr>
        <p:spPr>
          <a:xfrm>
            <a:off x="3221933" y="4267200"/>
            <a:ext cx="5922067" cy="2201395"/>
          </a:xfrm>
        </p:spPr>
        <p:txBody>
          <a:bodyPr>
            <a:normAutofit/>
          </a:bodyPr>
          <a:lstStyle/>
          <a:p>
            <a:r>
              <a:rPr lang="en-US" dirty="0" smtClean="0"/>
              <a:t>Slow evolution to 100% non-inductive in both reference (broad) and peaked profile case</a:t>
            </a:r>
          </a:p>
          <a:p>
            <a:pPr lvl="1"/>
            <a:r>
              <a:rPr lang="en-US" dirty="0" smtClean="0"/>
              <a:t>Using peaked profiles results in similar β</a:t>
            </a:r>
            <a:r>
              <a:rPr lang="en-US" baseline="-25000" dirty="0" smtClean="0"/>
              <a:t>N</a:t>
            </a:r>
            <a:r>
              <a:rPr lang="en-US" dirty="0" smtClean="0"/>
              <a:t>, lower current and higher q0</a:t>
            </a:r>
          </a:p>
        </p:txBody>
      </p:sp>
    </p:spTree>
    <p:extLst>
      <p:ext uri="{BB962C8B-B14F-4D97-AF65-F5344CB8AC3E}">
        <p14:creationId xmlns:p14="http://schemas.microsoft.com/office/powerpoint/2010/main" val="33551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Scenario is also sensitive to disturbances in density and confinement</a:t>
            </a:r>
            <a:endParaRPr lang="en-US" dirty="0"/>
          </a:p>
        </p:txBody>
      </p:sp>
      <p:pic>
        <p:nvPicPr>
          <p:cNvPr id="2" name="Picture 1" descr="q_0_confinemen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90" y="4880165"/>
            <a:ext cx="2908300" cy="1460500"/>
          </a:xfrm>
          <a:prstGeom prst="rect">
            <a:avLst/>
          </a:prstGeom>
        </p:spPr>
      </p:pic>
      <p:pic>
        <p:nvPicPr>
          <p:cNvPr id="4" name="Picture 3" descr="q_0_densit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97" y="2072477"/>
            <a:ext cx="2908300" cy="1460500"/>
          </a:xfrm>
          <a:prstGeom prst="rect">
            <a:avLst/>
          </a:prstGeom>
        </p:spPr>
      </p:pic>
      <p:pic>
        <p:nvPicPr>
          <p:cNvPr id="5" name="Picture 4" descr="beta_N_density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2477"/>
            <a:ext cx="2908300" cy="1460500"/>
          </a:xfrm>
          <a:prstGeom prst="rect">
            <a:avLst/>
          </a:prstGeom>
        </p:spPr>
      </p:pic>
      <p:pic>
        <p:nvPicPr>
          <p:cNvPr id="6" name="Picture 5" descr="beta_N_confinement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" y="4880165"/>
            <a:ext cx="2908300" cy="1460500"/>
          </a:xfrm>
          <a:prstGeom prst="rect">
            <a:avLst/>
          </a:prstGeom>
        </p:spPr>
      </p:pic>
      <p:pic>
        <p:nvPicPr>
          <p:cNvPr id="7" name="Picture 6" descr="plasma_current_density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49" y="2072477"/>
            <a:ext cx="2908300" cy="1460500"/>
          </a:xfrm>
          <a:prstGeom prst="rect">
            <a:avLst/>
          </a:prstGeom>
        </p:spPr>
      </p:pic>
      <p:pic>
        <p:nvPicPr>
          <p:cNvPr id="8" name="Picture 7" descr="plasma_current_confinement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54" y="4880165"/>
            <a:ext cx="2908300" cy="1460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2902" y="1724426"/>
            <a:ext cx="232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effect on β</a:t>
            </a:r>
            <a:r>
              <a:rPr lang="en-US" baseline="-25000" dirty="0" smtClean="0"/>
              <a:t>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111220" y="2103286"/>
            <a:ext cx="208355" cy="2381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40960" y="1974311"/>
            <a:ext cx="208353" cy="62503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63427" y="1331164"/>
            <a:ext cx="254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inversely proportional to density</a:t>
            </a:r>
            <a:endParaRPr lang="en-US" baseline="-25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161319" y="1453801"/>
            <a:ext cx="275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proportional to density</a:t>
            </a:r>
            <a:endParaRPr lang="en-US" baseline="-25000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758696" y="1825494"/>
            <a:ext cx="238118" cy="89290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0553" y="4138852"/>
            <a:ext cx="232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β</a:t>
            </a:r>
            <a:r>
              <a:rPr lang="en-US" baseline="-25000" dirty="0" smtClean="0"/>
              <a:t>N </a:t>
            </a:r>
            <a:r>
              <a:rPr lang="en-US" dirty="0" smtClean="0"/>
              <a:t>proportional to confinement</a:t>
            </a:r>
            <a:endParaRPr lang="en-US" baseline="-25000" dirty="0" smtClean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20360" y="4732393"/>
            <a:ext cx="128978" cy="37700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61857" y="4053146"/>
            <a:ext cx="228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varies significantly  with confinement</a:t>
            </a:r>
            <a:endParaRPr lang="en-US" baseline="-25000" dirty="0" smtClean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030254" y="4801841"/>
            <a:ext cx="251618" cy="45003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220847" y="3938701"/>
            <a:ext cx="2580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q</a:t>
            </a:r>
            <a:r>
              <a:rPr lang="en-US" baseline="-25000" dirty="0" smtClean="0"/>
              <a:t>0</a:t>
            </a:r>
            <a:r>
              <a:rPr lang="en-US" dirty="0" smtClean="0"/>
              <a:t> unchanged but evolution is faster with higher confinement</a:t>
            </a:r>
            <a:endParaRPr lang="en-US" baseline="-25000" dirty="0" smtClean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334149" y="4781999"/>
            <a:ext cx="185743" cy="8207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9217" y="3680752"/>
            <a:ext cx="400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Confinement disturbances (+10%, -10%)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9217" y="1081405"/>
            <a:ext cx="348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Density disturbances (+15%, -10%)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454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338915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</a:t>
            </a:r>
            <a:r>
              <a:rPr lang="en-US" dirty="0" smtClean="0"/>
              <a:t>ontrol q</a:t>
            </a:r>
            <a:r>
              <a:rPr lang="en-US" baseline="-25000" dirty="0" smtClean="0"/>
              <a:t>0,</a:t>
            </a:r>
            <a:r>
              <a:rPr lang="en-US" dirty="0" smtClean="0"/>
              <a:t> β</a:t>
            </a:r>
            <a:r>
              <a:rPr lang="en-US" baseline="-25000" dirty="0" smtClean="0"/>
              <a:t>N, </a:t>
            </a:r>
            <a:r>
              <a:rPr lang="en-US" dirty="0" smtClean="0"/>
              <a:t>and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 by varying beam sources, outer gap</a:t>
            </a:r>
          </a:p>
          <a:p>
            <a:pPr lvl="1"/>
            <a:r>
              <a:rPr lang="en-US" dirty="0" smtClean="0"/>
              <a:t>Outer gap affects outputs through </a:t>
            </a:r>
            <a:r>
              <a:rPr lang="en-US" b="1" dirty="0" smtClean="0"/>
              <a:t>beam </a:t>
            </a:r>
            <a:r>
              <a:rPr lang="en-US" b="1" dirty="0"/>
              <a:t>deposition </a:t>
            </a:r>
            <a:r>
              <a:rPr lang="en-US" dirty="0" smtClean="0"/>
              <a:t>profile and </a:t>
            </a:r>
            <a:r>
              <a:rPr lang="en-US" b="1" dirty="0" smtClean="0"/>
              <a:t>bootstrap current</a:t>
            </a:r>
            <a:endParaRPr lang="en-US" dirty="0" smtClean="0"/>
          </a:p>
          <a:p>
            <a:r>
              <a:rPr lang="en-US" dirty="0" smtClean="0"/>
              <a:t>Initially tried </a:t>
            </a:r>
            <a:r>
              <a:rPr lang="en-US" dirty="0"/>
              <a:t>simple PI (proportional-integral) </a:t>
            </a:r>
            <a:r>
              <a:rPr lang="en-US" dirty="0" smtClean="0"/>
              <a:t>controllers</a:t>
            </a:r>
          </a:p>
          <a:p>
            <a:pPr lvl="1"/>
            <a:r>
              <a:rPr lang="en-US" dirty="0" smtClean="0"/>
              <a:t>Difficult to tune due to actuator constraints and coupling</a:t>
            </a:r>
          </a:p>
          <a:p>
            <a:r>
              <a:rPr lang="en-US" dirty="0" smtClean="0"/>
              <a:t>Developed a model-based multi-input-multi-output control approach to explicitly handle:</a:t>
            </a:r>
          </a:p>
          <a:p>
            <a:pPr lvl="1"/>
            <a:r>
              <a:rPr lang="en-US" dirty="0" smtClean="0"/>
              <a:t>Coupling</a:t>
            </a:r>
          </a:p>
          <a:p>
            <a:pPr lvl="1"/>
            <a:r>
              <a:rPr lang="en-US" dirty="0" smtClean="0"/>
              <a:t>Actuator constraints</a:t>
            </a:r>
          </a:p>
          <a:p>
            <a:pPr lvl="1"/>
            <a:r>
              <a:rPr lang="en-US" dirty="0" smtClean="0"/>
              <a:t>Disturbances, tracking</a:t>
            </a:r>
          </a:p>
          <a:p>
            <a:pPr lvl="1"/>
            <a:r>
              <a:rPr lang="en-US" dirty="0" smtClean="0"/>
              <a:t>Noisy measurements</a:t>
            </a:r>
          </a:p>
          <a:p>
            <a:r>
              <a:rPr lang="en-US" dirty="0" smtClean="0"/>
              <a:t>Resulting control law tested in feedback TRANSP simulations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goal: Improve response, reject disturbances, + enable tracking w/ feedback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49" y="1993377"/>
            <a:ext cx="5007415" cy="4118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913" y="1703901"/>
            <a:ext cx="1371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outer gap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06810" y="1707356"/>
            <a:ext cx="1380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outer gap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6717" y="1404140"/>
            <a:ext cx="2458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plasma boundaries: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5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5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6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Dynamic system ID based on modulation of beams and outer gap in TRANSP</a:t>
            </a:r>
            <a:endParaRPr lang="en-US" dirty="0">
              <a:latin typeface="Arial" charset="0"/>
            </a:endParaRPr>
          </a:p>
        </p:txBody>
      </p:sp>
      <p:cxnSp>
        <p:nvCxnSpPr>
          <p:cNvPr id="11268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1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3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-1" y="4361412"/>
            <a:ext cx="8800819" cy="2180706"/>
          </a:xfrm>
        </p:spPr>
        <p:txBody>
          <a:bodyPr>
            <a:normAutofit fontScale="92500" lnSpcReduction="20000"/>
          </a:bodyPr>
          <a:lstStyle/>
          <a:p>
            <a:r>
              <a:rPr lang="en-US" sz="2700" dirty="0" smtClean="0"/>
              <a:t>Open loop signals applied to each actuator</a:t>
            </a:r>
          </a:p>
          <a:p>
            <a:r>
              <a:rPr lang="en-US" sz="2700" dirty="0" smtClean="0"/>
              <a:t>Prediction-error method used to determine optimal model parameters for a chosen model order using part of data set (estimation set)</a:t>
            </a:r>
          </a:p>
          <a:p>
            <a:r>
              <a:rPr lang="en-US" sz="2700" dirty="0" smtClean="0"/>
              <a:t>Remainder of data (validation set) used to determine best model order (number of states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 descr="model_val_beta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" y="2900585"/>
            <a:ext cx="2908300" cy="1460500"/>
          </a:xfrm>
          <a:prstGeom prst="rect">
            <a:avLst/>
          </a:prstGeom>
        </p:spPr>
      </p:pic>
      <p:pic>
        <p:nvPicPr>
          <p:cNvPr id="4" name="Picture 3" descr="model_val_gap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40" y="1245563"/>
            <a:ext cx="2908300" cy="1460500"/>
          </a:xfrm>
          <a:prstGeom prst="rect">
            <a:avLst/>
          </a:prstGeom>
        </p:spPr>
      </p:pic>
      <p:pic>
        <p:nvPicPr>
          <p:cNvPr id="9" name="Picture 8" descr="model_val_Ip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53" y="2900585"/>
            <a:ext cx="2908300" cy="1460500"/>
          </a:xfrm>
          <a:prstGeom prst="rect">
            <a:avLst/>
          </a:prstGeom>
        </p:spPr>
      </p:pic>
      <p:pic>
        <p:nvPicPr>
          <p:cNvPr id="10" name="Picture 9" descr="model_val_pinj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5" y="1245563"/>
            <a:ext cx="2908300" cy="1460500"/>
          </a:xfrm>
          <a:prstGeom prst="rect">
            <a:avLst/>
          </a:prstGeom>
        </p:spPr>
      </p:pic>
      <p:pic>
        <p:nvPicPr>
          <p:cNvPr id="11" name="Picture 10" descr="model_val_pinj2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82" y="1245563"/>
            <a:ext cx="2908300" cy="1460500"/>
          </a:xfrm>
          <a:prstGeom prst="rect">
            <a:avLst/>
          </a:prstGeom>
        </p:spPr>
      </p:pic>
      <p:pic>
        <p:nvPicPr>
          <p:cNvPr id="14" name="Picture 13" descr="model_val_q0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01" y="2900585"/>
            <a:ext cx="29083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7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90345</TotalTime>
  <Words>1538</Words>
  <Application>Microsoft Macintosh PowerPoint</Application>
  <PresentationFormat>On-screen Show (4:3)</PresentationFormat>
  <Paragraphs>170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NSTX Upgrade</vt:lpstr>
      <vt:lpstr>Feedback control design for non-inductively sustained scenarios in NSTX-U using TRANSP</vt:lpstr>
      <vt:lpstr>Overview</vt:lpstr>
      <vt:lpstr>NSTX-U improves controllability and brings about new control requirements</vt:lpstr>
      <vt:lpstr>A major goal of NSTX-U is to study non-inductive operation</vt:lpstr>
      <vt:lpstr>TRANSP predictive simulation approach</vt:lpstr>
      <vt:lpstr>Reference simulation evolves slowly toward steady-state, is sensitive to profile shapes</vt:lpstr>
      <vt:lpstr>Scenario is also sensitive to disturbances in density and confinement</vt:lpstr>
      <vt:lpstr>Design goal: Improve response, reject disturbances, + enable tracking w/ feedback</vt:lpstr>
      <vt:lpstr>Dynamic system ID based on modulation of beams and outer gap in TRANSP</vt:lpstr>
      <vt:lpstr>Actuator constraints and strong coupling limit the controllability of the scenario</vt:lpstr>
      <vt:lpstr>Multi-component model-based controller proposed to handle complexity of problem</vt:lpstr>
      <vt:lpstr>Observer estimates states and disturbances, feedforward compensator tracks targets.</vt:lpstr>
      <vt:lpstr>Feedback improves system response,  anti-windup mitigates actuator limit effects.</vt:lpstr>
      <vt:lpstr>The need for high-fidelity control simulations</vt:lpstr>
      <vt:lpstr>Closed-loop TRANSP simulations used to test effect of disturbances on performance</vt:lpstr>
      <vt:lpstr>Discussion and future work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Dan Boyer</cp:lastModifiedBy>
  <cp:revision>422</cp:revision>
  <cp:lastPrinted>2015-11-11T21:28:09Z</cp:lastPrinted>
  <dcterms:created xsi:type="dcterms:W3CDTF">2015-07-16T16:59:24Z</dcterms:created>
  <dcterms:modified xsi:type="dcterms:W3CDTF">2016-10-31T20:05:37Z</dcterms:modified>
</cp:coreProperties>
</file>