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0175200" cy="43891200"/>
  <p:notesSz cx="6858000" cy="9144000"/>
  <p:defaultTextStyle>
    <a:defPPr>
      <a:defRPr lang="en-US"/>
    </a:defPPr>
    <a:lvl1pPr marL="0" algn="l" defTabSz="2116150" rtl="0" eaLnBrk="1" latinLnBrk="0" hangingPunct="1">
      <a:defRPr sz="8300" kern="1200">
        <a:solidFill>
          <a:schemeClr val="tx1"/>
        </a:solidFill>
        <a:latin typeface="+mn-lt"/>
        <a:ea typeface="+mn-ea"/>
        <a:cs typeface="+mn-cs"/>
      </a:defRPr>
    </a:lvl1pPr>
    <a:lvl2pPr marL="2116150" algn="l" defTabSz="2116150" rtl="0" eaLnBrk="1" latinLnBrk="0" hangingPunct="1">
      <a:defRPr sz="8300" kern="1200">
        <a:solidFill>
          <a:schemeClr val="tx1"/>
        </a:solidFill>
        <a:latin typeface="+mn-lt"/>
        <a:ea typeface="+mn-ea"/>
        <a:cs typeface="+mn-cs"/>
      </a:defRPr>
    </a:lvl2pPr>
    <a:lvl3pPr marL="4232300" algn="l" defTabSz="2116150" rtl="0" eaLnBrk="1" latinLnBrk="0" hangingPunct="1">
      <a:defRPr sz="8300" kern="1200">
        <a:solidFill>
          <a:schemeClr val="tx1"/>
        </a:solidFill>
        <a:latin typeface="+mn-lt"/>
        <a:ea typeface="+mn-ea"/>
        <a:cs typeface="+mn-cs"/>
      </a:defRPr>
    </a:lvl3pPr>
    <a:lvl4pPr marL="6348451" algn="l" defTabSz="2116150" rtl="0" eaLnBrk="1" latinLnBrk="0" hangingPunct="1">
      <a:defRPr sz="8300" kern="1200">
        <a:solidFill>
          <a:schemeClr val="tx1"/>
        </a:solidFill>
        <a:latin typeface="+mn-lt"/>
        <a:ea typeface="+mn-ea"/>
        <a:cs typeface="+mn-cs"/>
      </a:defRPr>
    </a:lvl4pPr>
    <a:lvl5pPr marL="8464601" algn="l" defTabSz="2116150" rtl="0" eaLnBrk="1" latinLnBrk="0" hangingPunct="1">
      <a:defRPr sz="8300" kern="1200">
        <a:solidFill>
          <a:schemeClr val="tx1"/>
        </a:solidFill>
        <a:latin typeface="+mn-lt"/>
        <a:ea typeface="+mn-ea"/>
        <a:cs typeface="+mn-cs"/>
      </a:defRPr>
    </a:lvl5pPr>
    <a:lvl6pPr marL="10580751" algn="l" defTabSz="2116150" rtl="0" eaLnBrk="1" latinLnBrk="0" hangingPunct="1">
      <a:defRPr sz="8300" kern="1200">
        <a:solidFill>
          <a:schemeClr val="tx1"/>
        </a:solidFill>
        <a:latin typeface="+mn-lt"/>
        <a:ea typeface="+mn-ea"/>
        <a:cs typeface="+mn-cs"/>
      </a:defRPr>
    </a:lvl6pPr>
    <a:lvl7pPr marL="12696901" algn="l" defTabSz="2116150" rtl="0" eaLnBrk="1" latinLnBrk="0" hangingPunct="1">
      <a:defRPr sz="8300" kern="1200">
        <a:solidFill>
          <a:schemeClr val="tx1"/>
        </a:solidFill>
        <a:latin typeface="+mn-lt"/>
        <a:ea typeface="+mn-ea"/>
        <a:cs typeface="+mn-cs"/>
      </a:defRPr>
    </a:lvl7pPr>
    <a:lvl8pPr marL="14813051" algn="l" defTabSz="2116150" rtl="0" eaLnBrk="1" latinLnBrk="0" hangingPunct="1">
      <a:defRPr sz="8300" kern="1200">
        <a:solidFill>
          <a:schemeClr val="tx1"/>
        </a:solidFill>
        <a:latin typeface="+mn-lt"/>
        <a:ea typeface="+mn-ea"/>
        <a:cs typeface="+mn-cs"/>
      </a:defRPr>
    </a:lvl8pPr>
    <a:lvl9pPr marL="16929202" algn="l" defTabSz="2116150" rtl="0" eaLnBrk="1" latinLnBrk="0" hangingPunct="1">
      <a:defRPr sz="8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FF"/>
    <a:srgbClr val="61B92D"/>
    <a:srgbClr val="FFFFFF"/>
    <a:srgbClr val="6CEB9C"/>
    <a:srgbClr val="23E467"/>
    <a:srgbClr val="7AF3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50" d="100"/>
          <a:sy n="50" d="100"/>
        </p:scale>
        <p:origin x="-272" y="-96"/>
      </p:cViewPr>
      <p:guideLst>
        <p:guide orient="horz" pos="13824"/>
        <p:guide pos="95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13634723"/>
            <a:ext cx="256489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526280" y="24871680"/>
            <a:ext cx="21122640" cy="11216640"/>
          </a:xfrm>
        </p:spPr>
        <p:txBody>
          <a:bodyPr/>
          <a:lstStyle>
            <a:lvl1pPr marL="0" indent="0" algn="ctr">
              <a:buNone/>
              <a:defRPr>
                <a:solidFill>
                  <a:schemeClr val="tx1">
                    <a:tint val="75000"/>
                  </a:schemeClr>
                </a:solidFill>
              </a:defRPr>
            </a:lvl1pPr>
            <a:lvl2pPr marL="2116150" indent="0" algn="ctr">
              <a:buNone/>
              <a:defRPr>
                <a:solidFill>
                  <a:schemeClr val="tx1">
                    <a:tint val="75000"/>
                  </a:schemeClr>
                </a:solidFill>
              </a:defRPr>
            </a:lvl2pPr>
            <a:lvl3pPr marL="4232300" indent="0" algn="ctr">
              <a:buNone/>
              <a:defRPr>
                <a:solidFill>
                  <a:schemeClr val="tx1">
                    <a:tint val="75000"/>
                  </a:schemeClr>
                </a:solidFill>
              </a:defRPr>
            </a:lvl3pPr>
            <a:lvl4pPr marL="6348451" indent="0" algn="ctr">
              <a:buNone/>
              <a:defRPr>
                <a:solidFill>
                  <a:schemeClr val="tx1">
                    <a:tint val="75000"/>
                  </a:schemeClr>
                </a:solidFill>
              </a:defRPr>
            </a:lvl4pPr>
            <a:lvl5pPr marL="8464601" indent="0" algn="ctr">
              <a:buNone/>
              <a:defRPr>
                <a:solidFill>
                  <a:schemeClr val="tx1">
                    <a:tint val="75000"/>
                  </a:schemeClr>
                </a:solidFill>
              </a:defRPr>
            </a:lvl5pPr>
            <a:lvl6pPr marL="10580751" indent="0" algn="ctr">
              <a:buNone/>
              <a:defRPr>
                <a:solidFill>
                  <a:schemeClr val="tx1">
                    <a:tint val="75000"/>
                  </a:schemeClr>
                </a:solidFill>
              </a:defRPr>
            </a:lvl6pPr>
            <a:lvl7pPr marL="12696901" indent="0" algn="ctr">
              <a:buNone/>
              <a:defRPr>
                <a:solidFill>
                  <a:schemeClr val="tx1">
                    <a:tint val="75000"/>
                  </a:schemeClr>
                </a:solidFill>
              </a:defRPr>
            </a:lvl7pPr>
            <a:lvl8pPr marL="14813051" indent="0" algn="ctr">
              <a:buNone/>
              <a:defRPr>
                <a:solidFill>
                  <a:schemeClr val="tx1">
                    <a:tint val="75000"/>
                  </a:schemeClr>
                </a:solidFill>
              </a:defRPr>
            </a:lvl8pPr>
            <a:lvl9pPr marL="169292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7AF1E9-793D-3E4C-92E5-AA662546E99C}" type="datetimeFigureOut">
              <a:rPr lang="en-US" smtClean="0"/>
              <a:pPr/>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AF1E9-793D-3E4C-92E5-AA662546E99C}" type="datetimeFigureOut">
              <a:rPr lang="en-US" smtClean="0"/>
              <a:pPr/>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5217" y="11247123"/>
            <a:ext cx="22406132"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76814" y="11247123"/>
            <a:ext cx="66715483"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AF1E9-793D-3E4C-92E5-AA662546E99C}" type="datetimeFigureOut">
              <a:rPr lang="en-US" smtClean="0"/>
              <a:pPr/>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AF1E9-793D-3E4C-92E5-AA662546E99C}" type="datetimeFigureOut">
              <a:rPr lang="en-US" smtClean="0"/>
              <a:pPr/>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3" y="28204163"/>
            <a:ext cx="25648920" cy="8717280"/>
          </a:xfrm>
        </p:spPr>
        <p:txBody>
          <a:bodyPr anchor="t"/>
          <a:lstStyle>
            <a:lvl1pPr algn="l">
              <a:defRPr sz="18500" b="1" cap="all"/>
            </a:lvl1pPr>
          </a:lstStyle>
          <a:p>
            <a:r>
              <a:rPr lang="en-US" smtClean="0"/>
              <a:t>Click to edit Master title style</a:t>
            </a:r>
            <a:endParaRPr lang="en-US"/>
          </a:p>
        </p:txBody>
      </p:sp>
      <p:sp>
        <p:nvSpPr>
          <p:cNvPr id="3" name="Text Placeholder 2"/>
          <p:cNvSpPr>
            <a:spLocks noGrp="1"/>
          </p:cNvSpPr>
          <p:nvPr>
            <p:ph type="body" idx="1"/>
          </p:nvPr>
        </p:nvSpPr>
        <p:spPr>
          <a:xfrm>
            <a:off x="2383633" y="18602966"/>
            <a:ext cx="25648920" cy="9601197"/>
          </a:xfrm>
        </p:spPr>
        <p:txBody>
          <a:bodyPr anchor="b"/>
          <a:lstStyle>
            <a:lvl1pPr marL="0" indent="0">
              <a:buNone/>
              <a:defRPr sz="9300">
                <a:solidFill>
                  <a:schemeClr val="tx1">
                    <a:tint val="75000"/>
                  </a:schemeClr>
                </a:solidFill>
              </a:defRPr>
            </a:lvl1pPr>
            <a:lvl2pPr marL="2116150" indent="0">
              <a:buNone/>
              <a:defRPr sz="8300">
                <a:solidFill>
                  <a:schemeClr val="tx1">
                    <a:tint val="75000"/>
                  </a:schemeClr>
                </a:solidFill>
              </a:defRPr>
            </a:lvl2pPr>
            <a:lvl3pPr marL="4232300" indent="0">
              <a:buNone/>
              <a:defRPr sz="7400">
                <a:solidFill>
                  <a:schemeClr val="tx1">
                    <a:tint val="75000"/>
                  </a:schemeClr>
                </a:solidFill>
              </a:defRPr>
            </a:lvl3pPr>
            <a:lvl4pPr marL="6348451" indent="0">
              <a:buNone/>
              <a:defRPr sz="6500">
                <a:solidFill>
                  <a:schemeClr val="tx1">
                    <a:tint val="75000"/>
                  </a:schemeClr>
                </a:solidFill>
              </a:defRPr>
            </a:lvl4pPr>
            <a:lvl5pPr marL="8464601" indent="0">
              <a:buNone/>
              <a:defRPr sz="6500">
                <a:solidFill>
                  <a:schemeClr val="tx1">
                    <a:tint val="75000"/>
                  </a:schemeClr>
                </a:solidFill>
              </a:defRPr>
            </a:lvl5pPr>
            <a:lvl6pPr marL="10580751" indent="0">
              <a:buNone/>
              <a:defRPr sz="6500">
                <a:solidFill>
                  <a:schemeClr val="tx1">
                    <a:tint val="75000"/>
                  </a:schemeClr>
                </a:solidFill>
              </a:defRPr>
            </a:lvl6pPr>
            <a:lvl7pPr marL="12696901" indent="0">
              <a:buNone/>
              <a:defRPr sz="6500">
                <a:solidFill>
                  <a:schemeClr val="tx1">
                    <a:tint val="75000"/>
                  </a:schemeClr>
                </a:solidFill>
              </a:defRPr>
            </a:lvl7pPr>
            <a:lvl8pPr marL="14813051" indent="0">
              <a:buNone/>
              <a:defRPr sz="6500">
                <a:solidFill>
                  <a:schemeClr val="tx1">
                    <a:tint val="75000"/>
                  </a:schemeClr>
                </a:solidFill>
              </a:defRPr>
            </a:lvl8pPr>
            <a:lvl9pPr marL="16929202"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7AF1E9-793D-3E4C-92E5-AA662546E99C}" type="datetimeFigureOut">
              <a:rPr lang="en-US" smtClean="0"/>
              <a:pPr/>
              <a:t>10/6/16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76814" y="65542163"/>
            <a:ext cx="44560808" cy="185389517"/>
          </a:xfrm>
        </p:spPr>
        <p:txBody>
          <a:bodyPr/>
          <a:lstStyle>
            <a:lvl1pPr>
              <a:defRPr sz="13000"/>
            </a:lvl1pPr>
            <a:lvl2pPr>
              <a:defRPr sz="11100"/>
            </a:lvl2pPr>
            <a:lvl3pPr>
              <a:defRPr sz="93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040541" y="65542163"/>
            <a:ext cx="44560808" cy="185389517"/>
          </a:xfrm>
        </p:spPr>
        <p:txBody>
          <a:bodyPr/>
          <a:lstStyle>
            <a:lvl1pPr>
              <a:defRPr sz="13000"/>
            </a:lvl1pPr>
            <a:lvl2pPr>
              <a:defRPr sz="11100"/>
            </a:lvl2pPr>
            <a:lvl3pPr>
              <a:defRPr sz="93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7AF1E9-793D-3E4C-92E5-AA662546E99C}" type="datetimeFigureOut">
              <a:rPr lang="en-US" smtClean="0"/>
              <a:pPr/>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7683"/>
            <a:ext cx="2715768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08760" y="9824723"/>
            <a:ext cx="13332620" cy="4094477"/>
          </a:xfrm>
        </p:spPr>
        <p:txBody>
          <a:bodyPr anchor="b"/>
          <a:lstStyle>
            <a:lvl1pPr marL="0" indent="0">
              <a:buNone/>
              <a:defRPr sz="11100" b="1"/>
            </a:lvl1pPr>
            <a:lvl2pPr marL="2116150" indent="0">
              <a:buNone/>
              <a:defRPr sz="9300" b="1"/>
            </a:lvl2pPr>
            <a:lvl3pPr marL="4232300" indent="0">
              <a:buNone/>
              <a:defRPr sz="8300" b="1"/>
            </a:lvl3pPr>
            <a:lvl4pPr marL="6348451" indent="0">
              <a:buNone/>
              <a:defRPr sz="7400" b="1"/>
            </a:lvl4pPr>
            <a:lvl5pPr marL="8464601" indent="0">
              <a:buNone/>
              <a:defRPr sz="7400" b="1"/>
            </a:lvl5pPr>
            <a:lvl6pPr marL="10580751" indent="0">
              <a:buNone/>
              <a:defRPr sz="7400" b="1"/>
            </a:lvl6pPr>
            <a:lvl7pPr marL="12696901" indent="0">
              <a:buNone/>
              <a:defRPr sz="7400" b="1"/>
            </a:lvl7pPr>
            <a:lvl8pPr marL="14813051" indent="0">
              <a:buNone/>
              <a:defRPr sz="7400" b="1"/>
            </a:lvl8pPr>
            <a:lvl9pPr marL="16929202"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1508760" y="13919200"/>
            <a:ext cx="13332620" cy="25288243"/>
          </a:xfrm>
        </p:spPr>
        <p:txBody>
          <a:bodyPr/>
          <a:lstStyle>
            <a:lvl1pPr>
              <a:defRPr sz="11100"/>
            </a:lvl1pPr>
            <a:lvl2pPr>
              <a:defRPr sz="93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28584" y="9824723"/>
            <a:ext cx="13337858" cy="4094477"/>
          </a:xfrm>
        </p:spPr>
        <p:txBody>
          <a:bodyPr anchor="b"/>
          <a:lstStyle>
            <a:lvl1pPr marL="0" indent="0">
              <a:buNone/>
              <a:defRPr sz="11100" b="1"/>
            </a:lvl1pPr>
            <a:lvl2pPr marL="2116150" indent="0">
              <a:buNone/>
              <a:defRPr sz="9300" b="1"/>
            </a:lvl2pPr>
            <a:lvl3pPr marL="4232300" indent="0">
              <a:buNone/>
              <a:defRPr sz="8300" b="1"/>
            </a:lvl3pPr>
            <a:lvl4pPr marL="6348451" indent="0">
              <a:buNone/>
              <a:defRPr sz="7400" b="1"/>
            </a:lvl4pPr>
            <a:lvl5pPr marL="8464601" indent="0">
              <a:buNone/>
              <a:defRPr sz="7400" b="1"/>
            </a:lvl5pPr>
            <a:lvl6pPr marL="10580751" indent="0">
              <a:buNone/>
              <a:defRPr sz="7400" b="1"/>
            </a:lvl6pPr>
            <a:lvl7pPr marL="12696901" indent="0">
              <a:buNone/>
              <a:defRPr sz="7400" b="1"/>
            </a:lvl7pPr>
            <a:lvl8pPr marL="14813051" indent="0">
              <a:buNone/>
              <a:defRPr sz="7400" b="1"/>
            </a:lvl8pPr>
            <a:lvl9pPr marL="16929202"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15328584" y="13919200"/>
            <a:ext cx="13337858" cy="25288243"/>
          </a:xfrm>
        </p:spPr>
        <p:txBody>
          <a:bodyPr/>
          <a:lstStyle>
            <a:lvl1pPr>
              <a:defRPr sz="11100"/>
            </a:lvl1pPr>
            <a:lvl2pPr>
              <a:defRPr sz="93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7AF1E9-793D-3E4C-92E5-AA662546E99C}" type="datetimeFigureOut">
              <a:rPr lang="en-US" smtClean="0"/>
              <a:pPr/>
              <a:t>10/6/16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7AF1E9-793D-3E4C-92E5-AA662546E99C}" type="datetimeFigureOut">
              <a:rPr lang="en-US" smtClean="0"/>
              <a:pPr/>
              <a:t>10/6/16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AF1E9-793D-3E4C-92E5-AA662546E99C}" type="datetimeFigureOut">
              <a:rPr lang="en-US" smtClean="0"/>
              <a:pPr/>
              <a:t>10/6/16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2" y="1747520"/>
            <a:ext cx="9927433" cy="7437120"/>
          </a:xfrm>
        </p:spPr>
        <p:txBody>
          <a:bodyPr anchor="b"/>
          <a:lstStyle>
            <a:lvl1pPr algn="l">
              <a:defRPr sz="9300" b="1"/>
            </a:lvl1pPr>
          </a:lstStyle>
          <a:p>
            <a:r>
              <a:rPr lang="en-US" smtClean="0"/>
              <a:t>Click to edit Master title style</a:t>
            </a:r>
            <a:endParaRPr lang="en-US"/>
          </a:p>
        </p:txBody>
      </p:sp>
      <p:sp>
        <p:nvSpPr>
          <p:cNvPr id="3" name="Content Placeholder 2"/>
          <p:cNvSpPr>
            <a:spLocks noGrp="1"/>
          </p:cNvSpPr>
          <p:nvPr>
            <p:ph idx="1"/>
          </p:nvPr>
        </p:nvSpPr>
        <p:spPr>
          <a:xfrm>
            <a:off x="11797665" y="1747523"/>
            <a:ext cx="16868775" cy="37459923"/>
          </a:xfrm>
        </p:spPr>
        <p:txBody>
          <a:bodyPr/>
          <a:lstStyle>
            <a:lvl1pPr>
              <a:defRPr sz="14800"/>
            </a:lvl1pPr>
            <a:lvl2pPr>
              <a:defRPr sz="13000"/>
            </a:lvl2pPr>
            <a:lvl3pPr>
              <a:defRPr sz="111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08762" y="9184643"/>
            <a:ext cx="9927433" cy="30022803"/>
          </a:xfrm>
        </p:spPr>
        <p:txBody>
          <a:bodyPr/>
          <a:lstStyle>
            <a:lvl1pPr marL="0" indent="0">
              <a:buNone/>
              <a:defRPr sz="6500"/>
            </a:lvl1pPr>
            <a:lvl2pPr marL="2116150" indent="0">
              <a:buNone/>
              <a:defRPr sz="5600"/>
            </a:lvl2pPr>
            <a:lvl3pPr marL="4232300" indent="0">
              <a:buNone/>
              <a:defRPr sz="4600"/>
            </a:lvl3pPr>
            <a:lvl4pPr marL="6348451" indent="0">
              <a:buNone/>
              <a:defRPr sz="4200"/>
            </a:lvl4pPr>
            <a:lvl5pPr marL="8464601" indent="0">
              <a:buNone/>
              <a:defRPr sz="4200"/>
            </a:lvl5pPr>
            <a:lvl6pPr marL="10580751" indent="0">
              <a:buNone/>
              <a:defRPr sz="4200"/>
            </a:lvl6pPr>
            <a:lvl7pPr marL="12696901" indent="0">
              <a:buNone/>
              <a:defRPr sz="4200"/>
            </a:lvl7pPr>
            <a:lvl8pPr marL="14813051" indent="0">
              <a:buNone/>
              <a:defRPr sz="4200"/>
            </a:lvl8pPr>
            <a:lvl9pPr marL="16929202"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AF1E9-793D-3E4C-92E5-AA662546E99C}" type="datetimeFigureOut">
              <a:rPr lang="en-US" smtClean="0"/>
              <a:pPr/>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550" y="30723840"/>
            <a:ext cx="18105120" cy="3627123"/>
          </a:xfrm>
        </p:spPr>
        <p:txBody>
          <a:bodyPr anchor="b"/>
          <a:lstStyle>
            <a:lvl1pPr algn="l">
              <a:defRPr sz="9300" b="1"/>
            </a:lvl1pPr>
          </a:lstStyle>
          <a:p>
            <a:r>
              <a:rPr lang="en-US" smtClean="0"/>
              <a:t>Click to edit Master title style</a:t>
            </a:r>
            <a:endParaRPr lang="en-US"/>
          </a:p>
        </p:txBody>
      </p:sp>
      <p:sp>
        <p:nvSpPr>
          <p:cNvPr id="3" name="Picture Placeholder 2"/>
          <p:cNvSpPr>
            <a:spLocks noGrp="1"/>
          </p:cNvSpPr>
          <p:nvPr>
            <p:ph type="pic" idx="1"/>
          </p:nvPr>
        </p:nvSpPr>
        <p:spPr>
          <a:xfrm>
            <a:off x="5914550" y="3921760"/>
            <a:ext cx="18105120" cy="26334720"/>
          </a:xfrm>
        </p:spPr>
        <p:txBody>
          <a:bodyPr/>
          <a:lstStyle>
            <a:lvl1pPr marL="0" indent="0">
              <a:buNone/>
              <a:defRPr sz="14800"/>
            </a:lvl1pPr>
            <a:lvl2pPr marL="2116150" indent="0">
              <a:buNone/>
              <a:defRPr sz="13000"/>
            </a:lvl2pPr>
            <a:lvl3pPr marL="4232300" indent="0">
              <a:buNone/>
              <a:defRPr sz="11100"/>
            </a:lvl3pPr>
            <a:lvl4pPr marL="6348451" indent="0">
              <a:buNone/>
              <a:defRPr sz="9300"/>
            </a:lvl4pPr>
            <a:lvl5pPr marL="8464601" indent="0">
              <a:buNone/>
              <a:defRPr sz="9300"/>
            </a:lvl5pPr>
            <a:lvl6pPr marL="10580751" indent="0">
              <a:buNone/>
              <a:defRPr sz="9300"/>
            </a:lvl6pPr>
            <a:lvl7pPr marL="12696901" indent="0">
              <a:buNone/>
              <a:defRPr sz="9300"/>
            </a:lvl7pPr>
            <a:lvl8pPr marL="14813051" indent="0">
              <a:buNone/>
              <a:defRPr sz="9300"/>
            </a:lvl8pPr>
            <a:lvl9pPr marL="16929202" indent="0">
              <a:buNone/>
              <a:defRPr sz="9300"/>
            </a:lvl9pPr>
          </a:lstStyle>
          <a:p>
            <a:endParaRPr lang="en-US"/>
          </a:p>
        </p:txBody>
      </p:sp>
      <p:sp>
        <p:nvSpPr>
          <p:cNvPr id="4" name="Text Placeholder 3"/>
          <p:cNvSpPr>
            <a:spLocks noGrp="1"/>
          </p:cNvSpPr>
          <p:nvPr>
            <p:ph type="body" sz="half" idx="2"/>
          </p:nvPr>
        </p:nvSpPr>
        <p:spPr>
          <a:xfrm>
            <a:off x="5914550" y="34350963"/>
            <a:ext cx="18105120" cy="5151117"/>
          </a:xfrm>
        </p:spPr>
        <p:txBody>
          <a:bodyPr/>
          <a:lstStyle>
            <a:lvl1pPr marL="0" indent="0">
              <a:buNone/>
              <a:defRPr sz="6500"/>
            </a:lvl1pPr>
            <a:lvl2pPr marL="2116150" indent="0">
              <a:buNone/>
              <a:defRPr sz="5600"/>
            </a:lvl2pPr>
            <a:lvl3pPr marL="4232300" indent="0">
              <a:buNone/>
              <a:defRPr sz="4600"/>
            </a:lvl3pPr>
            <a:lvl4pPr marL="6348451" indent="0">
              <a:buNone/>
              <a:defRPr sz="4200"/>
            </a:lvl4pPr>
            <a:lvl5pPr marL="8464601" indent="0">
              <a:buNone/>
              <a:defRPr sz="4200"/>
            </a:lvl5pPr>
            <a:lvl6pPr marL="10580751" indent="0">
              <a:buNone/>
              <a:defRPr sz="4200"/>
            </a:lvl6pPr>
            <a:lvl7pPr marL="12696901" indent="0">
              <a:buNone/>
              <a:defRPr sz="4200"/>
            </a:lvl7pPr>
            <a:lvl8pPr marL="14813051" indent="0">
              <a:buNone/>
              <a:defRPr sz="4200"/>
            </a:lvl8pPr>
            <a:lvl9pPr marL="16929202"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7AF1E9-793D-3E4C-92E5-AA662546E99C}" type="datetimeFigureOut">
              <a:rPr lang="en-US" smtClean="0"/>
              <a:pPr/>
              <a:t>10/6/16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A2478-C6A0-8541-8AB5-21EDBD6E85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7683"/>
            <a:ext cx="27157680" cy="7315200"/>
          </a:xfrm>
          <a:prstGeom prst="rect">
            <a:avLst/>
          </a:prstGeom>
        </p:spPr>
        <p:txBody>
          <a:bodyPr vert="horz" lIns="423230" tIns="211615" rIns="423230" bIns="2116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08760" y="10241283"/>
            <a:ext cx="27157680" cy="28966163"/>
          </a:xfrm>
          <a:prstGeom prst="rect">
            <a:avLst/>
          </a:prstGeom>
        </p:spPr>
        <p:txBody>
          <a:bodyPr vert="horz" lIns="423230" tIns="211615" rIns="423230" bIns="2116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08760" y="40680643"/>
            <a:ext cx="7040880" cy="2336800"/>
          </a:xfrm>
          <a:prstGeom prst="rect">
            <a:avLst/>
          </a:prstGeom>
        </p:spPr>
        <p:txBody>
          <a:bodyPr vert="horz" lIns="423230" tIns="211615" rIns="423230" bIns="211615" rtlCol="0" anchor="ctr"/>
          <a:lstStyle>
            <a:lvl1pPr algn="l">
              <a:defRPr sz="5600">
                <a:solidFill>
                  <a:schemeClr val="tx1">
                    <a:tint val="75000"/>
                  </a:schemeClr>
                </a:solidFill>
              </a:defRPr>
            </a:lvl1pPr>
          </a:lstStyle>
          <a:p>
            <a:fld id="{277AF1E9-793D-3E4C-92E5-AA662546E99C}" type="datetimeFigureOut">
              <a:rPr lang="en-US" smtClean="0"/>
              <a:pPr/>
              <a:t>10/6/16</a:t>
            </a:fld>
            <a:endParaRPr lang="en-US"/>
          </a:p>
        </p:txBody>
      </p:sp>
      <p:sp>
        <p:nvSpPr>
          <p:cNvPr id="5" name="Footer Placeholder 4"/>
          <p:cNvSpPr>
            <a:spLocks noGrp="1"/>
          </p:cNvSpPr>
          <p:nvPr>
            <p:ph type="ftr" sz="quarter" idx="3"/>
          </p:nvPr>
        </p:nvSpPr>
        <p:spPr>
          <a:xfrm>
            <a:off x="10309860" y="40680643"/>
            <a:ext cx="9555480" cy="2336800"/>
          </a:xfrm>
          <a:prstGeom prst="rect">
            <a:avLst/>
          </a:prstGeom>
        </p:spPr>
        <p:txBody>
          <a:bodyPr vert="horz" lIns="423230" tIns="211615" rIns="423230" bIns="211615" rtlCol="0" anchor="ctr"/>
          <a:lstStyle>
            <a:lvl1pPr algn="ctr">
              <a:defRPr sz="5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25560" y="40680643"/>
            <a:ext cx="7040880" cy="2336800"/>
          </a:xfrm>
          <a:prstGeom prst="rect">
            <a:avLst/>
          </a:prstGeom>
        </p:spPr>
        <p:txBody>
          <a:bodyPr vert="horz" lIns="423230" tIns="211615" rIns="423230" bIns="211615" rtlCol="0" anchor="ctr"/>
          <a:lstStyle>
            <a:lvl1pPr algn="r">
              <a:defRPr sz="5600">
                <a:solidFill>
                  <a:schemeClr val="tx1">
                    <a:tint val="75000"/>
                  </a:schemeClr>
                </a:solidFill>
              </a:defRPr>
            </a:lvl1pPr>
          </a:lstStyle>
          <a:p>
            <a:fld id="{FAEA2478-C6A0-8541-8AB5-21EDBD6E85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16150" rtl="0" eaLnBrk="1" latinLnBrk="0" hangingPunct="1">
        <a:spcBef>
          <a:spcPct val="0"/>
        </a:spcBef>
        <a:buNone/>
        <a:defRPr sz="20400" kern="1200">
          <a:solidFill>
            <a:schemeClr val="tx1"/>
          </a:solidFill>
          <a:latin typeface="+mj-lt"/>
          <a:ea typeface="+mj-ea"/>
          <a:cs typeface="+mj-cs"/>
        </a:defRPr>
      </a:lvl1pPr>
    </p:titleStyle>
    <p:bodyStyle>
      <a:lvl1pPr marL="1587113" indent="-1587113" algn="l" defTabSz="2116150" rtl="0" eaLnBrk="1" latinLnBrk="0" hangingPunct="1">
        <a:spcBef>
          <a:spcPct val="20000"/>
        </a:spcBef>
        <a:buFont typeface="Arial"/>
        <a:buChar char="•"/>
        <a:defRPr sz="14800" kern="1200">
          <a:solidFill>
            <a:schemeClr val="tx1"/>
          </a:solidFill>
          <a:latin typeface="+mn-lt"/>
          <a:ea typeface="+mn-ea"/>
          <a:cs typeface="+mn-cs"/>
        </a:defRPr>
      </a:lvl1pPr>
      <a:lvl2pPr marL="3438744" indent="-1322594" algn="l" defTabSz="2116150" rtl="0" eaLnBrk="1" latinLnBrk="0" hangingPunct="1">
        <a:spcBef>
          <a:spcPct val="20000"/>
        </a:spcBef>
        <a:buFont typeface="Arial"/>
        <a:buChar char="–"/>
        <a:defRPr sz="13000" kern="1200">
          <a:solidFill>
            <a:schemeClr val="tx1"/>
          </a:solidFill>
          <a:latin typeface="+mn-lt"/>
          <a:ea typeface="+mn-ea"/>
          <a:cs typeface="+mn-cs"/>
        </a:defRPr>
      </a:lvl2pPr>
      <a:lvl3pPr marL="5290376" indent="-1058075" algn="l" defTabSz="2116150" rtl="0" eaLnBrk="1" latinLnBrk="0" hangingPunct="1">
        <a:spcBef>
          <a:spcPct val="20000"/>
        </a:spcBef>
        <a:buFont typeface="Arial"/>
        <a:buChar char="•"/>
        <a:defRPr sz="11100" kern="1200">
          <a:solidFill>
            <a:schemeClr val="tx1"/>
          </a:solidFill>
          <a:latin typeface="+mn-lt"/>
          <a:ea typeface="+mn-ea"/>
          <a:cs typeface="+mn-cs"/>
        </a:defRPr>
      </a:lvl3pPr>
      <a:lvl4pPr marL="7406526" indent="-1058075" algn="l" defTabSz="2116150" rtl="0" eaLnBrk="1" latinLnBrk="0" hangingPunct="1">
        <a:spcBef>
          <a:spcPct val="20000"/>
        </a:spcBef>
        <a:buFont typeface="Arial"/>
        <a:buChar char="–"/>
        <a:defRPr sz="9300" kern="1200">
          <a:solidFill>
            <a:schemeClr val="tx1"/>
          </a:solidFill>
          <a:latin typeface="+mn-lt"/>
          <a:ea typeface="+mn-ea"/>
          <a:cs typeface="+mn-cs"/>
        </a:defRPr>
      </a:lvl4pPr>
      <a:lvl5pPr marL="9522676" indent="-1058075" algn="l" defTabSz="2116150" rtl="0" eaLnBrk="1" latinLnBrk="0" hangingPunct="1">
        <a:spcBef>
          <a:spcPct val="20000"/>
        </a:spcBef>
        <a:buFont typeface="Arial"/>
        <a:buChar char="»"/>
        <a:defRPr sz="9300" kern="1200">
          <a:solidFill>
            <a:schemeClr val="tx1"/>
          </a:solidFill>
          <a:latin typeface="+mn-lt"/>
          <a:ea typeface="+mn-ea"/>
          <a:cs typeface="+mn-cs"/>
        </a:defRPr>
      </a:lvl5pPr>
      <a:lvl6pPr marL="11638826" indent="-1058075" algn="l" defTabSz="2116150" rtl="0" eaLnBrk="1" latinLnBrk="0" hangingPunct="1">
        <a:spcBef>
          <a:spcPct val="20000"/>
        </a:spcBef>
        <a:buFont typeface="Arial"/>
        <a:buChar char="•"/>
        <a:defRPr sz="9300" kern="1200">
          <a:solidFill>
            <a:schemeClr val="tx1"/>
          </a:solidFill>
          <a:latin typeface="+mn-lt"/>
          <a:ea typeface="+mn-ea"/>
          <a:cs typeface="+mn-cs"/>
        </a:defRPr>
      </a:lvl6pPr>
      <a:lvl7pPr marL="13754976" indent="-1058075" algn="l" defTabSz="2116150" rtl="0" eaLnBrk="1" latinLnBrk="0" hangingPunct="1">
        <a:spcBef>
          <a:spcPct val="20000"/>
        </a:spcBef>
        <a:buFont typeface="Arial"/>
        <a:buChar char="•"/>
        <a:defRPr sz="9300" kern="1200">
          <a:solidFill>
            <a:schemeClr val="tx1"/>
          </a:solidFill>
          <a:latin typeface="+mn-lt"/>
          <a:ea typeface="+mn-ea"/>
          <a:cs typeface="+mn-cs"/>
        </a:defRPr>
      </a:lvl7pPr>
      <a:lvl8pPr marL="15871127" indent="-1058075" algn="l" defTabSz="2116150" rtl="0" eaLnBrk="1" latinLnBrk="0" hangingPunct="1">
        <a:spcBef>
          <a:spcPct val="20000"/>
        </a:spcBef>
        <a:buFont typeface="Arial"/>
        <a:buChar char="•"/>
        <a:defRPr sz="9300" kern="1200">
          <a:solidFill>
            <a:schemeClr val="tx1"/>
          </a:solidFill>
          <a:latin typeface="+mn-lt"/>
          <a:ea typeface="+mn-ea"/>
          <a:cs typeface="+mn-cs"/>
        </a:defRPr>
      </a:lvl8pPr>
      <a:lvl9pPr marL="17987277" indent="-1058075" algn="l" defTabSz="2116150" rtl="0" eaLnBrk="1" latinLnBrk="0" hangingPunct="1">
        <a:spcBef>
          <a:spcPct val="20000"/>
        </a:spcBef>
        <a:buFont typeface="Arial"/>
        <a:buChar char="•"/>
        <a:defRPr sz="9300" kern="1200">
          <a:solidFill>
            <a:schemeClr val="tx1"/>
          </a:solidFill>
          <a:latin typeface="+mn-lt"/>
          <a:ea typeface="+mn-ea"/>
          <a:cs typeface="+mn-cs"/>
        </a:defRPr>
      </a:lvl9pPr>
    </p:bodyStyle>
    <p:otherStyle>
      <a:defPPr>
        <a:defRPr lang="en-US"/>
      </a:defPPr>
      <a:lvl1pPr marL="0" algn="l" defTabSz="2116150" rtl="0" eaLnBrk="1" latinLnBrk="0" hangingPunct="1">
        <a:defRPr sz="8300" kern="1200">
          <a:solidFill>
            <a:schemeClr val="tx1"/>
          </a:solidFill>
          <a:latin typeface="+mn-lt"/>
          <a:ea typeface="+mn-ea"/>
          <a:cs typeface="+mn-cs"/>
        </a:defRPr>
      </a:lvl1pPr>
      <a:lvl2pPr marL="2116150" algn="l" defTabSz="2116150" rtl="0" eaLnBrk="1" latinLnBrk="0" hangingPunct="1">
        <a:defRPr sz="8300" kern="1200">
          <a:solidFill>
            <a:schemeClr val="tx1"/>
          </a:solidFill>
          <a:latin typeface="+mn-lt"/>
          <a:ea typeface="+mn-ea"/>
          <a:cs typeface="+mn-cs"/>
        </a:defRPr>
      </a:lvl2pPr>
      <a:lvl3pPr marL="4232300" algn="l" defTabSz="2116150" rtl="0" eaLnBrk="1" latinLnBrk="0" hangingPunct="1">
        <a:defRPr sz="8300" kern="1200">
          <a:solidFill>
            <a:schemeClr val="tx1"/>
          </a:solidFill>
          <a:latin typeface="+mn-lt"/>
          <a:ea typeface="+mn-ea"/>
          <a:cs typeface="+mn-cs"/>
        </a:defRPr>
      </a:lvl3pPr>
      <a:lvl4pPr marL="6348451" algn="l" defTabSz="2116150" rtl="0" eaLnBrk="1" latinLnBrk="0" hangingPunct="1">
        <a:defRPr sz="8300" kern="1200">
          <a:solidFill>
            <a:schemeClr val="tx1"/>
          </a:solidFill>
          <a:latin typeface="+mn-lt"/>
          <a:ea typeface="+mn-ea"/>
          <a:cs typeface="+mn-cs"/>
        </a:defRPr>
      </a:lvl4pPr>
      <a:lvl5pPr marL="8464601" algn="l" defTabSz="2116150" rtl="0" eaLnBrk="1" latinLnBrk="0" hangingPunct="1">
        <a:defRPr sz="8300" kern="1200">
          <a:solidFill>
            <a:schemeClr val="tx1"/>
          </a:solidFill>
          <a:latin typeface="+mn-lt"/>
          <a:ea typeface="+mn-ea"/>
          <a:cs typeface="+mn-cs"/>
        </a:defRPr>
      </a:lvl5pPr>
      <a:lvl6pPr marL="10580751" algn="l" defTabSz="2116150" rtl="0" eaLnBrk="1" latinLnBrk="0" hangingPunct="1">
        <a:defRPr sz="8300" kern="1200">
          <a:solidFill>
            <a:schemeClr val="tx1"/>
          </a:solidFill>
          <a:latin typeface="+mn-lt"/>
          <a:ea typeface="+mn-ea"/>
          <a:cs typeface="+mn-cs"/>
        </a:defRPr>
      </a:lvl6pPr>
      <a:lvl7pPr marL="12696901" algn="l" defTabSz="2116150" rtl="0" eaLnBrk="1" latinLnBrk="0" hangingPunct="1">
        <a:defRPr sz="8300" kern="1200">
          <a:solidFill>
            <a:schemeClr val="tx1"/>
          </a:solidFill>
          <a:latin typeface="+mn-lt"/>
          <a:ea typeface="+mn-ea"/>
          <a:cs typeface="+mn-cs"/>
        </a:defRPr>
      </a:lvl7pPr>
      <a:lvl8pPr marL="14813051" algn="l" defTabSz="2116150" rtl="0" eaLnBrk="1" latinLnBrk="0" hangingPunct="1">
        <a:defRPr sz="8300" kern="1200">
          <a:solidFill>
            <a:schemeClr val="tx1"/>
          </a:solidFill>
          <a:latin typeface="+mn-lt"/>
          <a:ea typeface="+mn-ea"/>
          <a:cs typeface="+mn-cs"/>
        </a:defRPr>
      </a:lvl8pPr>
      <a:lvl9pPr marL="16929202" algn="l" defTabSz="2116150"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emf"/><Relationship Id="rId21" Type="http://schemas.openxmlformats.org/officeDocument/2006/relationships/image" Target="../media/image20.emf"/><Relationship Id="rId22" Type="http://schemas.openxmlformats.org/officeDocument/2006/relationships/image" Target="../media/image21.emf"/><Relationship Id="rId23" Type="http://schemas.openxmlformats.org/officeDocument/2006/relationships/image" Target="../media/image22.emf"/><Relationship Id="rId24" Type="http://schemas.openxmlformats.org/officeDocument/2006/relationships/image" Target="../media/image23.emf"/><Relationship Id="rId25" Type="http://schemas.openxmlformats.org/officeDocument/2006/relationships/image" Target="../media/image24.emf"/><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emf"/><Relationship Id="rId15" Type="http://schemas.openxmlformats.org/officeDocument/2006/relationships/image" Target="../media/image14.emf"/><Relationship Id="rId16" Type="http://schemas.openxmlformats.org/officeDocument/2006/relationships/image" Target="../media/image15.emf"/><Relationship Id="rId17" Type="http://schemas.openxmlformats.org/officeDocument/2006/relationships/image" Target="../media/image16.emf"/><Relationship Id="rId18" Type="http://schemas.openxmlformats.org/officeDocument/2006/relationships/image" Target="../media/image17.emf"/><Relationship Id="rId19" Type="http://schemas.openxmlformats.org/officeDocument/2006/relationships/image" Target="../media/image18.emf"/><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107"/>
          <p:cNvSpPr>
            <a:spLocks/>
          </p:cNvSpPr>
          <p:nvPr/>
        </p:nvSpPr>
        <p:spPr bwMode="auto">
          <a:xfrm>
            <a:off x="8801790" y="4311094"/>
            <a:ext cx="11137210" cy="660400"/>
          </a:xfrm>
          <a:prstGeom prst="rect">
            <a:avLst/>
          </a:prstGeom>
          <a:noFill/>
          <a:ln w="9525">
            <a:noFill/>
            <a:miter lim="800000"/>
            <a:headEnd/>
            <a:tailEnd/>
          </a:ln>
        </p:spPr>
        <p:txBody>
          <a:bodyPr lIns="0" tIns="0" rIns="42959" bIns="0" anchor="ctr">
            <a:prstTxWarp prst="textNoShape">
              <a:avLst/>
            </a:prstTxWarp>
          </a:bodyPr>
          <a:lstStyle/>
          <a:p>
            <a:pPr marL="41954" algn="ctr"/>
            <a:r>
              <a:rPr lang="en-US" sz="4000" dirty="0" smtClean="0">
                <a:solidFill>
                  <a:srgbClr val="0000FF"/>
                </a:solidFill>
                <a:latin typeface="Helvetica" pitchFamily="-106" charset="0"/>
                <a:ea typeface="Helvetica" pitchFamily="-106" charset="0"/>
                <a:cs typeface="Helvetica" pitchFamily="-106" charset="0"/>
                <a:sym typeface="Helvetica" pitchFamily="-106" charset="0"/>
              </a:rPr>
              <a:t> </a:t>
            </a:r>
            <a:r>
              <a:rPr lang="en-US" sz="4000" dirty="0" smtClean="0">
                <a:solidFill>
                  <a:srgbClr val="0000FF"/>
                </a:solidFill>
                <a:latin typeface="Helvetica" pitchFamily="-106" charset="0"/>
                <a:ea typeface="Helvetica" pitchFamily="-106" charset="0"/>
                <a:cs typeface="Helvetica" pitchFamily="-106" charset="0"/>
                <a:sym typeface="Helvetica" pitchFamily="-106" charset="0"/>
              </a:rPr>
              <a:t>Control of beam distribution suppresses GAE</a:t>
            </a:r>
            <a:endParaRPr lang="en-US" sz="4000" dirty="0">
              <a:solidFill>
                <a:srgbClr val="0000FF"/>
              </a:solidFill>
              <a:latin typeface="Helvetica" pitchFamily="-106" charset="0"/>
              <a:ea typeface="Helvetica" pitchFamily="-106" charset="0"/>
              <a:cs typeface="Helvetica" pitchFamily="-106" charset="0"/>
              <a:sym typeface="Helvetica" pitchFamily="-106" charset="0"/>
            </a:endParaRPr>
          </a:p>
        </p:txBody>
      </p:sp>
      <p:sp>
        <p:nvSpPr>
          <p:cNvPr id="5" name="Rectangle 4"/>
          <p:cNvSpPr>
            <a:spLocks/>
          </p:cNvSpPr>
          <p:nvPr/>
        </p:nvSpPr>
        <p:spPr bwMode="auto">
          <a:xfrm>
            <a:off x="873131" y="1220281"/>
            <a:ext cx="13858869" cy="684719"/>
          </a:xfrm>
          <a:prstGeom prst="rect">
            <a:avLst/>
          </a:prstGeom>
          <a:noFill/>
          <a:ln w="9525">
            <a:noFill/>
            <a:miter lim="800000"/>
            <a:headEnd/>
            <a:tailEnd/>
          </a:ln>
        </p:spPr>
        <p:txBody>
          <a:bodyPr lIns="0" tIns="0" rIns="0" bIns="0">
            <a:prstTxWarp prst="textNoShape">
              <a:avLst/>
            </a:prstTxWarp>
          </a:bodyPr>
          <a:lstStyle/>
          <a:p>
            <a:pPr marL="47168" indent="-47168">
              <a:spcBef>
                <a:spcPts val="1176"/>
              </a:spcBef>
              <a:spcAft>
                <a:spcPts val="743"/>
              </a:spcAft>
            </a:pPr>
            <a:endParaRPr lang="en-US" sz="4000" dirty="0">
              <a:solidFill>
                <a:srgbClr val="D400B8"/>
              </a:solidFill>
              <a:latin typeface="Arial" pitchFamily="-106" charset="0"/>
              <a:ea typeface="Arial" pitchFamily="-106" charset="0"/>
              <a:cs typeface="Arial" pitchFamily="-106" charset="0"/>
              <a:sym typeface="Arial" pitchFamily="-106" charset="0"/>
            </a:endParaRPr>
          </a:p>
        </p:txBody>
      </p:sp>
      <p:grpSp>
        <p:nvGrpSpPr>
          <p:cNvPr id="25" name="Group 24"/>
          <p:cNvGrpSpPr/>
          <p:nvPr/>
        </p:nvGrpSpPr>
        <p:grpSpPr>
          <a:xfrm>
            <a:off x="17346663" y="1787360"/>
            <a:ext cx="4518856" cy="1246757"/>
            <a:chOff x="36816585" y="284189"/>
            <a:chExt cx="5342188" cy="1473916"/>
          </a:xfrm>
        </p:grpSpPr>
        <p:pic>
          <p:nvPicPr>
            <p:cNvPr id="26" name="Picture 40"/>
            <p:cNvPicPr>
              <a:picLocks noChangeArrowheads="1"/>
            </p:cNvPicPr>
            <p:nvPr/>
          </p:nvPicPr>
          <p:blipFill>
            <a:blip r:embed="rId2"/>
            <a:srcRect/>
            <a:stretch>
              <a:fillRect/>
            </a:stretch>
          </p:blipFill>
          <p:spPr bwMode="auto">
            <a:xfrm>
              <a:off x="36816585" y="778918"/>
              <a:ext cx="5342188" cy="979187"/>
            </a:xfrm>
            <a:prstGeom prst="rect">
              <a:avLst/>
            </a:prstGeom>
            <a:noFill/>
            <a:ln w="9525">
              <a:noFill/>
              <a:miter lim="800000"/>
              <a:headEnd/>
              <a:tailEnd/>
            </a:ln>
          </p:spPr>
        </p:pic>
        <p:sp>
          <p:nvSpPr>
            <p:cNvPr id="27" name="Rectangle 41"/>
            <p:cNvSpPr>
              <a:spLocks/>
            </p:cNvSpPr>
            <p:nvPr/>
          </p:nvSpPr>
          <p:spPr bwMode="auto">
            <a:xfrm>
              <a:off x="37267599" y="284189"/>
              <a:ext cx="3814182" cy="553864"/>
            </a:xfrm>
            <a:prstGeom prst="rect">
              <a:avLst/>
            </a:prstGeom>
            <a:noFill/>
            <a:ln w="9525">
              <a:noFill/>
              <a:miter lim="800000"/>
              <a:headEnd/>
              <a:tailEnd/>
            </a:ln>
          </p:spPr>
          <p:txBody>
            <a:bodyPr wrap="square" lIns="0" tIns="0" rIns="0" bIns="0">
              <a:prstTxWarp prst="textNoShape">
                <a:avLst/>
              </a:prstTxWarp>
              <a:spAutoFit/>
            </a:bodyPr>
            <a:lstStyle/>
            <a:p>
              <a:pPr algn="r">
                <a:buClr>
                  <a:srgbClr val="001EFF"/>
                </a:buClr>
                <a:buSzPct val="100000"/>
                <a:buFont typeface="Wingdings" pitchFamily="-106" charset="2"/>
                <a:buChar char="§"/>
              </a:pPr>
              <a:r>
                <a:rPr lang="en-US" sz="3600" b="1" i="1" dirty="0">
                  <a:solidFill>
                    <a:srgbClr val="001EFF"/>
                  </a:solidFill>
                  <a:latin typeface="Helvetica" pitchFamily="-106" charset="0"/>
                  <a:ea typeface="Helvetica" pitchFamily="-106" charset="0"/>
                  <a:cs typeface="Helvetica" pitchFamily="-106" charset="0"/>
                  <a:sym typeface="Helvetica" pitchFamily="-106" charset="0"/>
                </a:rPr>
                <a:t>Supported by </a:t>
              </a:r>
            </a:p>
          </p:txBody>
        </p:sp>
      </p:grpSp>
      <p:sp>
        <p:nvSpPr>
          <p:cNvPr id="28" name="Rectangle 2"/>
          <p:cNvSpPr>
            <a:spLocks/>
          </p:cNvSpPr>
          <p:nvPr/>
        </p:nvSpPr>
        <p:spPr bwMode="auto">
          <a:xfrm>
            <a:off x="17092663" y="3349294"/>
            <a:ext cx="12941355" cy="861774"/>
          </a:xfrm>
          <a:prstGeom prst="rect">
            <a:avLst/>
          </a:prstGeom>
          <a:noFill/>
          <a:ln w="9525">
            <a:noFill/>
            <a:miter lim="800000"/>
            <a:headEnd/>
            <a:tailEnd/>
          </a:ln>
        </p:spPr>
        <p:txBody>
          <a:bodyPr wrap="square" lIns="0" tIns="0" rIns="0" bIns="0" anchor="ctr">
            <a:prstTxWarp prst="textNoShape">
              <a:avLst/>
            </a:prstTxWarp>
            <a:spAutoFit/>
          </a:bodyPr>
          <a:lstStyle/>
          <a:p>
            <a:pPr>
              <a:spcBef>
                <a:spcPts val="1362"/>
              </a:spcBef>
            </a:pPr>
            <a:r>
              <a:rPr lang="en-US" sz="1400" dirty="0" smtClean="0">
                <a:solidFill>
                  <a:srgbClr val="FF0000"/>
                </a:solidFill>
                <a:latin typeface="Helvetica"/>
                <a:cs typeface="Helvetica"/>
              </a:rPr>
              <a:t>*This manuscript has been authored by Princeton University and collaborators under Contract Numbers DE-AC02-09CH11466, DE-FG03-99ER54527, DE-FG02-06ER54867, and DE-FG02- 99ER54527. with the U.S. </a:t>
            </a:r>
            <a:r>
              <a:rPr lang="en-US" sz="1200" dirty="0" smtClean="0">
                <a:solidFill>
                  <a:srgbClr val="FF0000"/>
                </a:solidFill>
                <a:latin typeface="Helvetica"/>
                <a:cs typeface="Helvetica"/>
              </a:rPr>
              <a:t>Department</a:t>
            </a:r>
            <a:r>
              <a:rPr lang="en-US" sz="1400" dirty="0" smtClean="0">
                <a:solidFill>
                  <a:srgbClr val="FF0000"/>
                </a:solidFill>
                <a:latin typeface="Helvetica"/>
                <a:cs typeface="Helvetica"/>
              </a:rPr>
              <a:t> of Energy. The publisher, by accepting this article for publication, acknowledges that the United States Government retains a non-exclusive, paid-up, irrevocable, world-wide license to publish or reproduce the published form of this manuscript, or allow others to do so, for United States Government purposes.</a:t>
            </a:r>
            <a:endParaRPr lang="en-US" sz="1400" i="1" dirty="0">
              <a:solidFill>
                <a:srgbClr val="FF0000"/>
              </a:solidFill>
              <a:latin typeface="Helvetica"/>
              <a:ea typeface="Helvetica" pitchFamily="-106" charset="0"/>
              <a:cs typeface="Helvetica"/>
              <a:sym typeface="Helvetica" pitchFamily="-106" charset="0"/>
            </a:endParaRPr>
          </a:p>
        </p:txBody>
      </p:sp>
      <p:grpSp>
        <p:nvGrpSpPr>
          <p:cNvPr id="30" name="Group 29"/>
          <p:cNvGrpSpPr/>
          <p:nvPr/>
        </p:nvGrpSpPr>
        <p:grpSpPr>
          <a:xfrm>
            <a:off x="22301432" y="1817392"/>
            <a:ext cx="7562068" cy="1187122"/>
            <a:chOff x="9415345" y="5298725"/>
            <a:chExt cx="11439424" cy="1795804"/>
          </a:xfrm>
        </p:grpSpPr>
        <p:pic>
          <p:nvPicPr>
            <p:cNvPr id="7" name="Picture 17"/>
            <p:cNvPicPr>
              <a:picLocks noChangeArrowheads="1"/>
            </p:cNvPicPr>
            <p:nvPr/>
          </p:nvPicPr>
          <p:blipFill>
            <a:blip r:embed="rId3"/>
            <a:srcRect b="38400"/>
            <a:stretch>
              <a:fillRect/>
            </a:stretch>
          </p:blipFill>
          <p:spPr bwMode="auto">
            <a:xfrm>
              <a:off x="19092029" y="6502790"/>
              <a:ext cx="975902" cy="514167"/>
            </a:xfrm>
            <a:prstGeom prst="rect">
              <a:avLst/>
            </a:prstGeom>
            <a:noFill/>
            <a:ln w="9525">
              <a:noFill/>
              <a:miter lim="800000"/>
              <a:headEnd/>
              <a:tailEnd/>
            </a:ln>
          </p:spPr>
        </p:pic>
        <p:pic>
          <p:nvPicPr>
            <p:cNvPr id="8" name="Picture 18"/>
            <p:cNvPicPr>
              <a:picLocks noChangeArrowheads="1"/>
            </p:cNvPicPr>
            <p:nvPr/>
          </p:nvPicPr>
          <p:blipFill>
            <a:blip r:embed="rId4">
              <a:clrChange>
                <a:clrFrom>
                  <a:srgbClr val="000000"/>
                </a:clrFrom>
                <a:clrTo>
                  <a:srgbClr val="000000">
                    <a:alpha val="0"/>
                  </a:srgbClr>
                </a:clrTo>
              </a:clrChange>
            </a:blip>
            <a:srcRect r="20000" b="20000"/>
            <a:stretch>
              <a:fillRect/>
            </a:stretch>
          </p:blipFill>
          <p:spPr bwMode="auto">
            <a:xfrm>
              <a:off x="12608204" y="5463182"/>
              <a:ext cx="738731" cy="667284"/>
            </a:xfrm>
            <a:prstGeom prst="rect">
              <a:avLst/>
            </a:prstGeom>
            <a:noFill/>
            <a:ln w="9525">
              <a:noFill/>
              <a:miter lim="800000"/>
              <a:headEnd/>
              <a:tailEnd/>
            </a:ln>
          </p:spPr>
        </p:pic>
        <p:grpSp>
          <p:nvGrpSpPr>
            <p:cNvPr id="9" name="Group 19"/>
            <p:cNvGrpSpPr>
              <a:grpSpLocks/>
            </p:cNvGrpSpPr>
            <p:nvPr/>
          </p:nvGrpSpPr>
          <p:grpSpPr bwMode="auto">
            <a:xfrm>
              <a:off x="14085663" y="5461292"/>
              <a:ext cx="717346" cy="671065"/>
              <a:chOff x="0" y="0"/>
              <a:chExt cx="369" cy="355"/>
            </a:xfrm>
          </p:grpSpPr>
          <p:sp>
            <p:nvSpPr>
              <p:cNvPr id="10" name="AutoShape 20"/>
              <p:cNvSpPr>
                <a:spLocks/>
              </p:cNvSpPr>
              <p:nvPr/>
            </p:nvSpPr>
            <p:spPr bwMode="auto">
              <a:xfrm>
                <a:off x="0" y="122"/>
                <a:ext cx="184" cy="98"/>
              </a:xfrm>
              <a:custGeom>
                <a:avLst/>
                <a:gdLst>
                  <a:gd name="T0" fmla="*/ 0 w 21600"/>
                  <a:gd name="T1" fmla="*/ 0 h 21600"/>
                  <a:gd name="T2" fmla="*/ 21600 w 21600"/>
                  <a:gd name="T3" fmla="*/ 21600 h 21600"/>
                </a:gdLst>
                <a:ahLst/>
                <a:cxnLst/>
                <a:rect l="T0" t="T1" r="T2" b="T3"/>
                <a:pathLst>
                  <a:path w="21600" h="21600">
                    <a:moveTo>
                      <a:pt x="0" y="10800"/>
                    </a:moveTo>
                    <a:lnTo>
                      <a:pt x="12343" y="21600"/>
                    </a:lnTo>
                    <a:lnTo>
                      <a:pt x="21600" y="10800"/>
                    </a:lnTo>
                    <a:lnTo>
                      <a:pt x="12343" y="0"/>
                    </a:lnTo>
                    <a:lnTo>
                      <a:pt x="0" y="10800"/>
                    </a:lnTo>
                    <a:close/>
                    <a:moveTo>
                      <a:pt x="0" y="10800"/>
                    </a:moveTo>
                  </a:path>
                </a:pathLst>
              </a:custGeom>
              <a:solidFill>
                <a:srgbClr val="FF0000"/>
              </a:solidFill>
              <a:ln w="9525">
                <a:solidFill>
                  <a:srgbClr val="FF0000"/>
                </a:solidFill>
                <a:miter lim="800000"/>
                <a:headEnd/>
                <a:tailEnd/>
              </a:ln>
            </p:spPr>
            <p:txBody>
              <a:bodyPr>
                <a:prstTxWarp prst="textNoShape">
                  <a:avLst/>
                </a:prstTxWarp>
              </a:bodyPr>
              <a:lstStyle/>
              <a:p>
                <a:endParaRPr lang="en-US"/>
              </a:p>
            </p:txBody>
          </p:sp>
          <p:sp>
            <p:nvSpPr>
              <p:cNvPr id="11" name="AutoShape 21"/>
              <p:cNvSpPr>
                <a:spLocks/>
              </p:cNvSpPr>
              <p:nvPr/>
            </p:nvSpPr>
            <p:spPr bwMode="auto">
              <a:xfrm>
                <a:off x="13" y="135"/>
                <a:ext cx="185" cy="98"/>
              </a:xfrm>
              <a:custGeom>
                <a:avLst/>
                <a:gdLst>
                  <a:gd name="T0" fmla="*/ 0 w 21600"/>
                  <a:gd name="T1" fmla="*/ 0 h 21600"/>
                  <a:gd name="T2" fmla="*/ 21600 w 21600"/>
                  <a:gd name="T3" fmla="*/ 21600 h 21600"/>
                </a:gdLst>
                <a:ahLst/>
                <a:cxnLst/>
                <a:rect l="T0" t="T1" r="T2" b="T3"/>
                <a:pathLst>
                  <a:path w="21600" h="21600">
                    <a:moveTo>
                      <a:pt x="0" y="10800"/>
                    </a:moveTo>
                    <a:lnTo>
                      <a:pt x="0" y="10800"/>
                    </a:lnTo>
                    <a:lnTo>
                      <a:pt x="12343" y="21600"/>
                    </a:lnTo>
                    <a:lnTo>
                      <a:pt x="21600" y="10800"/>
                    </a:lnTo>
                    <a:lnTo>
                      <a:pt x="12343" y="0"/>
                    </a:lnTo>
                    <a:lnTo>
                      <a:pt x="0" y="10800"/>
                    </a:lnTo>
                    <a:close/>
                    <a:moveTo>
                      <a:pt x="0" y="10800"/>
                    </a:moveTo>
                  </a:path>
                </a:pathLst>
              </a:custGeom>
              <a:noFill/>
              <a:ln w="9525">
                <a:solidFill>
                  <a:srgbClr val="FF0000"/>
                </a:solidFill>
                <a:miter lim="800000"/>
                <a:headEnd/>
                <a:tailEnd/>
              </a:ln>
            </p:spPr>
            <p:txBody>
              <a:bodyPr>
                <a:prstTxWarp prst="textNoShape">
                  <a:avLst/>
                </a:prstTxWarp>
              </a:bodyPr>
              <a:lstStyle/>
              <a:p>
                <a:endParaRPr lang="en-US"/>
              </a:p>
            </p:txBody>
          </p:sp>
          <p:sp>
            <p:nvSpPr>
              <p:cNvPr id="12" name="AutoShape 22"/>
              <p:cNvSpPr>
                <a:spLocks/>
              </p:cNvSpPr>
              <p:nvPr/>
            </p:nvSpPr>
            <p:spPr bwMode="auto">
              <a:xfrm>
                <a:off x="184" y="122"/>
                <a:ext cx="172" cy="98"/>
              </a:xfrm>
              <a:custGeom>
                <a:avLst/>
                <a:gdLst>
                  <a:gd name="T0" fmla="*/ 0 w 21600"/>
                  <a:gd name="T1" fmla="*/ 0 h 21600"/>
                  <a:gd name="T2" fmla="*/ 21600 w 21600"/>
                  <a:gd name="T3" fmla="*/ 21600 h 21600"/>
                </a:gdLst>
                <a:ahLst/>
                <a:cxnLst/>
                <a:rect l="T0" t="T1" r="T2" b="T3"/>
                <a:pathLst>
                  <a:path w="21600" h="21600">
                    <a:moveTo>
                      <a:pt x="0" y="10800"/>
                    </a:moveTo>
                    <a:lnTo>
                      <a:pt x="11631" y="21600"/>
                    </a:lnTo>
                    <a:lnTo>
                      <a:pt x="21600" y="10800"/>
                    </a:lnTo>
                    <a:lnTo>
                      <a:pt x="11631" y="0"/>
                    </a:lnTo>
                    <a:lnTo>
                      <a:pt x="0" y="10800"/>
                    </a:lnTo>
                    <a:close/>
                    <a:moveTo>
                      <a:pt x="0" y="10800"/>
                    </a:moveTo>
                  </a:path>
                </a:pathLst>
              </a:custGeom>
              <a:solidFill>
                <a:srgbClr val="FF0000"/>
              </a:solidFill>
              <a:ln w="9525">
                <a:solidFill>
                  <a:srgbClr val="FF0000"/>
                </a:solidFill>
                <a:miter lim="800000"/>
                <a:headEnd/>
                <a:tailEnd/>
              </a:ln>
            </p:spPr>
            <p:txBody>
              <a:bodyPr>
                <a:prstTxWarp prst="textNoShape">
                  <a:avLst/>
                </a:prstTxWarp>
              </a:bodyPr>
              <a:lstStyle/>
              <a:p>
                <a:endParaRPr lang="en-US"/>
              </a:p>
            </p:txBody>
          </p:sp>
          <p:sp>
            <p:nvSpPr>
              <p:cNvPr id="13" name="AutoShape 23"/>
              <p:cNvSpPr>
                <a:spLocks/>
              </p:cNvSpPr>
              <p:nvPr/>
            </p:nvSpPr>
            <p:spPr bwMode="auto">
              <a:xfrm>
                <a:off x="198" y="135"/>
                <a:ext cx="171" cy="98"/>
              </a:xfrm>
              <a:custGeom>
                <a:avLst/>
                <a:gdLst>
                  <a:gd name="T0" fmla="*/ 0 w 21600"/>
                  <a:gd name="T1" fmla="*/ 0 h 21600"/>
                  <a:gd name="T2" fmla="*/ 21600 w 21600"/>
                  <a:gd name="T3" fmla="*/ 21600 h 21600"/>
                </a:gdLst>
                <a:ahLst/>
                <a:cxnLst/>
                <a:rect l="T0" t="T1" r="T2" b="T3"/>
                <a:pathLst>
                  <a:path w="21600" h="21600">
                    <a:moveTo>
                      <a:pt x="0" y="10800"/>
                    </a:moveTo>
                    <a:lnTo>
                      <a:pt x="0" y="10800"/>
                    </a:lnTo>
                    <a:lnTo>
                      <a:pt x="11631" y="21600"/>
                    </a:lnTo>
                    <a:lnTo>
                      <a:pt x="21600" y="10800"/>
                    </a:lnTo>
                    <a:lnTo>
                      <a:pt x="11631" y="0"/>
                    </a:lnTo>
                    <a:lnTo>
                      <a:pt x="0" y="10800"/>
                    </a:lnTo>
                    <a:close/>
                    <a:moveTo>
                      <a:pt x="0" y="10800"/>
                    </a:moveTo>
                  </a:path>
                </a:pathLst>
              </a:custGeom>
              <a:noFill/>
              <a:ln w="9525">
                <a:solidFill>
                  <a:srgbClr val="FF0000"/>
                </a:solidFill>
                <a:miter lim="800000"/>
                <a:headEnd/>
                <a:tailEnd/>
              </a:ln>
            </p:spPr>
            <p:txBody>
              <a:bodyPr>
                <a:prstTxWarp prst="textNoShape">
                  <a:avLst/>
                </a:prstTxWarp>
              </a:bodyPr>
              <a:lstStyle/>
              <a:p>
                <a:endParaRPr lang="en-US"/>
              </a:p>
            </p:txBody>
          </p:sp>
          <p:sp>
            <p:nvSpPr>
              <p:cNvPr id="14" name="AutoShape 24"/>
              <p:cNvSpPr>
                <a:spLocks/>
              </p:cNvSpPr>
              <p:nvPr/>
            </p:nvSpPr>
            <p:spPr bwMode="auto">
              <a:xfrm>
                <a:off x="118" y="0"/>
                <a:ext cx="119" cy="159"/>
              </a:xfrm>
              <a:custGeom>
                <a:avLst/>
                <a:gdLst>
                  <a:gd name="T0" fmla="*/ 0 w 21600"/>
                  <a:gd name="T1" fmla="*/ 0 h 21600"/>
                  <a:gd name="T2" fmla="*/ 21600 w 21600"/>
                  <a:gd name="T3" fmla="*/ 21600 h 21600"/>
                </a:gdLst>
                <a:ahLst/>
                <a:cxnLst/>
                <a:rect l="T0" t="T1" r="T2" b="T3"/>
                <a:pathLst>
                  <a:path w="21600" h="21600">
                    <a:moveTo>
                      <a:pt x="12000" y="21600"/>
                    </a:moveTo>
                    <a:lnTo>
                      <a:pt x="21600" y="11631"/>
                    </a:lnTo>
                    <a:lnTo>
                      <a:pt x="12000" y="0"/>
                    </a:lnTo>
                    <a:lnTo>
                      <a:pt x="0" y="11631"/>
                    </a:lnTo>
                    <a:lnTo>
                      <a:pt x="12000" y="21600"/>
                    </a:lnTo>
                    <a:close/>
                    <a:moveTo>
                      <a:pt x="12000" y="21600"/>
                    </a:moveTo>
                  </a:path>
                </a:pathLst>
              </a:custGeom>
              <a:solidFill>
                <a:srgbClr val="FF0000"/>
              </a:solidFill>
              <a:ln w="9525">
                <a:solidFill>
                  <a:srgbClr val="FF0000"/>
                </a:solidFill>
                <a:miter lim="800000"/>
                <a:headEnd/>
                <a:tailEnd/>
              </a:ln>
            </p:spPr>
            <p:txBody>
              <a:bodyPr>
                <a:prstTxWarp prst="textNoShape">
                  <a:avLst/>
                </a:prstTxWarp>
              </a:bodyPr>
              <a:lstStyle/>
              <a:p>
                <a:endParaRPr lang="en-US"/>
              </a:p>
            </p:txBody>
          </p:sp>
          <p:sp>
            <p:nvSpPr>
              <p:cNvPr id="15" name="AutoShape 25"/>
              <p:cNvSpPr>
                <a:spLocks/>
              </p:cNvSpPr>
              <p:nvPr/>
            </p:nvSpPr>
            <p:spPr bwMode="auto">
              <a:xfrm>
                <a:off x="132" y="12"/>
                <a:ext cx="118" cy="159"/>
              </a:xfrm>
              <a:custGeom>
                <a:avLst/>
                <a:gdLst>
                  <a:gd name="T0" fmla="*/ 0 w 21600"/>
                  <a:gd name="T1" fmla="*/ 0 h 21600"/>
                  <a:gd name="T2" fmla="*/ 21600 w 21600"/>
                  <a:gd name="T3" fmla="*/ 21600 h 21600"/>
                </a:gdLst>
                <a:ahLst/>
                <a:cxnLst/>
                <a:rect l="T0" t="T1" r="T2" b="T3"/>
                <a:pathLst>
                  <a:path w="21600" h="21600">
                    <a:moveTo>
                      <a:pt x="12000" y="21600"/>
                    </a:moveTo>
                    <a:lnTo>
                      <a:pt x="12000" y="21600"/>
                    </a:lnTo>
                    <a:lnTo>
                      <a:pt x="21600" y="11631"/>
                    </a:lnTo>
                    <a:lnTo>
                      <a:pt x="12000" y="0"/>
                    </a:lnTo>
                    <a:lnTo>
                      <a:pt x="0" y="11631"/>
                    </a:lnTo>
                    <a:lnTo>
                      <a:pt x="12000" y="21600"/>
                    </a:lnTo>
                    <a:close/>
                    <a:moveTo>
                      <a:pt x="12000" y="21600"/>
                    </a:moveTo>
                  </a:path>
                </a:pathLst>
              </a:custGeom>
              <a:noFill/>
              <a:ln w="9525">
                <a:solidFill>
                  <a:srgbClr val="FF0000"/>
                </a:solidFill>
                <a:miter lim="800000"/>
                <a:headEnd/>
                <a:tailEnd/>
              </a:ln>
            </p:spPr>
            <p:txBody>
              <a:bodyPr>
                <a:prstTxWarp prst="textNoShape">
                  <a:avLst/>
                </a:prstTxWarp>
              </a:bodyPr>
              <a:lstStyle/>
              <a:p>
                <a:endParaRPr lang="en-US"/>
              </a:p>
            </p:txBody>
          </p:sp>
          <p:sp>
            <p:nvSpPr>
              <p:cNvPr id="16" name="AutoShape 26"/>
              <p:cNvSpPr>
                <a:spLocks/>
              </p:cNvSpPr>
              <p:nvPr/>
            </p:nvSpPr>
            <p:spPr bwMode="auto">
              <a:xfrm>
                <a:off x="118" y="184"/>
                <a:ext cx="119" cy="159"/>
              </a:xfrm>
              <a:custGeom>
                <a:avLst/>
                <a:gdLst>
                  <a:gd name="T0" fmla="*/ 0 w 21600"/>
                  <a:gd name="T1" fmla="*/ 0 h 21600"/>
                  <a:gd name="T2" fmla="*/ 21600 w 21600"/>
                  <a:gd name="T3" fmla="*/ 21600 h 21600"/>
                </a:gdLst>
                <a:ahLst/>
                <a:cxnLst/>
                <a:rect l="T0" t="T1" r="T2" b="T3"/>
                <a:pathLst>
                  <a:path w="21600" h="21600">
                    <a:moveTo>
                      <a:pt x="12000" y="21600"/>
                    </a:moveTo>
                    <a:lnTo>
                      <a:pt x="21600" y="9969"/>
                    </a:lnTo>
                    <a:lnTo>
                      <a:pt x="12000" y="0"/>
                    </a:lnTo>
                    <a:lnTo>
                      <a:pt x="0" y="9969"/>
                    </a:lnTo>
                    <a:lnTo>
                      <a:pt x="12000" y="21600"/>
                    </a:lnTo>
                    <a:close/>
                    <a:moveTo>
                      <a:pt x="12000" y="21600"/>
                    </a:moveTo>
                  </a:path>
                </a:pathLst>
              </a:custGeom>
              <a:solidFill>
                <a:srgbClr val="FF0000"/>
              </a:solidFill>
              <a:ln w="9525">
                <a:solidFill>
                  <a:srgbClr val="FF0000"/>
                </a:solidFill>
                <a:miter lim="800000"/>
                <a:headEnd/>
                <a:tailEnd/>
              </a:ln>
            </p:spPr>
            <p:txBody>
              <a:bodyPr>
                <a:prstTxWarp prst="textNoShape">
                  <a:avLst/>
                </a:prstTxWarp>
              </a:bodyPr>
              <a:lstStyle/>
              <a:p>
                <a:endParaRPr lang="en-US"/>
              </a:p>
            </p:txBody>
          </p:sp>
          <p:sp>
            <p:nvSpPr>
              <p:cNvPr id="17" name="AutoShape 27"/>
              <p:cNvSpPr>
                <a:spLocks/>
              </p:cNvSpPr>
              <p:nvPr/>
            </p:nvSpPr>
            <p:spPr bwMode="auto">
              <a:xfrm>
                <a:off x="132" y="196"/>
                <a:ext cx="118" cy="159"/>
              </a:xfrm>
              <a:custGeom>
                <a:avLst/>
                <a:gdLst>
                  <a:gd name="T0" fmla="*/ 0 w 21600"/>
                  <a:gd name="T1" fmla="*/ 0 h 21600"/>
                  <a:gd name="T2" fmla="*/ 21600 w 21600"/>
                  <a:gd name="T3" fmla="*/ 21600 h 21600"/>
                </a:gdLst>
                <a:ahLst/>
                <a:cxnLst/>
                <a:rect l="T0" t="T1" r="T2" b="T3"/>
                <a:pathLst>
                  <a:path w="21600" h="21600">
                    <a:moveTo>
                      <a:pt x="12000" y="21600"/>
                    </a:moveTo>
                    <a:lnTo>
                      <a:pt x="12000" y="21600"/>
                    </a:lnTo>
                    <a:lnTo>
                      <a:pt x="21600" y="9969"/>
                    </a:lnTo>
                    <a:lnTo>
                      <a:pt x="12000" y="0"/>
                    </a:lnTo>
                    <a:lnTo>
                      <a:pt x="0" y="9969"/>
                    </a:lnTo>
                    <a:lnTo>
                      <a:pt x="12000" y="21600"/>
                    </a:lnTo>
                    <a:close/>
                    <a:moveTo>
                      <a:pt x="12000" y="21600"/>
                    </a:moveTo>
                  </a:path>
                </a:pathLst>
              </a:custGeom>
              <a:noFill/>
              <a:ln w="9525">
                <a:solidFill>
                  <a:srgbClr val="FF0000"/>
                </a:solidFill>
                <a:miter lim="800000"/>
                <a:headEnd/>
                <a:tailEnd/>
              </a:ln>
            </p:spPr>
            <p:txBody>
              <a:bodyPr>
                <a:prstTxWarp prst="textNoShape">
                  <a:avLst/>
                </a:prstTxWarp>
              </a:bodyPr>
              <a:lstStyle/>
              <a:p>
                <a:endParaRPr lang="en-US"/>
              </a:p>
            </p:txBody>
          </p:sp>
        </p:grpSp>
        <p:pic>
          <p:nvPicPr>
            <p:cNvPr id="18" name="Picture 28"/>
            <p:cNvPicPr>
              <a:picLocks noChangeArrowheads="1"/>
            </p:cNvPicPr>
            <p:nvPr/>
          </p:nvPicPr>
          <p:blipFill>
            <a:blip r:embed="rId5"/>
            <a:srcRect b="39998"/>
            <a:stretch>
              <a:fillRect/>
            </a:stretch>
          </p:blipFill>
          <p:spPr bwMode="auto">
            <a:xfrm>
              <a:off x="15514525" y="5546355"/>
              <a:ext cx="2231744" cy="502827"/>
            </a:xfrm>
            <a:prstGeom prst="rect">
              <a:avLst/>
            </a:prstGeom>
            <a:noFill/>
            <a:ln w="9525">
              <a:noFill/>
              <a:miter lim="800000"/>
              <a:headEnd/>
              <a:tailEnd/>
            </a:ln>
          </p:spPr>
        </p:pic>
        <p:pic>
          <p:nvPicPr>
            <p:cNvPr id="19" name="Picture 29"/>
            <p:cNvPicPr>
              <a:picLocks noChangeArrowheads="1"/>
            </p:cNvPicPr>
            <p:nvPr/>
          </p:nvPicPr>
          <p:blipFill>
            <a:blip r:embed="rId6"/>
            <a:srcRect r="9999" b="10001"/>
            <a:stretch>
              <a:fillRect/>
            </a:stretch>
          </p:blipFill>
          <p:spPr bwMode="auto">
            <a:xfrm>
              <a:off x="20022726" y="5419705"/>
              <a:ext cx="832043" cy="754239"/>
            </a:xfrm>
            <a:prstGeom prst="rect">
              <a:avLst/>
            </a:prstGeom>
            <a:noFill/>
            <a:ln w="9525">
              <a:noFill/>
              <a:miter lim="800000"/>
              <a:headEnd/>
              <a:tailEnd/>
            </a:ln>
          </p:spPr>
        </p:pic>
        <p:pic>
          <p:nvPicPr>
            <p:cNvPr id="20" name="Picture 30"/>
            <p:cNvPicPr>
              <a:picLocks noChangeArrowheads="1"/>
            </p:cNvPicPr>
            <p:nvPr/>
          </p:nvPicPr>
          <p:blipFill>
            <a:blip r:embed="rId7"/>
            <a:srcRect/>
            <a:stretch>
              <a:fillRect/>
            </a:stretch>
          </p:blipFill>
          <p:spPr bwMode="auto">
            <a:xfrm>
              <a:off x="18486944" y="5298725"/>
              <a:ext cx="795108" cy="999981"/>
            </a:xfrm>
            <a:prstGeom prst="rect">
              <a:avLst/>
            </a:prstGeom>
            <a:noFill/>
            <a:ln w="9525">
              <a:noFill/>
              <a:miter lim="800000"/>
              <a:headEnd/>
              <a:tailEnd/>
            </a:ln>
          </p:spPr>
        </p:pic>
        <p:pic>
          <p:nvPicPr>
            <p:cNvPr id="21" name="Picture 31"/>
            <p:cNvPicPr>
              <a:picLocks noChangeArrowheads="1"/>
            </p:cNvPicPr>
            <p:nvPr/>
          </p:nvPicPr>
          <p:blipFill>
            <a:blip r:embed="rId8"/>
            <a:srcRect/>
            <a:stretch>
              <a:fillRect/>
            </a:stretch>
          </p:blipFill>
          <p:spPr bwMode="auto">
            <a:xfrm>
              <a:off x="9415345" y="6491983"/>
              <a:ext cx="2659430" cy="381845"/>
            </a:xfrm>
            <a:prstGeom prst="rect">
              <a:avLst/>
            </a:prstGeom>
            <a:noFill/>
            <a:ln w="9525">
              <a:noFill/>
              <a:miter lim="800000"/>
              <a:headEnd/>
              <a:tailEnd/>
            </a:ln>
          </p:spPr>
        </p:pic>
        <p:pic>
          <p:nvPicPr>
            <p:cNvPr id="22" name="Picture 34"/>
            <p:cNvPicPr>
              <a:picLocks noChangeArrowheads="1"/>
            </p:cNvPicPr>
            <p:nvPr/>
          </p:nvPicPr>
          <p:blipFill>
            <a:blip r:embed="rId9"/>
            <a:srcRect r="16000" b="16000"/>
            <a:stretch>
              <a:fillRect/>
            </a:stretch>
          </p:blipFill>
          <p:spPr bwMode="auto">
            <a:xfrm>
              <a:off x="14561952" y="6391329"/>
              <a:ext cx="777611" cy="703200"/>
            </a:xfrm>
            <a:prstGeom prst="rect">
              <a:avLst/>
            </a:prstGeom>
            <a:noFill/>
            <a:ln w="9525">
              <a:noFill/>
              <a:miter lim="800000"/>
              <a:headEnd/>
              <a:tailEnd/>
            </a:ln>
          </p:spPr>
        </p:pic>
        <p:pic>
          <p:nvPicPr>
            <p:cNvPr id="23" name="Picture 35"/>
            <p:cNvPicPr>
              <a:picLocks noChangeArrowheads="1"/>
            </p:cNvPicPr>
            <p:nvPr/>
          </p:nvPicPr>
          <p:blipFill>
            <a:blip r:embed="rId10"/>
            <a:srcRect b="38400"/>
            <a:stretch>
              <a:fillRect/>
            </a:stretch>
          </p:blipFill>
          <p:spPr bwMode="auto">
            <a:xfrm>
              <a:off x="12487876" y="6485847"/>
              <a:ext cx="1436637" cy="516057"/>
            </a:xfrm>
            <a:prstGeom prst="rect">
              <a:avLst/>
            </a:prstGeom>
            <a:noFill/>
            <a:ln w="9525">
              <a:noFill/>
              <a:miter lim="800000"/>
              <a:headEnd/>
              <a:tailEnd/>
            </a:ln>
          </p:spPr>
        </p:pic>
        <p:pic>
          <p:nvPicPr>
            <p:cNvPr id="24" name="Picture 36"/>
            <p:cNvPicPr>
              <a:picLocks noChangeArrowheads="1"/>
            </p:cNvPicPr>
            <p:nvPr/>
          </p:nvPicPr>
          <p:blipFill>
            <a:blip r:embed="rId11"/>
            <a:srcRect b="48000"/>
            <a:stretch>
              <a:fillRect/>
            </a:stretch>
          </p:blipFill>
          <p:spPr bwMode="auto">
            <a:xfrm>
              <a:off x="16130783" y="6525544"/>
              <a:ext cx="1872099" cy="434775"/>
            </a:xfrm>
            <a:prstGeom prst="rect">
              <a:avLst/>
            </a:prstGeom>
            <a:noFill/>
            <a:ln w="9525">
              <a:noFill/>
              <a:miter lim="800000"/>
              <a:headEnd/>
              <a:tailEnd/>
            </a:ln>
          </p:spPr>
        </p:pic>
        <p:pic>
          <p:nvPicPr>
            <p:cNvPr id="29" name="Picture 28" descr="PPPL Logo.png"/>
            <p:cNvPicPr>
              <a:picLocks noChangeAspect="1"/>
            </p:cNvPicPr>
            <p:nvPr/>
          </p:nvPicPr>
          <p:blipFill>
            <a:blip r:embed="rId12"/>
            <a:stretch>
              <a:fillRect/>
            </a:stretch>
          </p:blipFill>
          <p:spPr>
            <a:xfrm>
              <a:off x="9878290" y="5380640"/>
              <a:ext cx="1736426" cy="958028"/>
            </a:xfrm>
            <a:prstGeom prst="rect">
              <a:avLst/>
            </a:prstGeom>
          </p:spPr>
        </p:pic>
      </p:grpSp>
      <p:sp>
        <p:nvSpPr>
          <p:cNvPr id="2" name="Title 1"/>
          <p:cNvSpPr>
            <a:spLocks noGrp="1"/>
          </p:cNvSpPr>
          <p:nvPr>
            <p:ph type="ctrTitle"/>
          </p:nvPr>
        </p:nvSpPr>
        <p:spPr>
          <a:xfrm>
            <a:off x="0" y="38634"/>
            <a:ext cx="16381511" cy="3202938"/>
          </a:xfrm>
        </p:spPr>
        <p:txBody>
          <a:bodyPr>
            <a:normAutofit fontScale="90000"/>
          </a:bodyPr>
          <a:lstStyle/>
          <a:p>
            <a:r>
              <a:rPr lang="en-US" sz="6000" b="1" dirty="0" smtClean="0">
                <a:solidFill>
                  <a:srgbClr val="1200FF"/>
                </a:solidFill>
                <a:latin typeface="Helvetica" pitchFamily="-106" charset="0"/>
                <a:ea typeface="Helvetica" pitchFamily="-106" charset="0"/>
                <a:cs typeface="Helvetica" pitchFamily="-106" charset="0"/>
                <a:sym typeface="Helvetica" pitchFamily="-106" charset="0"/>
              </a:rPr>
              <a:t>Suppression of </a:t>
            </a:r>
            <a:r>
              <a:rPr lang="en-US" sz="6000" b="1" dirty="0" err="1" smtClean="0">
                <a:solidFill>
                  <a:srgbClr val="1200FF"/>
                </a:solidFill>
                <a:latin typeface="Helvetica" pitchFamily="-106" charset="0"/>
                <a:ea typeface="Helvetica" pitchFamily="-106" charset="0"/>
                <a:cs typeface="Helvetica" pitchFamily="-106" charset="0"/>
                <a:sym typeface="Helvetica" pitchFamily="-106" charset="0"/>
              </a:rPr>
              <a:t>Alfvén</a:t>
            </a:r>
            <a:r>
              <a:rPr lang="en-US" sz="6000" b="1" dirty="0" smtClean="0">
                <a:solidFill>
                  <a:srgbClr val="1200FF"/>
                </a:solidFill>
                <a:latin typeface="Helvetica" pitchFamily="-106" charset="0"/>
                <a:ea typeface="Helvetica" pitchFamily="-106" charset="0"/>
                <a:cs typeface="Helvetica" pitchFamily="-106" charset="0"/>
                <a:sym typeface="Helvetica" pitchFamily="-106" charset="0"/>
              </a:rPr>
              <a:t> modes through additional beam heating</a:t>
            </a:r>
            <a:br>
              <a:rPr lang="en-US" sz="6000" b="1" dirty="0" smtClean="0">
                <a:solidFill>
                  <a:srgbClr val="1200FF"/>
                </a:solidFill>
                <a:latin typeface="Helvetica" pitchFamily="-106" charset="0"/>
                <a:ea typeface="Helvetica" pitchFamily="-106" charset="0"/>
                <a:cs typeface="Helvetica" pitchFamily="-106" charset="0"/>
                <a:sym typeface="Helvetica" pitchFamily="-106" charset="0"/>
              </a:rPr>
            </a:br>
            <a:r>
              <a:rPr lang="en-US" sz="4000" dirty="0">
                <a:latin typeface="Helvetica" pitchFamily="-106" charset="0"/>
                <a:ea typeface="Helvetica" pitchFamily="-106" charset="0"/>
                <a:cs typeface="Helvetica" pitchFamily="-106" charset="0"/>
                <a:sym typeface="Helvetica" pitchFamily="-106" charset="0"/>
              </a:rPr>
              <a:t>N. </a:t>
            </a:r>
            <a:r>
              <a:rPr lang="en-US" sz="4000" dirty="0" err="1">
                <a:latin typeface="Helvetica" pitchFamily="-106" charset="0"/>
                <a:ea typeface="Helvetica" pitchFamily="-106" charset="0"/>
                <a:cs typeface="Helvetica" pitchFamily="-106" charset="0"/>
                <a:sym typeface="Helvetica" pitchFamily="-106" charset="0"/>
              </a:rPr>
              <a:t>Gorelenkov</a:t>
            </a:r>
            <a:r>
              <a:rPr lang="en-US" sz="4000" dirty="0">
                <a:latin typeface="Helvetica" pitchFamily="-106" charset="0"/>
                <a:ea typeface="Helvetica" pitchFamily="-106" charset="0"/>
                <a:cs typeface="Helvetica" pitchFamily="-106" charset="0"/>
                <a:sym typeface="Helvetica" pitchFamily="-106" charset="0"/>
              </a:rPr>
              <a:t>, E. D. Fredrickson, E. </a:t>
            </a:r>
            <a:r>
              <a:rPr lang="en-US" sz="4000" dirty="0" err="1">
                <a:latin typeface="Helvetica" pitchFamily="-106" charset="0"/>
                <a:ea typeface="Helvetica" pitchFamily="-106" charset="0"/>
                <a:cs typeface="Helvetica" pitchFamily="-106" charset="0"/>
                <a:sym typeface="Helvetica" pitchFamily="-106" charset="0"/>
              </a:rPr>
              <a:t>Belova</a:t>
            </a:r>
            <a:r>
              <a:rPr lang="en-US" sz="4000" dirty="0">
                <a:latin typeface="Helvetica" pitchFamily="-106" charset="0"/>
                <a:ea typeface="Helvetica" pitchFamily="-106" charset="0"/>
                <a:cs typeface="Helvetica" pitchFamily="-106" charset="0"/>
                <a:sym typeface="Helvetica" pitchFamily="-106" charset="0"/>
              </a:rPr>
              <a:t>, N. A. Crocker, B. LeBlanc, A. </a:t>
            </a:r>
            <a:r>
              <a:rPr lang="en-US" sz="4000" dirty="0" err="1">
                <a:latin typeface="Helvetica" pitchFamily="-106" charset="0"/>
                <a:ea typeface="Helvetica" pitchFamily="-106" charset="0"/>
                <a:cs typeface="Helvetica" pitchFamily="-106" charset="0"/>
                <a:sym typeface="Helvetica" pitchFamily="-106" charset="0"/>
              </a:rPr>
              <a:t>Diallo</a:t>
            </a:r>
            <a:r>
              <a:rPr lang="en-US" sz="4000" dirty="0" smtClean="0">
                <a:latin typeface="Helvetica" pitchFamily="-106" charset="0"/>
                <a:ea typeface="Helvetica" pitchFamily="-106" charset="0"/>
                <a:cs typeface="Helvetica" pitchFamily="-106" charset="0"/>
                <a:sym typeface="Helvetica" pitchFamily="-106" charset="0"/>
              </a:rPr>
              <a:t>, M</a:t>
            </a:r>
            <a:r>
              <a:rPr lang="en-US" sz="4000" dirty="0">
                <a:latin typeface="Helvetica" pitchFamily="-106" charset="0"/>
                <a:ea typeface="Helvetica" pitchFamily="-106" charset="0"/>
                <a:cs typeface="Helvetica" pitchFamily="-106" charset="0"/>
                <a:sym typeface="Helvetica" pitchFamily="-106" charset="0"/>
              </a:rPr>
              <a:t>. </a:t>
            </a:r>
            <a:r>
              <a:rPr lang="en-US" sz="4000" dirty="0" err="1">
                <a:latin typeface="Helvetica" pitchFamily="-106" charset="0"/>
                <a:ea typeface="Helvetica" pitchFamily="-106" charset="0"/>
                <a:cs typeface="Helvetica" pitchFamily="-106" charset="0"/>
                <a:sym typeface="Helvetica" pitchFamily="-106" charset="0"/>
              </a:rPr>
              <a:t>Podestà</a:t>
            </a:r>
            <a:r>
              <a:rPr lang="en-US" sz="4000" dirty="0">
                <a:latin typeface="Helvetica" pitchFamily="-106" charset="0"/>
                <a:ea typeface="Helvetica" pitchFamily="-106" charset="0"/>
                <a:cs typeface="Helvetica" pitchFamily="-106" charset="0"/>
                <a:sym typeface="Helvetica" pitchFamily="-106" charset="0"/>
              </a:rPr>
              <a:t>, R. E. Bell, D. Darrow, D. </a:t>
            </a:r>
            <a:r>
              <a:rPr lang="en-US" sz="4000" dirty="0" err="1">
                <a:latin typeface="Helvetica" pitchFamily="-106" charset="0"/>
                <a:ea typeface="Helvetica" pitchFamily="-106" charset="0"/>
                <a:cs typeface="Helvetica" pitchFamily="-106" charset="0"/>
                <a:sym typeface="Helvetica" pitchFamily="-106" charset="0"/>
              </a:rPr>
              <a:t>Battaglia</a:t>
            </a:r>
            <a:r>
              <a:rPr lang="en-US" sz="4000" dirty="0">
                <a:latin typeface="Helvetica" pitchFamily="-106" charset="0"/>
                <a:ea typeface="Helvetica" pitchFamily="-106" charset="0"/>
                <a:cs typeface="Helvetica" pitchFamily="-106" charset="0"/>
                <a:sym typeface="Helvetica" pitchFamily="-106" charset="0"/>
              </a:rPr>
              <a:t>, S. Gerhardt</a:t>
            </a:r>
            <a:r>
              <a:rPr lang="en-US" sz="3600" dirty="0" smtClean="0">
                <a:latin typeface="Helvetica"/>
                <a:cs typeface="Helvetica"/>
              </a:rPr>
              <a:t> </a:t>
            </a:r>
            <a:r>
              <a:rPr lang="en-US" sz="4000" i="1" dirty="0" smtClean="0">
                <a:latin typeface="Helvetica" pitchFamily="-106" charset="0"/>
                <a:ea typeface="Helvetica" pitchFamily="-106" charset="0"/>
                <a:cs typeface="Helvetica" pitchFamily="-106" charset="0"/>
                <a:sym typeface="Helvetica" pitchFamily="-106" charset="0"/>
              </a:rPr>
              <a:t>and the NSTX-U Team</a:t>
            </a:r>
            <a:r>
              <a:rPr lang="en-US" sz="4000" dirty="0" smtClean="0">
                <a:solidFill>
                  <a:srgbClr val="1200FF"/>
                </a:solidFill>
                <a:latin typeface="Helvetica" pitchFamily="-106" charset="0"/>
                <a:ea typeface="Helvetica" pitchFamily="-106" charset="0"/>
                <a:cs typeface="Helvetica" pitchFamily="-106" charset="0"/>
                <a:sym typeface="Helvetica" pitchFamily="-106" charset="0"/>
              </a:rPr>
              <a:t>, </a:t>
            </a:r>
            <a:r>
              <a:rPr lang="en-US" sz="4000" i="1" dirty="0" smtClean="0">
                <a:latin typeface="Helvetica" pitchFamily="-106" charset="0"/>
                <a:ea typeface="Helvetica" pitchFamily="-106" charset="0"/>
                <a:cs typeface="Helvetica" pitchFamily="-106" charset="0"/>
                <a:sym typeface="Helvetica" pitchFamily="-106" charset="0"/>
              </a:rPr>
              <a:t>PPPL, Princeton, NJ</a:t>
            </a:r>
            <a:endParaRPr lang="en-US" sz="6000" dirty="0"/>
          </a:p>
        </p:txBody>
      </p:sp>
      <p:sp>
        <p:nvSpPr>
          <p:cNvPr id="40" name="Text Box 25"/>
          <p:cNvSpPr txBox="1">
            <a:spLocks noChangeArrowheads="1"/>
          </p:cNvSpPr>
          <p:nvPr/>
        </p:nvSpPr>
        <p:spPr bwMode="auto">
          <a:xfrm>
            <a:off x="1481665" y="3690696"/>
            <a:ext cx="12070273" cy="492443"/>
          </a:xfrm>
          <a:prstGeom prst="rect">
            <a:avLst/>
          </a:prstGeom>
          <a:noFill/>
          <a:ln w="15875">
            <a:noFill/>
            <a:miter lim="800000"/>
            <a:headEnd/>
            <a:tailEnd/>
          </a:ln>
        </p:spPr>
        <p:txBody>
          <a:bodyPr wrap="square" lIns="0" tIns="0" rIns="0" bIns="0">
            <a:prstTxWarp prst="textNoShape">
              <a:avLst/>
            </a:prstTxWarp>
            <a:spAutoFit/>
          </a:bodyPr>
          <a:lstStyle/>
          <a:p>
            <a:pPr algn="ctr"/>
            <a:r>
              <a:rPr lang="en-US" sz="3200" i="0" dirty="0" smtClean="0">
                <a:solidFill>
                  <a:srgbClr val="FF0000"/>
                </a:solidFill>
              </a:rPr>
              <a:t>26</a:t>
            </a:r>
            <a:r>
              <a:rPr lang="en-US" sz="3200" i="0" baseline="30000" dirty="0" smtClean="0">
                <a:solidFill>
                  <a:srgbClr val="FF0000"/>
                </a:solidFill>
              </a:rPr>
              <a:t>th</a:t>
            </a:r>
            <a:r>
              <a:rPr lang="en-US" sz="3200" i="0" dirty="0" smtClean="0">
                <a:solidFill>
                  <a:srgbClr val="FF0000"/>
                </a:solidFill>
              </a:rPr>
              <a:t> IAEA Conference </a:t>
            </a:r>
            <a:r>
              <a:rPr lang="en-US" sz="3200" i="0" dirty="0" smtClean="0">
                <a:solidFill>
                  <a:srgbClr val="FF0000"/>
                </a:solidFill>
              </a:rPr>
              <a:t>on </a:t>
            </a:r>
            <a:r>
              <a:rPr lang="en-US" sz="3200" i="0" dirty="0" smtClean="0">
                <a:solidFill>
                  <a:srgbClr val="FF0000"/>
                </a:solidFill>
              </a:rPr>
              <a:t>Fusion Power, </a:t>
            </a:r>
            <a:r>
              <a:rPr lang="en-US" sz="3200" dirty="0" smtClean="0">
                <a:solidFill>
                  <a:srgbClr val="FF0000"/>
                </a:solidFill>
              </a:rPr>
              <a:t>Kyoto, Japan, Oct. </a:t>
            </a:r>
            <a:r>
              <a:rPr lang="en-US" sz="3200" dirty="0" smtClean="0">
                <a:solidFill>
                  <a:srgbClr val="FF0000"/>
                </a:solidFill>
              </a:rPr>
              <a:t>17</a:t>
            </a:r>
            <a:r>
              <a:rPr lang="en-US" sz="3200" dirty="0" smtClean="0">
                <a:solidFill>
                  <a:srgbClr val="FF0000"/>
                </a:solidFill>
              </a:rPr>
              <a:t>-</a:t>
            </a:r>
            <a:r>
              <a:rPr lang="en-US" sz="3200" dirty="0" smtClean="0">
                <a:solidFill>
                  <a:srgbClr val="FF0000"/>
                </a:solidFill>
              </a:rPr>
              <a:t>22</a:t>
            </a:r>
            <a:r>
              <a:rPr lang="en-US" sz="3200" dirty="0" smtClean="0">
                <a:solidFill>
                  <a:srgbClr val="FF0000"/>
                </a:solidFill>
              </a:rPr>
              <a:t>,</a:t>
            </a:r>
            <a:r>
              <a:rPr lang="en-US" sz="3200" i="0" dirty="0" smtClean="0">
                <a:solidFill>
                  <a:srgbClr val="FF0000"/>
                </a:solidFill>
              </a:rPr>
              <a:t> </a:t>
            </a:r>
            <a:r>
              <a:rPr lang="en-US" sz="3200" i="0" dirty="0" smtClean="0">
                <a:solidFill>
                  <a:srgbClr val="FF0000"/>
                </a:solidFill>
              </a:rPr>
              <a:t>2016</a:t>
            </a:r>
            <a:endParaRPr lang="en-US" sz="3200" i="0" dirty="0">
              <a:solidFill>
                <a:srgbClr val="FF0000"/>
              </a:solidFill>
            </a:endParaRPr>
          </a:p>
        </p:txBody>
      </p:sp>
      <p:sp>
        <p:nvSpPr>
          <p:cNvPr id="51" name="AutoShape 102"/>
          <p:cNvSpPr>
            <a:spLocks/>
          </p:cNvSpPr>
          <p:nvPr/>
        </p:nvSpPr>
        <p:spPr bwMode="auto">
          <a:xfrm>
            <a:off x="189378" y="4311094"/>
            <a:ext cx="20384986" cy="11563906"/>
          </a:xfrm>
          <a:prstGeom prst="roundRect">
            <a:avLst>
              <a:gd name="adj" fmla="val 10000"/>
            </a:avLst>
          </a:prstGeom>
          <a:noFill/>
          <a:ln w="57150" cap="flat" cmpd="sng" algn="ctr">
            <a:solidFill>
              <a:srgbClr val="0000FF"/>
            </a:solidFill>
            <a:prstDash val="solid"/>
            <a:round/>
            <a:headEnd type="none" w="med" len="med"/>
            <a:tailEnd type="none" w="med" len="med"/>
          </a:ln>
        </p:spPr>
        <p:txBody>
          <a:bodyPr>
            <a:prstTxWarp prst="textNoShape">
              <a:avLst/>
            </a:prstTxWarp>
          </a:bodyPr>
          <a:lstStyle/>
          <a:p>
            <a:endParaRPr lang="en-US"/>
          </a:p>
        </p:txBody>
      </p:sp>
      <p:sp>
        <p:nvSpPr>
          <p:cNvPr id="54" name="Content Placeholder 2"/>
          <p:cNvSpPr txBox="1">
            <a:spLocks/>
          </p:cNvSpPr>
          <p:nvPr/>
        </p:nvSpPr>
        <p:spPr bwMode="auto">
          <a:xfrm>
            <a:off x="8801788" y="5308600"/>
            <a:ext cx="11699565" cy="1046480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marL="362480" lvl="0" indent="-362480" defTabSz="914400" eaLnBrk="0" fontAlgn="base" hangingPunct="0">
              <a:spcBef>
                <a:spcPct val="20000"/>
              </a:spcBef>
              <a:spcAft>
                <a:spcPts val="2400"/>
              </a:spcAft>
              <a:buFontTx/>
              <a:buChar char="•"/>
              <a:defRPr/>
            </a:pPr>
            <a:r>
              <a:rPr lang="en-US" sz="4000" kern="0" dirty="0" err="1" smtClean="0">
                <a:latin typeface="Helvetica"/>
              </a:rPr>
              <a:t>ctr</a:t>
            </a:r>
            <a:r>
              <a:rPr lang="en-US" sz="4000" kern="0" dirty="0" smtClean="0">
                <a:latin typeface="Helvetica"/>
              </a:rPr>
              <a:t>-propagating Global </a:t>
            </a:r>
            <a:r>
              <a:rPr lang="en-US" sz="4000" kern="0" dirty="0" err="1" smtClean="0">
                <a:latin typeface="Helvetica"/>
              </a:rPr>
              <a:t>Alfv</a:t>
            </a:r>
            <a:r>
              <a:rPr lang="en-US" sz="4000" kern="0" dirty="0" err="1" smtClean="0">
                <a:latin typeface="Helvetica"/>
              </a:rPr>
              <a:t>én</a:t>
            </a:r>
            <a:r>
              <a:rPr lang="en-US" sz="4000" kern="0" dirty="0" smtClean="0">
                <a:latin typeface="Helvetica"/>
              </a:rPr>
              <a:t> </a:t>
            </a:r>
            <a:r>
              <a:rPr lang="en-US" sz="4000" kern="0" dirty="0" smtClean="0">
                <a:latin typeface="Helvetica"/>
              </a:rPr>
              <a:t>Eigenmodes (GAE) excited by injection of inboard beam sources.</a:t>
            </a:r>
            <a:endParaRPr lang="en-US" sz="4000" kern="0" dirty="0" smtClean="0">
              <a:latin typeface="Helvetica"/>
            </a:endParaRPr>
          </a:p>
          <a:p>
            <a:pPr marL="362480" lvl="0" indent="-362480" defTabSz="914400" eaLnBrk="0" fontAlgn="base" hangingPunct="0">
              <a:spcBef>
                <a:spcPct val="20000"/>
              </a:spcBef>
              <a:spcAft>
                <a:spcPts val="2400"/>
              </a:spcAft>
              <a:buFontTx/>
              <a:buChar char="•"/>
              <a:defRPr/>
            </a:pPr>
            <a:r>
              <a:rPr lang="en-US" sz="4000" kern="0" dirty="0" smtClean="0">
                <a:latin typeface="Helvetica"/>
              </a:rPr>
              <a:t>GAE suppressed during injection of 3ms duration outboard beam pulses.</a:t>
            </a:r>
            <a:endParaRPr lang="en-US" sz="4000" kern="0" dirty="0" smtClean="0">
              <a:latin typeface="Helvetica"/>
            </a:endParaRPr>
          </a:p>
          <a:p>
            <a:pPr marL="362480" lvl="0" indent="-362480" defTabSz="914400" eaLnBrk="0" fontAlgn="base" hangingPunct="0">
              <a:spcBef>
                <a:spcPct val="20000"/>
              </a:spcBef>
              <a:spcAft>
                <a:spcPts val="2400"/>
              </a:spcAft>
              <a:buFontTx/>
              <a:buChar char="•"/>
              <a:defRPr/>
            </a:pPr>
            <a:r>
              <a:rPr lang="en-US" sz="4000" kern="0" dirty="0" smtClean="0">
                <a:latin typeface="Helvetica"/>
              </a:rPr>
              <a:t>NSTX</a:t>
            </a:r>
            <a:r>
              <a:rPr lang="en-US" sz="4000" kern="0" dirty="0">
                <a:latin typeface="Helvetica"/>
              </a:rPr>
              <a:t>-</a:t>
            </a:r>
            <a:r>
              <a:rPr lang="en-US" sz="4000" kern="0" dirty="0" smtClean="0">
                <a:latin typeface="Helvetica"/>
              </a:rPr>
              <a:t>U has 6 neutral beam sources with geometry as shown.</a:t>
            </a:r>
            <a:endParaRPr lang="en-US" sz="4000" kern="0" dirty="0">
              <a:latin typeface="Helvetica"/>
            </a:endParaRPr>
          </a:p>
        </p:txBody>
      </p:sp>
      <p:sp>
        <p:nvSpPr>
          <p:cNvPr id="151" name="AutoShape 102"/>
          <p:cNvSpPr>
            <a:spLocks/>
          </p:cNvSpPr>
          <p:nvPr/>
        </p:nvSpPr>
        <p:spPr bwMode="auto">
          <a:xfrm>
            <a:off x="20726765" y="4311095"/>
            <a:ext cx="9193031" cy="31864644"/>
          </a:xfrm>
          <a:prstGeom prst="roundRect">
            <a:avLst>
              <a:gd name="adj" fmla="val 10000"/>
            </a:avLst>
          </a:prstGeom>
          <a:noFill/>
          <a:ln w="57150" cap="flat" cmpd="sng" algn="ctr">
            <a:solidFill>
              <a:srgbClr val="61B92D"/>
            </a:solidFill>
            <a:prstDash val="solid"/>
            <a:round/>
            <a:headEnd type="none" w="med" len="med"/>
            <a:tailEnd type="none" w="med" len="med"/>
          </a:ln>
        </p:spPr>
        <p:txBody>
          <a:bodyPr>
            <a:prstTxWarp prst="textNoShape">
              <a:avLst/>
            </a:prstTxWarp>
          </a:bodyPr>
          <a:lstStyle/>
          <a:p>
            <a:endParaRPr lang="en-US"/>
          </a:p>
        </p:txBody>
      </p:sp>
      <p:grpSp>
        <p:nvGrpSpPr>
          <p:cNvPr id="170" name="Group 169"/>
          <p:cNvGrpSpPr/>
          <p:nvPr/>
        </p:nvGrpSpPr>
        <p:grpSpPr>
          <a:xfrm>
            <a:off x="20726765" y="36376943"/>
            <a:ext cx="9307253" cy="7399865"/>
            <a:chOff x="21412410" y="36347033"/>
            <a:chExt cx="8625840" cy="7399865"/>
          </a:xfrm>
        </p:grpSpPr>
        <p:sp>
          <p:nvSpPr>
            <p:cNvPr id="136" name="AutoShape 102"/>
            <p:cNvSpPr>
              <a:spLocks/>
            </p:cNvSpPr>
            <p:nvPr/>
          </p:nvSpPr>
          <p:spPr bwMode="auto">
            <a:xfrm>
              <a:off x="21412410" y="36363994"/>
              <a:ext cx="8625840" cy="7382904"/>
            </a:xfrm>
            <a:prstGeom prst="roundRect">
              <a:avLst>
                <a:gd name="adj" fmla="val 10000"/>
              </a:avLst>
            </a:prstGeom>
            <a:noFill/>
            <a:ln w="57150" cap="flat" cmpd="sng" algn="ctr">
              <a:solidFill>
                <a:schemeClr val="tx1"/>
              </a:solidFill>
              <a:prstDash val="solid"/>
              <a:round/>
              <a:headEnd type="none" w="med" len="med"/>
              <a:tailEnd type="none" w="med" len="med"/>
            </a:ln>
          </p:spPr>
          <p:txBody>
            <a:bodyPr>
              <a:prstTxWarp prst="textNoShape">
                <a:avLst/>
              </a:prstTxWarp>
            </a:bodyPr>
            <a:lstStyle/>
            <a:p>
              <a:endParaRPr lang="en-US"/>
            </a:p>
          </p:txBody>
        </p:sp>
        <p:cxnSp>
          <p:nvCxnSpPr>
            <p:cNvPr id="147" name="Straight Connector 146"/>
            <p:cNvCxnSpPr/>
            <p:nvPr/>
          </p:nvCxnSpPr>
          <p:spPr>
            <a:xfrm>
              <a:off x="21499591" y="37132846"/>
              <a:ext cx="8432800" cy="1588"/>
            </a:xfrm>
            <a:prstGeom prst="line">
              <a:avLst/>
            </a:prstGeom>
            <a:ln w="571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8" name="Rectangle 107"/>
            <p:cNvSpPr>
              <a:spLocks/>
            </p:cNvSpPr>
            <p:nvPr/>
          </p:nvSpPr>
          <p:spPr bwMode="auto">
            <a:xfrm>
              <a:off x="21617532" y="36347033"/>
              <a:ext cx="8238685" cy="785813"/>
            </a:xfrm>
            <a:prstGeom prst="rect">
              <a:avLst/>
            </a:prstGeom>
            <a:noFill/>
            <a:ln w="9525">
              <a:noFill/>
              <a:miter lim="800000"/>
              <a:headEnd/>
              <a:tailEnd/>
            </a:ln>
          </p:spPr>
          <p:txBody>
            <a:bodyPr lIns="0" tIns="0" rIns="42959" bIns="0" anchor="ctr">
              <a:prstTxWarp prst="textNoShape">
                <a:avLst/>
              </a:prstTxWarp>
            </a:bodyPr>
            <a:lstStyle/>
            <a:p>
              <a:pPr marL="41954" algn="ctr"/>
              <a:r>
                <a:rPr lang="en-US" sz="4000" dirty="0" smtClean="0">
                  <a:solidFill>
                    <a:srgbClr val="000000"/>
                  </a:solidFill>
                  <a:latin typeface="Helvetica" pitchFamily="-106" charset="0"/>
                  <a:ea typeface="Helvetica" pitchFamily="-106" charset="0"/>
                  <a:cs typeface="Helvetica" pitchFamily="-106" charset="0"/>
                  <a:sym typeface="Helvetica" pitchFamily="-106" charset="0"/>
                </a:rPr>
                <a:t>Summary of observations</a:t>
              </a:r>
              <a:endParaRPr lang="en-US" sz="4000" dirty="0">
                <a:solidFill>
                  <a:srgbClr val="000000"/>
                </a:solidFill>
                <a:latin typeface="Helvetica" pitchFamily="-106" charset="0"/>
                <a:ea typeface="Helvetica" pitchFamily="-106" charset="0"/>
                <a:cs typeface="Helvetica" pitchFamily="-106" charset="0"/>
                <a:sym typeface="Helvetica" pitchFamily="-106" charset="0"/>
              </a:endParaRPr>
            </a:p>
          </p:txBody>
        </p:sp>
        <p:sp>
          <p:nvSpPr>
            <p:cNvPr id="149" name="Content Placeholder 2"/>
            <p:cNvSpPr txBox="1">
              <a:spLocks/>
            </p:cNvSpPr>
            <p:nvPr/>
          </p:nvSpPr>
          <p:spPr bwMode="auto">
            <a:xfrm>
              <a:off x="21571590" y="37329194"/>
              <a:ext cx="8331196" cy="628223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marL="362480" marR="0" lvl="0" indent="-362480" algn="l" defTabSz="914400" rtl="0" eaLnBrk="0" fontAlgn="base" latinLnBrk="0" hangingPunct="0">
                <a:lnSpc>
                  <a:spcPct val="90000"/>
                </a:lnSpc>
                <a:spcBef>
                  <a:spcPct val="20000"/>
                </a:spcBef>
                <a:spcAft>
                  <a:spcPts val="1200"/>
                </a:spcAft>
                <a:buClrTx/>
                <a:buSzTx/>
                <a:buFontTx/>
                <a:buChar char="•"/>
                <a:tabLst/>
                <a:defRPr/>
              </a:pPr>
              <a:r>
                <a:rPr lang="en-US" sz="3600" kern="0" dirty="0" smtClean="0">
                  <a:latin typeface="Helvetica"/>
                </a:rPr>
                <a:t>New </a:t>
              </a:r>
              <a:r>
                <a:rPr lang="en-US" sz="3600" kern="0" dirty="0" smtClean="0">
                  <a:latin typeface="Helvetica"/>
                </a:rPr>
                <a:t>off-axis, tangential beam sources can be strongly stabilizing for </a:t>
              </a:r>
              <a:r>
                <a:rPr lang="en-US" sz="3600" kern="0" dirty="0" err="1" smtClean="0">
                  <a:latin typeface="Helvetica"/>
                </a:rPr>
                <a:t>ctr</a:t>
              </a:r>
              <a:r>
                <a:rPr lang="en-US" sz="3600" kern="0" dirty="0" smtClean="0">
                  <a:latin typeface="Helvetica"/>
                </a:rPr>
                <a:t>-propagating Global </a:t>
              </a:r>
              <a:r>
                <a:rPr lang="en-US" sz="3600" kern="0" dirty="0" err="1" smtClean="0">
                  <a:latin typeface="Helvetica"/>
                </a:rPr>
                <a:t>Alfvén</a:t>
              </a:r>
              <a:r>
                <a:rPr lang="en-US" sz="3600" kern="0" dirty="0" smtClean="0">
                  <a:latin typeface="Helvetica"/>
                </a:rPr>
                <a:t> Eigenmodes</a:t>
              </a:r>
              <a:r>
                <a:rPr lang="en-US" sz="3600" kern="0" dirty="0" smtClean="0">
                  <a:latin typeface="Helvetica"/>
                </a:rPr>
                <a:t>.</a:t>
              </a:r>
            </a:p>
            <a:p>
              <a:pPr marL="362480" marR="0" lvl="0" indent="-362480" algn="l" defTabSz="914400" rtl="0" eaLnBrk="0" fontAlgn="base" latinLnBrk="0" hangingPunct="0">
                <a:lnSpc>
                  <a:spcPct val="90000"/>
                </a:lnSpc>
                <a:spcBef>
                  <a:spcPct val="20000"/>
                </a:spcBef>
                <a:spcAft>
                  <a:spcPts val="1200"/>
                </a:spcAft>
                <a:buClrTx/>
                <a:buSzTx/>
                <a:buFontTx/>
                <a:buChar char="•"/>
                <a:tabLst/>
                <a:defRPr/>
              </a:pPr>
              <a:r>
                <a:rPr lang="en-US" sz="3600" kern="0" dirty="0" smtClean="0">
                  <a:latin typeface="Helvetica"/>
                </a:rPr>
                <a:t>HYM simulations have reproduced this observations, showing that unstable n=10 and n=11 </a:t>
              </a:r>
              <a:r>
                <a:rPr lang="en-US" sz="3600" kern="0" dirty="0" err="1" smtClean="0">
                  <a:latin typeface="Helvetica"/>
                </a:rPr>
                <a:t>ctr</a:t>
              </a:r>
              <a:r>
                <a:rPr lang="en-US" sz="3600" kern="0" dirty="0" smtClean="0">
                  <a:latin typeface="Helvetica"/>
                </a:rPr>
                <a:t>-propagating GAE become stable with the injection of a new outboard source, 2c.</a:t>
              </a:r>
            </a:p>
            <a:p>
              <a:pPr marL="362480" marR="0" lvl="0" indent="-362480" algn="l" defTabSz="914400" rtl="0" eaLnBrk="0" fontAlgn="base" latinLnBrk="0" hangingPunct="0">
                <a:lnSpc>
                  <a:spcPct val="90000"/>
                </a:lnSpc>
                <a:spcBef>
                  <a:spcPct val="20000"/>
                </a:spcBef>
                <a:spcAft>
                  <a:spcPts val="1200"/>
                </a:spcAft>
                <a:buClrTx/>
                <a:buSzTx/>
                <a:buFontTx/>
                <a:buChar char="•"/>
                <a:tabLst/>
                <a:defRPr/>
              </a:pPr>
              <a:r>
                <a:rPr lang="en-US" sz="3600" kern="0" dirty="0" smtClean="0">
                  <a:latin typeface="Helvetica"/>
                </a:rPr>
                <a:t>Observations qualitatively consistent with analytic model for GAE drive</a:t>
              </a:r>
              <a:r>
                <a:rPr lang="en-US" sz="3600" kern="0" smtClean="0">
                  <a:latin typeface="Helvetica"/>
                </a:rPr>
                <a:t>/damping.</a:t>
              </a:r>
              <a:endParaRPr lang="en-US" sz="3600" kern="0" dirty="0" smtClean="0">
                <a:latin typeface="Helvetica"/>
              </a:endParaRPr>
            </a:p>
            <a:p>
              <a:pPr marL="362480" marR="0" lvl="0" indent="-362480" algn="l" defTabSz="914400" rtl="0" eaLnBrk="0" fontAlgn="base" latinLnBrk="0" hangingPunct="0">
                <a:lnSpc>
                  <a:spcPct val="90000"/>
                </a:lnSpc>
                <a:spcBef>
                  <a:spcPct val="20000"/>
                </a:spcBef>
                <a:spcAft>
                  <a:spcPts val="1200"/>
                </a:spcAft>
                <a:buClrTx/>
                <a:buSzTx/>
                <a:buFontTx/>
                <a:buChar char="•"/>
                <a:tabLst/>
                <a:defRPr/>
              </a:pPr>
              <a:endParaRPr lang="en-US" sz="3600" b="0" i="0" kern="0" dirty="0" smtClean="0">
                <a:solidFill>
                  <a:schemeClr val="tx1"/>
                </a:solidFill>
                <a:latin typeface="Helvetica"/>
              </a:endParaRPr>
            </a:p>
          </p:txBody>
        </p:sp>
      </p:grpSp>
      <p:cxnSp>
        <p:nvCxnSpPr>
          <p:cNvPr id="65" name="Straight Connector 64"/>
          <p:cNvCxnSpPr/>
          <p:nvPr/>
        </p:nvCxnSpPr>
        <p:spPr>
          <a:xfrm>
            <a:off x="8801789" y="5098494"/>
            <a:ext cx="11471843" cy="0"/>
          </a:xfrm>
          <a:prstGeom prst="line">
            <a:avLst/>
          </a:prstGeom>
          <a:ln w="38100" cap="flat" cmpd="sng" algn="ctr">
            <a:solidFill>
              <a:srgbClr val="0000F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21007145" y="4311095"/>
            <a:ext cx="8717840" cy="31784349"/>
            <a:chOff x="957067" y="4311095"/>
            <a:chExt cx="8717840" cy="31784349"/>
          </a:xfrm>
        </p:grpSpPr>
        <p:sp>
          <p:nvSpPr>
            <p:cNvPr id="82" name="Rectangle 107"/>
            <p:cNvSpPr>
              <a:spLocks/>
            </p:cNvSpPr>
            <p:nvPr/>
          </p:nvSpPr>
          <p:spPr bwMode="auto">
            <a:xfrm>
              <a:off x="957067" y="4311095"/>
              <a:ext cx="8717840" cy="958107"/>
            </a:xfrm>
            <a:prstGeom prst="rect">
              <a:avLst/>
            </a:prstGeom>
            <a:noFill/>
            <a:ln w="9525">
              <a:noFill/>
              <a:miter lim="800000"/>
              <a:headEnd/>
              <a:tailEnd/>
            </a:ln>
          </p:spPr>
          <p:txBody>
            <a:bodyPr lIns="0" tIns="0" rIns="42959" bIns="0" anchor="ctr">
              <a:prstTxWarp prst="textNoShape">
                <a:avLst/>
              </a:prstTxWarp>
            </a:bodyPr>
            <a:lstStyle/>
            <a:p>
              <a:pPr marL="41954" algn="ctr"/>
              <a:r>
                <a:rPr lang="en-US" sz="4000" dirty="0" smtClean="0">
                  <a:solidFill>
                    <a:srgbClr val="32C227"/>
                  </a:solidFill>
                  <a:latin typeface="Helvetica" pitchFamily="-106" charset="0"/>
                  <a:ea typeface="Helvetica" pitchFamily="-106" charset="0"/>
                  <a:cs typeface="Helvetica" pitchFamily="-106" charset="0"/>
                  <a:sym typeface="Helvetica" pitchFamily="-106" charset="0"/>
                </a:rPr>
                <a:t>HYM* simulations predict stabilization</a:t>
              </a:r>
              <a:endParaRPr lang="en-US" sz="4000" dirty="0">
                <a:solidFill>
                  <a:srgbClr val="32C227"/>
                </a:solidFill>
                <a:latin typeface="Helvetica" pitchFamily="-106" charset="0"/>
                <a:ea typeface="Helvetica" pitchFamily="-106" charset="0"/>
                <a:cs typeface="Helvetica" pitchFamily="-106" charset="0"/>
                <a:sym typeface="Helvetica" pitchFamily="-106" charset="0"/>
              </a:endParaRPr>
            </a:p>
          </p:txBody>
        </p:sp>
        <p:sp>
          <p:nvSpPr>
            <p:cNvPr id="83" name="Content Placeholder 2"/>
            <p:cNvSpPr txBox="1">
              <a:spLocks/>
            </p:cNvSpPr>
            <p:nvPr/>
          </p:nvSpPr>
          <p:spPr bwMode="auto">
            <a:xfrm>
              <a:off x="1240912" y="34848800"/>
              <a:ext cx="8376208" cy="1246644"/>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marL="362480" marR="0" lvl="0" indent="-362480" algn="l" defTabSz="914400" rtl="0" eaLnBrk="0" fontAlgn="base" latinLnBrk="0" hangingPunct="0">
                <a:lnSpc>
                  <a:spcPct val="100000"/>
                </a:lnSpc>
                <a:spcBef>
                  <a:spcPct val="20000"/>
                </a:spcBef>
                <a:spcAft>
                  <a:spcPct val="0"/>
                </a:spcAft>
                <a:buClrTx/>
                <a:buSzTx/>
                <a:buFontTx/>
                <a:buChar char="•"/>
                <a:tabLst/>
                <a:defRPr/>
              </a:pPr>
              <a:r>
                <a:rPr kumimoji="0" lang="en-US" sz="4000" b="0" i="0" u="none" strike="noStrike" kern="0" cap="none" spc="0" normalizeH="0" baseline="0" noProof="0" dirty="0" smtClean="0">
                  <a:ln>
                    <a:noFill/>
                  </a:ln>
                  <a:solidFill>
                    <a:schemeClr val="tx1"/>
                  </a:solidFill>
                  <a:effectLst/>
                  <a:uLnTx/>
                  <a:uFillTx/>
                  <a:latin typeface="Helvetica"/>
                  <a:ea typeface="ＭＳ Ｐゴシック" charset="-128"/>
                  <a:cs typeface="ＭＳ Ｐゴシック" charset="-128"/>
                </a:rPr>
                <a:t>Growth rate before and after outboard neutral beam injection</a:t>
              </a:r>
              <a:endParaRPr lang="en-US" sz="3600" b="0" i="0" kern="0" dirty="0" smtClean="0">
                <a:solidFill>
                  <a:schemeClr val="tx1"/>
                </a:solidFill>
                <a:latin typeface="Helvetica"/>
              </a:endParaRPr>
            </a:p>
          </p:txBody>
        </p:sp>
      </p:grpSp>
      <p:cxnSp>
        <p:nvCxnSpPr>
          <p:cNvPr id="79" name="Straight Connector 78"/>
          <p:cNvCxnSpPr/>
          <p:nvPr/>
        </p:nvCxnSpPr>
        <p:spPr>
          <a:xfrm>
            <a:off x="21090975" y="5098494"/>
            <a:ext cx="8772525" cy="0"/>
          </a:xfrm>
          <a:prstGeom prst="line">
            <a:avLst/>
          </a:prstGeom>
          <a:ln w="57150" cap="flat" cmpd="sng" algn="ctr">
            <a:solidFill>
              <a:srgbClr val="32C22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4" name="Picture 2" descr="C:\Users\jmenard\My Files\PPPL\Projects\NSTX-U\Presentation template\2015 - New template\logo and banner source\Gray_banner_red_line_with_SC_NSTXU_logos.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92663" y="-1"/>
            <a:ext cx="13082538" cy="1447801"/>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07"/>
          <p:cNvSpPr>
            <a:spLocks/>
          </p:cNvSpPr>
          <p:nvPr/>
        </p:nvSpPr>
        <p:spPr bwMode="auto">
          <a:xfrm>
            <a:off x="352465" y="16267945"/>
            <a:ext cx="19779101" cy="540496"/>
          </a:xfrm>
          <a:prstGeom prst="rect">
            <a:avLst/>
          </a:prstGeom>
          <a:noFill/>
          <a:ln w="9525">
            <a:noFill/>
            <a:miter lim="800000"/>
            <a:headEnd/>
            <a:tailEnd/>
          </a:ln>
        </p:spPr>
        <p:txBody>
          <a:bodyPr lIns="0" tIns="0" rIns="42959" bIns="0" anchor="ctr">
            <a:prstTxWarp prst="textNoShape">
              <a:avLst/>
            </a:prstTxWarp>
          </a:bodyPr>
          <a:lstStyle/>
          <a:p>
            <a:pPr marL="41954" algn="ctr"/>
            <a:r>
              <a:rPr lang="en-US" sz="4000" dirty="0" smtClean="0">
                <a:solidFill>
                  <a:srgbClr val="FF00FF"/>
                </a:solidFill>
                <a:latin typeface="Helvetica" pitchFamily="-106" charset="0"/>
                <a:ea typeface="Helvetica" pitchFamily="-106" charset="0"/>
                <a:cs typeface="Helvetica" pitchFamily="-106" charset="0"/>
                <a:sym typeface="Helvetica" pitchFamily="-106" charset="0"/>
              </a:rPr>
              <a:t>Injecting </a:t>
            </a:r>
            <a:r>
              <a:rPr lang="en-US" sz="4000" dirty="0" smtClean="0">
                <a:solidFill>
                  <a:srgbClr val="FF00FF"/>
                </a:solidFill>
                <a:latin typeface="Helvetica" pitchFamily="-106" charset="0"/>
                <a:ea typeface="Helvetica" pitchFamily="-106" charset="0"/>
                <a:cs typeface="Helvetica" pitchFamily="-106" charset="0"/>
                <a:sym typeface="Helvetica" pitchFamily="-106" charset="0"/>
              </a:rPr>
              <a:t>any outboard source </a:t>
            </a:r>
            <a:r>
              <a:rPr lang="en-US" sz="4000" dirty="0" smtClean="0">
                <a:solidFill>
                  <a:srgbClr val="FF00FF"/>
                </a:solidFill>
                <a:latin typeface="Helvetica" pitchFamily="-106" charset="0"/>
                <a:ea typeface="Helvetica" pitchFamily="-106" charset="0"/>
                <a:cs typeface="Helvetica" pitchFamily="-106" charset="0"/>
                <a:sym typeface="Helvetica" pitchFamily="-106" charset="0"/>
              </a:rPr>
              <a:t>suppresses </a:t>
            </a:r>
            <a:r>
              <a:rPr lang="en-US" sz="4000" dirty="0" err="1" smtClean="0">
                <a:solidFill>
                  <a:srgbClr val="FF00FF"/>
                </a:solidFill>
                <a:latin typeface="Helvetica" pitchFamily="-106" charset="0"/>
                <a:ea typeface="Helvetica" pitchFamily="-106" charset="0"/>
                <a:cs typeface="Helvetica" pitchFamily="-106" charset="0"/>
                <a:sym typeface="Helvetica" pitchFamily="-106" charset="0"/>
              </a:rPr>
              <a:t>ctr</a:t>
            </a:r>
            <a:r>
              <a:rPr lang="en-US" sz="4000" dirty="0" smtClean="0">
                <a:solidFill>
                  <a:srgbClr val="FF00FF"/>
                </a:solidFill>
                <a:latin typeface="Helvetica" pitchFamily="-106" charset="0"/>
                <a:ea typeface="Helvetica" pitchFamily="-106" charset="0"/>
                <a:cs typeface="Helvetica" pitchFamily="-106" charset="0"/>
                <a:sym typeface="Helvetica" pitchFamily="-106" charset="0"/>
              </a:rPr>
              <a:t>-propagating GAE</a:t>
            </a:r>
            <a:endParaRPr lang="en-US" sz="4000" dirty="0">
              <a:solidFill>
                <a:srgbClr val="FF00FF"/>
              </a:solidFill>
              <a:latin typeface="Helvetica" pitchFamily="-106" charset="0"/>
              <a:ea typeface="Helvetica" pitchFamily="-106" charset="0"/>
              <a:cs typeface="Helvetica" pitchFamily="-106" charset="0"/>
              <a:sym typeface="Helvetica" pitchFamily="-106" charset="0"/>
            </a:endParaRPr>
          </a:p>
        </p:txBody>
      </p:sp>
      <p:sp>
        <p:nvSpPr>
          <p:cNvPr id="144" name="Content Placeholder 2"/>
          <p:cNvSpPr txBox="1">
            <a:spLocks/>
          </p:cNvSpPr>
          <p:nvPr/>
        </p:nvSpPr>
        <p:spPr bwMode="auto">
          <a:xfrm>
            <a:off x="12541310" y="24702986"/>
            <a:ext cx="7877553" cy="6945414"/>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marL="362480" marR="0" lvl="0" indent="-362480" algn="l" defTabSz="914400" rtl="0" eaLnBrk="0" fontAlgn="base" latinLnBrk="0" hangingPunct="0">
              <a:lnSpc>
                <a:spcPct val="100000"/>
              </a:lnSpc>
              <a:spcBef>
                <a:spcPct val="20000"/>
              </a:spcBef>
              <a:spcAft>
                <a:spcPts val="600"/>
              </a:spcAft>
              <a:buClrTx/>
              <a:buSzTx/>
              <a:buFontTx/>
              <a:buChar char="•"/>
              <a:tabLst/>
              <a:defRPr/>
            </a:pPr>
            <a:r>
              <a:rPr kumimoji="0" lang="en-US" sz="3600" b="0" i="0" u="none" strike="noStrike" kern="0" cap="none" spc="0" normalizeH="0" baseline="0" noProof="0" dirty="0" smtClean="0">
                <a:ln>
                  <a:noFill/>
                </a:ln>
                <a:solidFill>
                  <a:schemeClr val="tx1"/>
                </a:solidFill>
                <a:effectLst/>
                <a:uLnTx/>
                <a:uFillTx/>
                <a:latin typeface="Helvetica"/>
                <a:ea typeface="ＭＳ Ｐゴシック" charset="-128"/>
                <a:cs typeface="ＭＳ Ｐゴシック" charset="-128"/>
              </a:rPr>
              <a:t>Generally, the suppression happens very quickly, within a few milliseconds</a:t>
            </a:r>
            <a:r>
              <a:rPr kumimoji="0" lang="en-US" sz="3600" b="0" i="0" u="none" strike="noStrike" kern="0" cap="none" spc="0" normalizeH="0" noProof="0" dirty="0" smtClean="0">
                <a:ln>
                  <a:noFill/>
                </a:ln>
                <a:solidFill>
                  <a:schemeClr val="tx1"/>
                </a:solidFill>
                <a:effectLst/>
                <a:uLnTx/>
                <a:uFillTx/>
                <a:latin typeface="Helvetica"/>
                <a:ea typeface="ＭＳ Ｐゴシック" charset="-128"/>
                <a:cs typeface="ＭＳ Ｐゴシック" charset="-128"/>
              </a:rPr>
              <a:t> of source injection</a:t>
            </a:r>
            <a:r>
              <a:rPr kumimoji="0" lang="en-US" sz="3600" b="0" i="0" u="none" strike="noStrike" kern="0" cap="none" spc="0" normalizeH="0" baseline="0" noProof="0" dirty="0" smtClean="0">
                <a:ln>
                  <a:noFill/>
                </a:ln>
                <a:solidFill>
                  <a:schemeClr val="tx1"/>
                </a:solidFill>
                <a:effectLst/>
                <a:uLnTx/>
                <a:uFillTx/>
                <a:latin typeface="Helvetica"/>
                <a:ea typeface="ＭＳ Ｐゴシック" charset="-128"/>
                <a:cs typeface="ＭＳ Ｐゴシック" charset="-128"/>
              </a:rPr>
              <a:t>.</a:t>
            </a:r>
            <a:endParaRPr kumimoji="0" lang="en-US" sz="3600" b="0" i="0" u="none" strike="noStrike" kern="0" cap="none" spc="0" normalizeH="0" baseline="0" noProof="0" dirty="0" smtClean="0">
              <a:ln>
                <a:noFill/>
              </a:ln>
              <a:solidFill>
                <a:schemeClr val="tx1"/>
              </a:solidFill>
              <a:effectLst/>
              <a:uLnTx/>
              <a:uFillTx/>
              <a:latin typeface="Helvetica"/>
              <a:ea typeface="ＭＳ Ｐゴシック" charset="-128"/>
              <a:cs typeface="ＭＳ Ｐゴシック" charset="-128"/>
            </a:endParaRPr>
          </a:p>
          <a:p>
            <a:pPr marL="362480" lvl="0" indent="-362480" defTabSz="914400" eaLnBrk="0" fontAlgn="base" hangingPunct="0">
              <a:spcBef>
                <a:spcPct val="20000"/>
              </a:spcBef>
              <a:spcAft>
                <a:spcPts val="600"/>
              </a:spcAft>
              <a:buFontTx/>
              <a:buChar char="•"/>
              <a:defRPr/>
            </a:pPr>
            <a:r>
              <a:rPr lang="en-US" sz="3600" kern="0" dirty="0" smtClean="0">
                <a:latin typeface="Helvetica"/>
              </a:rPr>
              <a:t>In that time, there is very little build-up of the fast-ion population, also little time for slowing down or redistribution by TAE or other MHD.</a:t>
            </a:r>
          </a:p>
          <a:p>
            <a:pPr marL="362480" lvl="0" indent="-362480" defTabSz="914400" eaLnBrk="0" fontAlgn="base" hangingPunct="0">
              <a:spcBef>
                <a:spcPct val="20000"/>
              </a:spcBef>
              <a:spcAft>
                <a:spcPts val="600"/>
              </a:spcAft>
              <a:buFontTx/>
              <a:buChar char="•"/>
              <a:defRPr/>
            </a:pPr>
            <a:r>
              <a:rPr lang="en-US" sz="3600" kern="0" dirty="0" smtClean="0">
                <a:latin typeface="Helvetica"/>
              </a:rPr>
              <a:t>Even deepest outboard source deposits nearly tangential fast ions.</a:t>
            </a:r>
            <a:r>
              <a:rPr lang="en-US" sz="3600" kern="0" dirty="0" smtClean="0">
                <a:latin typeface="Helvetica"/>
              </a:rPr>
              <a:t> </a:t>
            </a:r>
            <a:endParaRPr lang="en-US" sz="3600" b="0" i="0" kern="0" dirty="0" smtClean="0">
              <a:solidFill>
                <a:schemeClr val="tx1"/>
              </a:solidFill>
              <a:latin typeface="Helvetica"/>
            </a:endParaRPr>
          </a:p>
        </p:txBody>
      </p:sp>
      <p:sp>
        <p:nvSpPr>
          <p:cNvPr id="164" name="AutoShape 102"/>
          <p:cNvSpPr>
            <a:spLocks/>
          </p:cNvSpPr>
          <p:nvPr/>
        </p:nvSpPr>
        <p:spPr bwMode="auto">
          <a:xfrm>
            <a:off x="199215" y="16183174"/>
            <a:ext cx="20350847" cy="15849798"/>
          </a:xfrm>
          <a:prstGeom prst="roundRect">
            <a:avLst>
              <a:gd name="adj" fmla="val 10000"/>
            </a:avLst>
          </a:prstGeom>
          <a:noFill/>
          <a:ln w="57150" cap="flat" cmpd="sng" algn="ctr">
            <a:solidFill>
              <a:srgbClr val="FF00FF"/>
            </a:solidFill>
            <a:prstDash val="solid"/>
            <a:round/>
            <a:headEnd type="none" w="med" len="med"/>
            <a:tailEnd type="none" w="med" len="med"/>
          </a:ln>
        </p:spPr>
        <p:txBody>
          <a:bodyPr>
            <a:prstTxWarp prst="textNoShape">
              <a:avLst/>
            </a:prstTxWarp>
          </a:bodyPr>
          <a:lstStyle/>
          <a:p>
            <a:endParaRPr lang="en-US"/>
          </a:p>
        </p:txBody>
      </p:sp>
      <p:cxnSp>
        <p:nvCxnSpPr>
          <p:cNvPr id="150" name="Straight Connector 149"/>
          <p:cNvCxnSpPr/>
          <p:nvPr/>
        </p:nvCxnSpPr>
        <p:spPr>
          <a:xfrm>
            <a:off x="588874" y="16972847"/>
            <a:ext cx="19449574" cy="0"/>
          </a:xfrm>
          <a:prstGeom prst="line">
            <a:avLst/>
          </a:prstGeom>
          <a:ln w="57150" cap="flat" cmpd="sng" algn="ctr">
            <a:solidFill>
              <a:srgbClr val="FF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8" name="Content Placeholder 2"/>
          <p:cNvSpPr txBox="1">
            <a:spLocks/>
          </p:cNvSpPr>
          <p:nvPr/>
        </p:nvSpPr>
        <p:spPr bwMode="auto">
          <a:xfrm>
            <a:off x="1079985" y="30874521"/>
            <a:ext cx="10769430" cy="570214"/>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marL="362480" lvl="0" indent="-362480" defTabSz="914400" eaLnBrk="0" fontAlgn="base" hangingPunct="0">
              <a:spcBef>
                <a:spcPct val="20000"/>
              </a:spcBef>
              <a:spcAft>
                <a:spcPts val="1200"/>
              </a:spcAft>
              <a:buFontTx/>
              <a:buChar char="•"/>
              <a:defRPr/>
            </a:pPr>
            <a:r>
              <a:rPr lang="en-US" sz="3200" kern="0" dirty="0">
                <a:latin typeface="Helvetica"/>
                <a:ea typeface="ＭＳ Ｐゴシック" charset="-128"/>
                <a:cs typeface="ＭＳ Ｐゴシック" charset="-128"/>
              </a:rPr>
              <a:t>Outboard source deposit ions with 0.8 &lt; V</a:t>
            </a:r>
            <a:r>
              <a:rPr lang="en-US" sz="3200" kern="0" baseline="-25000" dirty="0">
                <a:latin typeface="Helvetica"/>
                <a:ea typeface="ＭＳ Ｐゴシック" charset="-128"/>
                <a:cs typeface="ＭＳ Ｐゴシック" charset="-128"/>
              </a:rPr>
              <a:t>||</a:t>
            </a:r>
            <a:r>
              <a:rPr lang="en-US" sz="3200" kern="0" dirty="0">
                <a:latin typeface="Helvetica"/>
                <a:ea typeface="ＭＳ Ｐゴシック" charset="-128"/>
                <a:cs typeface="ＭＳ Ｐゴシック" charset="-128"/>
              </a:rPr>
              <a:t>/V &lt; </a:t>
            </a:r>
            <a:r>
              <a:rPr lang="en-US" sz="3200" kern="0" dirty="0" smtClean="0">
                <a:latin typeface="Helvetica"/>
                <a:ea typeface="ＭＳ Ｐゴシック" charset="-128"/>
                <a:cs typeface="ＭＳ Ｐゴシック" charset="-128"/>
              </a:rPr>
              <a:t>1, that is with smaller </a:t>
            </a:r>
            <a:r>
              <a:rPr lang="en-US" sz="3200" kern="0" dirty="0" err="1">
                <a:latin typeface="Helvetica"/>
              </a:rPr>
              <a:t>ρ</a:t>
            </a:r>
            <a:r>
              <a:rPr lang="en-US" sz="3200" kern="0" dirty="0" smtClean="0">
                <a:latin typeface="Helvetica"/>
                <a:ea typeface="ＭＳ Ｐゴシック" charset="-128"/>
                <a:cs typeface="ＭＳ Ｐゴシック" charset="-128"/>
              </a:rPr>
              <a:t>. </a:t>
            </a:r>
            <a:endParaRPr lang="en-US" sz="3200" kern="0" dirty="0">
              <a:latin typeface="Helvetica"/>
              <a:ea typeface="ＭＳ Ｐゴシック" charset="-128"/>
              <a:cs typeface="ＭＳ Ｐゴシック" charset="-128"/>
            </a:endParaRPr>
          </a:p>
          <a:p>
            <a:pPr marR="0" lvl="0" algn="l" defTabSz="914400" rtl="0" eaLnBrk="0" fontAlgn="base" latinLnBrk="0" hangingPunct="0">
              <a:lnSpc>
                <a:spcPct val="100000"/>
              </a:lnSpc>
              <a:spcBef>
                <a:spcPct val="20000"/>
              </a:spcBef>
              <a:spcAft>
                <a:spcPts val="1200"/>
              </a:spcAft>
              <a:buClrTx/>
              <a:buSzTx/>
              <a:tabLst/>
              <a:defRPr/>
            </a:pPr>
            <a:endParaRPr lang="en-US" sz="3200" kern="0" dirty="0" smtClean="0">
              <a:latin typeface="Helvetica"/>
            </a:endParaRPr>
          </a:p>
          <a:p>
            <a:pPr marL="362480" marR="0" lvl="0" indent="-362480" algn="l" defTabSz="914400" rtl="0" eaLnBrk="0" fontAlgn="base" latinLnBrk="0" hangingPunct="0">
              <a:lnSpc>
                <a:spcPct val="100000"/>
              </a:lnSpc>
              <a:spcBef>
                <a:spcPct val="20000"/>
              </a:spcBef>
              <a:spcAft>
                <a:spcPts val="1200"/>
              </a:spcAft>
              <a:buClrTx/>
              <a:buSzTx/>
              <a:buFontTx/>
              <a:buChar char="•"/>
              <a:tabLst/>
              <a:defRPr/>
            </a:pPr>
            <a:endParaRPr lang="en-US" sz="3200" b="0" i="0" kern="0" dirty="0" smtClean="0">
              <a:solidFill>
                <a:schemeClr val="tx1"/>
              </a:solidFill>
              <a:latin typeface="Helvetica"/>
            </a:endParaRPr>
          </a:p>
        </p:txBody>
      </p:sp>
      <p:pic>
        <p:nvPicPr>
          <p:cNvPr id="39" name="Picture 38"/>
          <p:cNvPicPr>
            <a:picLocks noChangeAspect="1"/>
          </p:cNvPicPr>
          <p:nvPr/>
        </p:nvPicPr>
        <p:blipFill>
          <a:blip r:embed="rId14"/>
          <a:stretch>
            <a:fillRect/>
          </a:stretch>
        </p:blipFill>
        <p:spPr>
          <a:xfrm>
            <a:off x="7349340" y="17184586"/>
            <a:ext cx="6189704" cy="7509886"/>
          </a:xfrm>
          <a:prstGeom prst="rect">
            <a:avLst/>
          </a:prstGeom>
        </p:spPr>
      </p:pic>
      <p:pic>
        <p:nvPicPr>
          <p:cNvPr id="41" name="Picture 40"/>
          <p:cNvPicPr>
            <a:picLocks noChangeAspect="1"/>
          </p:cNvPicPr>
          <p:nvPr/>
        </p:nvPicPr>
        <p:blipFill>
          <a:blip r:embed="rId15"/>
          <a:stretch>
            <a:fillRect/>
          </a:stretch>
        </p:blipFill>
        <p:spPr>
          <a:xfrm>
            <a:off x="662747" y="17209986"/>
            <a:ext cx="6166325" cy="7481519"/>
          </a:xfrm>
          <a:prstGeom prst="rect">
            <a:avLst/>
          </a:prstGeom>
        </p:spPr>
      </p:pic>
      <p:pic>
        <p:nvPicPr>
          <p:cNvPr id="42" name="Picture 41"/>
          <p:cNvPicPr>
            <a:picLocks noChangeAspect="1"/>
          </p:cNvPicPr>
          <p:nvPr/>
        </p:nvPicPr>
        <p:blipFill>
          <a:blip r:embed="rId16"/>
          <a:stretch>
            <a:fillRect/>
          </a:stretch>
        </p:blipFill>
        <p:spPr>
          <a:xfrm>
            <a:off x="6305474" y="24678677"/>
            <a:ext cx="5753235" cy="6186001"/>
          </a:xfrm>
          <a:prstGeom prst="rect">
            <a:avLst/>
          </a:prstGeom>
        </p:spPr>
      </p:pic>
      <p:pic>
        <p:nvPicPr>
          <p:cNvPr id="43" name="Picture 42"/>
          <p:cNvPicPr>
            <a:picLocks noChangeAspect="1"/>
          </p:cNvPicPr>
          <p:nvPr/>
        </p:nvPicPr>
        <p:blipFill>
          <a:blip r:embed="rId17"/>
          <a:stretch>
            <a:fillRect/>
          </a:stretch>
        </p:blipFill>
        <p:spPr>
          <a:xfrm>
            <a:off x="524845" y="24690507"/>
            <a:ext cx="5753235" cy="6186001"/>
          </a:xfrm>
          <a:prstGeom prst="rect">
            <a:avLst/>
          </a:prstGeom>
        </p:spPr>
      </p:pic>
      <p:pic>
        <p:nvPicPr>
          <p:cNvPr id="45" name="Picture 44"/>
          <p:cNvPicPr>
            <a:picLocks noChangeAspect="1"/>
          </p:cNvPicPr>
          <p:nvPr/>
        </p:nvPicPr>
        <p:blipFill>
          <a:blip r:embed="rId18"/>
          <a:stretch>
            <a:fillRect/>
          </a:stretch>
        </p:blipFill>
        <p:spPr>
          <a:xfrm>
            <a:off x="14017182" y="17150648"/>
            <a:ext cx="6220604" cy="7680430"/>
          </a:xfrm>
          <a:prstGeom prst="rect">
            <a:avLst/>
          </a:prstGeom>
        </p:spPr>
      </p:pic>
      <p:pic>
        <p:nvPicPr>
          <p:cNvPr id="34" name="Picture 33"/>
          <p:cNvPicPr>
            <a:picLocks noChangeAspect="1"/>
          </p:cNvPicPr>
          <p:nvPr/>
        </p:nvPicPr>
        <p:blipFill>
          <a:blip r:embed="rId19"/>
          <a:stretch>
            <a:fillRect/>
          </a:stretch>
        </p:blipFill>
        <p:spPr>
          <a:xfrm>
            <a:off x="20959542" y="28371800"/>
            <a:ext cx="8707656" cy="6390598"/>
          </a:xfrm>
          <a:prstGeom prst="rect">
            <a:avLst/>
          </a:prstGeom>
        </p:spPr>
      </p:pic>
      <p:pic>
        <p:nvPicPr>
          <p:cNvPr id="36" name="Picture 35"/>
          <p:cNvPicPr>
            <a:picLocks noChangeAspect="1"/>
          </p:cNvPicPr>
          <p:nvPr/>
        </p:nvPicPr>
        <p:blipFill>
          <a:blip r:embed="rId20"/>
          <a:stretch>
            <a:fillRect/>
          </a:stretch>
        </p:blipFill>
        <p:spPr>
          <a:xfrm>
            <a:off x="21090974" y="5678839"/>
            <a:ext cx="8576223" cy="10344976"/>
          </a:xfrm>
          <a:prstGeom prst="rect">
            <a:avLst/>
          </a:prstGeom>
        </p:spPr>
      </p:pic>
      <p:sp>
        <p:nvSpPr>
          <p:cNvPr id="75" name="Content Placeholder 2"/>
          <p:cNvSpPr txBox="1">
            <a:spLocks/>
          </p:cNvSpPr>
          <p:nvPr/>
        </p:nvSpPr>
        <p:spPr bwMode="auto">
          <a:xfrm>
            <a:off x="8577947" y="10220390"/>
            <a:ext cx="5852808" cy="54732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marL="362480" marR="0" lvl="0" indent="-362480" algn="l" defTabSz="914400" rtl="0" eaLnBrk="0" fontAlgn="base" latinLnBrk="0" hangingPunct="0">
              <a:lnSpc>
                <a:spcPct val="100000"/>
              </a:lnSpc>
              <a:spcBef>
                <a:spcPct val="20000"/>
              </a:spcBef>
              <a:spcAft>
                <a:spcPct val="0"/>
              </a:spcAft>
              <a:buClrTx/>
              <a:buSzTx/>
              <a:buFontTx/>
              <a:buChar char="•"/>
              <a:tabLst/>
              <a:defRPr/>
            </a:pPr>
            <a:r>
              <a:rPr lang="en-US" sz="4000" kern="0" dirty="0" smtClean="0">
                <a:latin typeface="Helvetica"/>
                <a:ea typeface="ＭＳ Ｐゴシック" charset="-128"/>
                <a:cs typeface="ＭＳ Ｐゴシック" charset="-128"/>
              </a:rPr>
              <a:t>The </a:t>
            </a:r>
            <a:r>
              <a:rPr lang="en-US" sz="4000" kern="0" dirty="0" smtClean="0">
                <a:latin typeface="Helvetica"/>
                <a:ea typeface="ＭＳ Ｐゴシック" charset="-128"/>
                <a:cs typeface="ＭＳ Ｐゴシック" charset="-128"/>
              </a:rPr>
              <a:t>sources shown in red inject fast ions with predominantly </a:t>
            </a:r>
          </a:p>
          <a:p>
            <a:pPr marL="820738" lvl="1" defTabSz="914400" eaLnBrk="0" fontAlgn="base" hangingPunct="0">
              <a:spcBef>
                <a:spcPct val="20000"/>
              </a:spcBef>
              <a:spcAft>
                <a:spcPct val="0"/>
              </a:spcAft>
              <a:defRPr/>
            </a:pPr>
            <a:r>
              <a:rPr lang="en-US" sz="4000" kern="0" dirty="0" smtClean="0">
                <a:latin typeface="Helvetica"/>
                <a:ea typeface="ＭＳ Ｐゴシック" charset="-128"/>
                <a:cs typeface="ＭＳ Ｐゴシック" charset="-128"/>
              </a:rPr>
              <a:t>0.8 &lt; V</a:t>
            </a:r>
            <a:r>
              <a:rPr lang="en-US" sz="4000" kern="0" baseline="-25000" dirty="0" smtClean="0">
                <a:latin typeface="Helvetica"/>
                <a:ea typeface="ＭＳ Ｐゴシック" charset="-128"/>
                <a:cs typeface="ＭＳ Ｐゴシック" charset="-128"/>
              </a:rPr>
              <a:t>||</a:t>
            </a:r>
            <a:r>
              <a:rPr lang="en-US" sz="4000" kern="0" dirty="0" smtClean="0">
                <a:latin typeface="Helvetica"/>
                <a:ea typeface="ＭＳ Ｐゴシック" charset="-128"/>
                <a:cs typeface="ＭＳ Ｐゴシック" charset="-128"/>
              </a:rPr>
              <a:t>/V &lt; 1.0.</a:t>
            </a:r>
            <a:endParaRPr kumimoji="0" lang="en-US" sz="4000" b="0" i="0" u="none" strike="noStrike" kern="0" cap="none" spc="0" normalizeH="0" noProof="0" dirty="0" smtClean="0">
              <a:ln>
                <a:noFill/>
              </a:ln>
              <a:solidFill>
                <a:schemeClr val="tx1"/>
              </a:solidFill>
              <a:effectLst/>
              <a:uLnTx/>
              <a:uFillTx/>
              <a:latin typeface="Helvetica"/>
              <a:ea typeface="ＭＳ Ｐゴシック" charset="-128"/>
              <a:cs typeface="ＭＳ Ｐゴシック" charset="-128"/>
            </a:endParaRPr>
          </a:p>
        </p:txBody>
      </p:sp>
      <p:sp>
        <p:nvSpPr>
          <p:cNvPr id="76" name="Content Placeholder 2"/>
          <p:cNvSpPr txBox="1">
            <a:spLocks/>
          </p:cNvSpPr>
          <p:nvPr/>
        </p:nvSpPr>
        <p:spPr bwMode="auto">
          <a:xfrm>
            <a:off x="21090974" y="16027401"/>
            <a:ext cx="8576223" cy="198120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marL="362480" marR="0" lvl="0" indent="-362480" algn="l" defTabSz="914400" rtl="0" eaLnBrk="0" fontAlgn="base" latinLnBrk="0" hangingPunct="0">
              <a:lnSpc>
                <a:spcPct val="100000"/>
              </a:lnSpc>
              <a:spcBef>
                <a:spcPct val="20000"/>
              </a:spcBef>
              <a:spcAft>
                <a:spcPct val="0"/>
              </a:spcAft>
              <a:buClrTx/>
              <a:buSzTx/>
              <a:buFontTx/>
              <a:buChar char="•"/>
              <a:tabLst/>
              <a:defRPr/>
            </a:pPr>
            <a:r>
              <a:rPr lang="en-US" sz="4000" kern="0" dirty="0" smtClean="0">
                <a:latin typeface="Helvetica"/>
                <a:ea typeface="ＭＳ Ｐゴシック" charset="-128"/>
                <a:cs typeface="ＭＳ Ｐゴシック" charset="-128"/>
              </a:rPr>
              <a:t>More tangential neutral beam power suppresses </a:t>
            </a:r>
            <a:r>
              <a:rPr lang="en-US" sz="4000" kern="0" dirty="0" err="1" smtClean="0">
                <a:latin typeface="Helvetica"/>
                <a:ea typeface="ＭＳ Ｐゴシック" charset="-128"/>
                <a:cs typeface="ＭＳ Ｐゴシック" charset="-128"/>
              </a:rPr>
              <a:t>ctr</a:t>
            </a:r>
            <a:r>
              <a:rPr lang="en-US" sz="4000" kern="0" dirty="0" smtClean="0">
                <a:latin typeface="Helvetica"/>
                <a:ea typeface="ＭＳ Ｐゴシック" charset="-128"/>
                <a:cs typeface="ＭＳ Ｐゴシック" charset="-128"/>
              </a:rPr>
              <a:t>-propagating GAE.</a:t>
            </a:r>
            <a:endParaRPr kumimoji="0" lang="en-US" sz="4000" b="0" i="0" u="none" strike="noStrike" kern="0" cap="none" spc="0" normalizeH="0" noProof="0" dirty="0" smtClean="0">
              <a:ln>
                <a:noFill/>
              </a:ln>
              <a:solidFill>
                <a:schemeClr val="tx1"/>
              </a:solidFill>
              <a:effectLst/>
              <a:uLnTx/>
              <a:uFillTx/>
              <a:latin typeface="Helvetica"/>
              <a:ea typeface="ＭＳ Ｐゴシック" charset="-128"/>
              <a:cs typeface="ＭＳ Ｐゴシック" charset="-128"/>
            </a:endParaRPr>
          </a:p>
        </p:txBody>
      </p:sp>
      <p:sp>
        <p:nvSpPr>
          <p:cNvPr id="78" name="Content Placeholder 2"/>
          <p:cNvSpPr txBox="1">
            <a:spLocks/>
          </p:cNvSpPr>
          <p:nvPr/>
        </p:nvSpPr>
        <p:spPr bwMode="auto">
          <a:xfrm>
            <a:off x="20948091" y="26787767"/>
            <a:ext cx="8576223" cy="1457033"/>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marL="362480" marR="0" lvl="0" indent="-362480" algn="l" defTabSz="914400" rtl="0" eaLnBrk="0" fontAlgn="base" latinLnBrk="0" hangingPunct="0">
              <a:lnSpc>
                <a:spcPct val="100000"/>
              </a:lnSpc>
              <a:spcBef>
                <a:spcPct val="20000"/>
              </a:spcBef>
              <a:spcAft>
                <a:spcPct val="0"/>
              </a:spcAft>
              <a:buClrTx/>
              <a:buSzTx/>
              <a:buFontTx/>
              <a:buChar char="•"/>
              <a:tabLst/>
              <a:defRPr/>
            </a:pPr>
            <a:r>
              <a:rPr lang="en-US" sz="4000" kern="0" dirty="0" smtClean="0">
                <a:latin typeface="Helvetica"/>
                <a:ea typeface="ＭＳ Ｐゴシック" charset="-128"/>
                <a:cs typeface="ＭＳ Ｐゴシック" charset="-128"/>
              </a:rPr>
              <a:t>Distribution functions before and after injection of 3</a:t>
            </a:r>
            <a:r>
              <a:rPr lang="en-US" sz="4000" kern="0" baseline="30000" dirty="0" smtClean="0">
                <a:latin typeface="Helvetica"/>
                <a:ea typeface="ＭＳ Ｐゴシック" charset="-128"/>
                <a:cs typeface="ＭＳ Ｐゴシック" charset="-128"/>
              </a:rPr>
              <a:t>rd</a:t>
            </a:r>
            <a:r>
              <a:rPr lang="en-US" sz="4000" kern="0" dirty="0" smtClean="0">
                <a:latin typeface="Helvetica"/>
                <a:ea typeface="ＭＳ Ｐゴシック" charset="-128"/>
                <a:cs typeface="ＭＳ Ｐゴシック" charset="-128"/>
              </a:rPr>
              <a:t> source.</a:t>
            </a:r>
            <a:endParaRPr kumimoji="0" lang="en-US" sz="4000" b="0" i="0" u="none" strike="noStrike" kern="0" cap="none" spc="0" normalizeH="0" noProof="0" dirty="0" smtClean="0">
              <a:ln>
                <a:noFill/>
              </a:ln>
              <a:solidFill>
                <a:schemeClr val="tx1"/>
              </a:solidFill>
              <a:effectLst/>
              <a:uLnTx/>
              <a:uFillTx/>
              <a:latin typeface="Helvetica"/>
              <a:ea typeface="ＭＳ Ｐゴシック" charset="-128"/>
              <a:cs typeface="ＭＳ Ｐゴシック" charset="-128"/>
            </a:endParaRPr>
          </a:p>
        </p:txBody>
      </p:sp>
      <p:sp>
        <p:nvSpPr>
          <p:cNvPr id="127" name="Content Placeholder 2"/>
          <p:cNvSpPr txBox="1">
            <a:spLocks/>
          </p:cNvSpPr>
          <p:nvPr/>
        </p:nvSpPr>
        <p:spPr bwMode="auto">
          <a:xfrm>
            <a:off x="8801789" y="33569457"/>
            <a:ext cx="11319103" cy="320040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marL="362480" marR="0" lvl="0" indent="-362480" algn="l" defTabSz="914400" rtl="0" eaLnBrk="0" fontAlgn="base" latinLnBrk="0" hangingPunct="0">
              <a:lnSpc>
                <a:spcPct val="100000"/>
              </a:lnSpc>
              <a:spcBef>
                <a:spcPct val="20000"/>
              </a:spcBef>
              <a:spcAft>
                <a:spcPct val="0"/>
              </a:spcAft>
              <a:buClrTx/>
              <a:buSzTx/>
              <a:buFontTx/>
              <a:buChar char="•"/>
              <a:tabLst/>
              <a:defRPr/>
            </a:pPr>
            <a:r>
              <a:rPr kumimoji="0" lang="en-US" sz="3600" b="0" i="0" u="none" strike="noStrike" kern="0" cap="none" spc="0" normalizeH="0" baseline="0" noProof="0" dirty="0" err="1" smtClean="0">
                <a:ln>
                  <a:noFill/>
                </a:ln>
                <a:solidFill>
                  <a:schemeClr val="tx1"/>
                </a:solidFill>
                <a:effectLst/>
                <a:uLnTx/>
                <a:uFillTx/>
                <a:latin typeface="Helvetica"/>
                <a:ea typeface="ＭＳ Ｐゴシック" charset="-128"/>
                <a:cs typeface="ＭＳ Ｐゴシック" charset="-128"/>
              </a:rPr>
              <a:t>Gree</a:t>
            </a:r>
            <a:r>
              <a:rPr lang="en-US" sz="3600" kern="0" dirty="0" smtClean="0">
                <a:latin typeface="Helvetica"/>
                <a:ea typeface="ＭＳ Ｐゴシック" charset="-128"/>
                <a:cs typeface="ＭＳ Ｐゴシック" charset="-128"/>
              </a:rPr>
              <a:t>n region shows ions too slow to match resonance condition:</a:t>
            </a:r>
          </a:p>
          <a:p>
            <a:pPr lvl="0" defTabSz="914400" eaLnBrk="0" fontAlgn="base" hangingPunct="0">
              <a:spcBef>
                <a:spcPct val="20000"/>
              </a:spcBef>
              <a:spcAft>
                <a:spcPct val="0"/>
              </a:spcAft>
              <a:defRPr/>
            </a:pPr>
            <a:r>
              <a:rPr lang="en-US" sz="3600" i="1" dirty="0" smtClean="0"/>
              <a:t>	</a:t>
            </a:r>
            <a:r>
              <a:rPr lang="el-GR" sz="3600" i="1" dirty="0" smtClean="0"/>
              <a:t>ω</a:t>
            </a:r>
            <a:r>
              <a:rPr lang="el-GR" sz="3600" i="1" baseline="-25000" dirty="0" smtClean="0"/>
              <a:t>mode</a:t>
            </a:r>
            <a:r>
              <a:rPr lang="el-GR" sz="3600" i="1" dirty="0"/>
              <a:t>  + k</a:t>
            </a:r>
            <a:r>
              <a:rPr lang="el-GR" sz="3600" i="1" baseline="-25000" dirty="0"/>
              <a:t>||</a:t>
            </a:r>
            <a:r>
              <a:rPr lang="el-GR" sz="3600" i="1" dirty="0"/>
              <a:t>V</a:t>
            </a:r>
            <a:r>
              <a:rPr lang="el-GR" sz="3600" i="1" baseline="-25000" dirty="0"/>
              <a:t>b|| </a:t>
            </a:r>
            <a:r>
              <a:rPr lang="el-GR" sz="3600" i="1" dirty="0"/>
              <a:t>±  </a:t>
            </a:r>
            <a:r>
              <a:rPr lang="en-US" sz="3600" i="1" dirty="0" smtClean="0"/>
              <a:t>n</a:t>
            </a:r>
            <a:r>
              <a:rPr lang="el-GR" sz="3600" i="1" dirty="0" smtClean="0"/>
              <a:t>V</a:t>
            </a:r>
            <a:r>
              <a:rPr lang="el-GR" sz="3600" i="1" baseline="-25000" dirty="0" smtClean="0"/>
              <a:t>b</a:t>
            </a:r>
            <a:r>
              <a:rPr lang="el-GR" sz="3600" i="1" baseline="-25000" dirty="0"/>
              <a:t>||</a:t>
            </a:r>
            <a:r>
              <a:rPr lang="el-GR" sz="3600" i="1" dirty="0"/>
              <a:t>/R</a:t>
            </a:r>
            <a:r>
              <a:rPr lang="el-GR" sz="3600" i="1" baseline="-25000" dirty="0"/>
              <a:t> </a:t>
            </a:r>
            <a:r>
              <a:rPr lang="el-GR" sz="3600" i="1" dirty="0"/>
              <a:t>= </a:t>
            </a:r>
            <a:r>
              <a:rPr lang="el-GR" sz="3600" i="1" dirty="0" smtClean="0"/>
              <a:t>ω</a:t>
            </a:r>
            <a:r>
              <a:rPr lang="el-GR" sz="3600" i="1" baseline="-25000" dirty="0" smtClean="0"/>
              <a:t>ci</a:t>
            </a:r>
            <a:r>
              <a:rPr lang="en-US" sz="3600" i="1" dirty="0"/>
              <a:t> </a:t>
            </a:r>
            <a:r>
              <a:rPr lang="en-US" sz="3600" i="1" dirty="0" smtClean="0"/>
              <a:t>    n = 0,1</a:t>
            </a:r>
            <a:endParaRPr lang="en-US" sz="3600" kern="0" dirty="0" smtClean="0">
              <a:latin typeface="Helvetica"/>
              <a:ea typeface="ＭＳ Ｐゴシック" charset="-128"/>
              <a:cs typeface="ＭＳ Ｐゴシック" charset="-128"/>
            </a:endParaRPr>
          </a:p>
          <a:p>
            <a:pPr marL="362480" lvl="0" indent="-362480" defTabSz="914400" eaLnBrk="0" fontAlgn="base" hangingPunct="0">
              <a:spcBef>
                <a:spcPct val="20000"/>
              </a:spcBef>
              <a:spcAft>
                <a:spcPct val="0"/>
              </a:spcAft>
              <a:buFontTx/>
              <a:buChar char="•"/>
              <a:defRPr/>
            </a:pPr>
            <a:r>
              <a:rPr lang="en-US" sz="3600" kern="0" dirty="0" smtClean="0">
                <a:latin typeface="Helvetica"/>
                <a:ea typeface="ＭＳ Ｐゴシック" charset="-128"/>
                <a:cs typeface="ＭＳ Ｐゴシック" charset="-128"/>
              </a:rPr>
              <a:t>Red region, ions could be resonant and destabilizing</a:t>
            </a:r>
          </a:p>
          <a:p>
            <a:pPr marL="362480" lvl="0" indent="-362480" defTabSz="914400" eaLnBrk="0" fontAlgn="base" hangingPunct="0">
              <a:spcBef>
                <a:spcPct val="20000"/>
              </a:spcBef>
              <a:spcAft>
                <a:spcPct val="0"/>
              </a:spcAft>
              <a:buFontTx/>
              <a:buChar char="•"/>
              <a:defRPr/>
            </a:pPr>
            <a:r>
              <a:rPr lang="en-US" sz="3600" kern="0" dirty="0" smtClean="0">
                <a:latin typeface="Helvetica"/>
                <a:ea typeface="ＭＳ Ｐゴシック" charset="-128"/>
                <a:cs typeface="ＭＳ Ｐゴシック" charset="-128"/>
              </a:rPr>
              <a:t>Blue region, ions could be resonant, but stabilizing </a:t>
            </a:r>
            <a:endParaRPr kumimoji="0" lang="en-US" sz="3600" b="0" i="0" u="none" strike="noStrike" kern="0" cap="none" spc="0" normalizeH="0" noProof="0" dirty="0" smtClean="0">
              <a:ln>
                <a:noFill/>
              </a:ln>
              <a:solidFill>
                <a:schemeClr val="tx1"/>
              </a:solidFill>
              <a:effectLst/>
              <a:uLnTx/>
              <a:uFillTx/>
              <a:latin typeface="Helvetica"/>
              <a:ea typeface="ＭＳ Ｐゴシック" charset="-128"/>
              <a:cs typeface="ＭＳ Ｐゴシック" charset="-128"/>
            </a:endParaRPr>
          </a:p>
        </p:txBody>
      </p:sp>
      <p:sp>
        <p:nvSpPr>
          <p:cNvPr id="113" name="AutoShape 102"/>
          <p:cNvSpPr>
            <a:spLocks/>
          </p:cNvSpPr>
          <p:nvPr/>
        </p:nvSpPr>
        <p:spPr bwMode="auto">
          <a:xfrm>
            <a:off x="199873" y="32226632"/>
            <a:ext cx="20374492" cy="11587638"/>
          </a:xfrm>
          <a:prstGeom prst="roundRect">
            <a:avLst>
              <a:gd name="adj" fmla="val 10000"/>
            </a:avLst>
          </a:prstGeom>
          <a:noFill/>
          <a:ln w="57150" cap="flat" cmpd="sng" algn="ctr">
            <a:solidFill>
              <a:srgbClr val="61B92D"/>
            </a:solidFill>
            <a:prstDash val="solid"/>
            <a:round/>
            <a:headEnd type="none" w="med" len="med"/>
            <a:tailEnd type="none" w="med" len="med"/>
          </a:ln>
        </p:spPr>
        <p:txBody>
          <a:bodyPr>
            <a:prstTxWarp prst="textNoShape">
              <a:avLst/>
            </a:prstTxWarp>
          </a:bodyPr>
          <a:lstStyle/>
          <a:p>
            <a:endParaRPr lang="en-US"/>
          </a:p>
        </p:txBody>
      </p:sp>
      <p:sp>
        <p:nvSpPr>
          <p:cNvPr id="115" name="Rectangle 114"/>
          <p:cNvSpPr/>
          <p:nvPr/>
        </p:nvSpPr>
        <p:spPr>
          <a:xfrm>
            <a:off x="638020" y="32464875"/>
            <a:ext cx="19635612" cy="769441"/>
          </a:xfrm>
          <a:prstGeom prst="rect">
            <a:avLst/>
          </a:prstGeom>
        </p:spPr>
        <p:txBody>
          <a:bodyPr wrap="square">
            <a:spAutoFit/>
          </a:bodyPr>
          <a:lstStyle/>
          <a:p>
            <a:pPr marL="41954" algn="ctr"/>
            <a:r>
              <a:rPr lang="en-US" sz="4400" dirty="0" smtClean="0">
                <a:solidFill>
                  <a:srgbClr val="61B92D"/>
                </a:solidFill>
                <a:latin typeface="Helvetica" pitchFamily="-106" charset="0"/>
                <a:ea typeface="Helvetica" pitchFamily="-106" charset="0"/>
                <a:cs typeface="Helvetica" pitchFamily="-106" charset="0"/>
                <a:sym typeface="Helvetica" pitchFamily="-106" charset="0"/>
              </a:rPr>
              <a:t>Possible suppression mechanism is smaller </a:t>
            </a:r>
            <a:r>
              <a:rPr lang="el-GR" sz="4400" dirty="0">
                <a:solidFill>
                  <a:srgbClr val="61B92D"/>
                </a:solidFill>
                <a:latin typeface="Helvetica" pitchFamily="-106" charset="0"/>
                <a:ea typeface="Helvetica" pitchFamily="-106" charset="0"/>
                <a:cs typeface="Helvetica" pitchFamily="-106" charset="0"/>
                <a:sym typeface="Helvetica" pitchFamily="-106" charset="0"/>
              </a:rPr>
              <a:t>k</a:t>
            </a:r>
            <a:r>
              <a:rPr lang="el-GR" sz="4400" baseline="-25000" dirty="0">
                <a:solidFill>
                  <a:srgbClr val="61B92D"/>
                </a:solidFill>
                <a:latin typeface="Helvetica" pitchFamily="-106" charset="0"/>
                <a:ea typeface="Helvetica" pitchFamily="-106" charset="0"/>
                <a:cs typeface="Helvetica" pitchFamily="-106" charset="0"/>
                <a:sym typeface="Helvetica" pitchFamily="-106" charset="0"/>
              </a:rPr>
              <a:t>⊥</a:t>
            </a:r>
            <a:r>
              <a:rPr lang="el-GR" sz="4400" dirty="0">
                <a:solidFill>
                  <a:srgbClr val="61B92D"/>
                </a:solidFill>
                <a:latin typeface="Helvetica" pitchFamily="-106" charset="0"/>
                <a:ea typeface="Helvetica" pitchFamily="-106" charset="0"/>
                <a:cs typeface="Helvetica" pitchFamily="-106" charset="0"/>
                <a:sym typeface="Helvetica" pitchFamily="-106" charset="0"/>
              </a:rPr>
              <a:t>ρ</a:t>
            </a:r>
            <a:r>
              <a:rPr lang="en-US" sz="4400" dirty="0" smtClean="0">
                <a:solidFill>
                  <a:srgbClr val="61B92D"/>
                </a:solidFill>
                <a:latin typeface="Helvetica" pitchFamily="-106" charset="0"/>
                <a:ea typeface="Helvetica" pitchFamily="-106" charset="0"/>
                <a:cs typeface="Helvetica" pitchFamily="-106" charset="0"/>
                <a:sym typeface="Helvetica" pitchFamily="-106" charset="0"/>
              </a:rPr>
              <a:t> of outboard beam ions*</a:t>
            </a:r>
            <a:endParaRPr lang="en-US" sz="4400" dirty="0">
              <a:solidFill>
                <a:srgbClr val="61B92D"/>
              </a:solidFill>
              <a:latin typeface="Helvetica" pitchFamily="-106" charset="0"/>
              <a:ea typeface="Helvetica" pitchFamily="-106" charset="0"/>
              <a:cs typeface="Helvetica" pitchFamily="-106" charset="0"/>
              <a:sym typeface="Helvetica" pitchFamily="-106" charset="0"/>
            </a:endParaRPr>
          </a:p>
        </p:txBody>
      </p:sp>
      <p:cxnSp>
        <p:nvCxnSpPr>
          <p:cNvPr id="122" name="Straight Connector 121"/>
          <p:cNvCxnSpPr/>
          <p:nvPr/>
        </p:nvCxnSpPr>
        <p:spPr>
          <a:xfrm>
            <a:off x="682191" y="33390069"/>
            <a:ext cx="19591441" cy="1588"/>
          </a:xfrm>
          <a:prstGeom prst="line">
            <a:avLst/>
          </a:prstGeom>
          <a:ln w="57150" cap="flat" cmpd="sng" algn="ctr">
            <a:solidFill>
              <a:srgbClr val="61B92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1" name="Content Placeholder 2"/>
          <p:cNvSpPr txBox="1">
            <a:spLocks/>
          </p:cNvSpPr>
          <p:nvPr/>
        </p:nvSpPr>
        <p:spPr bwMode="auto">
          <a:xfrm>
            <a:off x="616693" y="40894247"/>
            <a:ext cx="10738651" cy="2920023"/>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marL="362480" marR="0" lvl="0" indent="-362480" algn="l" defTabSz="914400" rtl="0" eaLnBrk="0" fontAlgn="base" latinLnBrk="0" hangingPunct="0">
              <a:lnSpc>
                <a:spcPct val="100000"/>
              </a:lnSpc>
              <a:spcBef>
                <a:spcPct val="20000"/>
              </a:spcBef>
              <a:spcAft>
                <a:spcPct val="0"/>
              </a:spcAft>
              <a:buClrTx/>
              <a:buSzTx/>
              <a:buFontTx/>
              <a:buChar char="•"/>
              <a:tabLst/>
              <a:defRPr/>
            </a:pPr>
            <a:r>
              <a:rPr lang="en-US" sz="3600" kern="0" dirty="0" smtClean="0">
                <a:latin typeface="Helvetica"/>
                <a:ea typeface="ＭＳ Ｐゴシック" charset="-128"/>
                <a:cs typeface="ＭＳ Ｐゴシック" charset="-128"/>
              </a:rPr>
              <a:t>Fit to approximate local dispersion relation for Global </a:t>
            </a:r>
            <a:r>
              <a:rPr lang="en-US" sz="3600" kern="0" dirty="0" err="1" smtClean="0">
                <a:latin typeface="Helvetica"/>
                <a:ea typeface="ＭＳ Ｐゴシック" charset="-128"/>
                <a:cs typeface="ＭＳ Ｐゴシック" charset="-128"/>
              </a:rPr>
              <a:t>Alfv</a:t>
            </a:r>
            <a:r>
              <a:rPr lang="en-US" sz="3600" kern="0" dirty="0" err="1" smtClean="0">
                <a:latin typeface="Helvetica"/>
                <a:ea typeface="ＭＳ Ｐゴシック" charset="-128"/>
                <a:cs typeface="ＭＳ Ｐゴシック" charset="-128"/>
              </a:rPr>
              <a:t>én</a:t>
            </a:r>
            <a:r>
              <a:rPr lang="en-US" sz="3600" kern="0" dirty="0" smtClean="0">
                <a:latin typeface="Helvetica"/>
                <a:ea typeface="ＭＳ Ｐゴシック" charset="-128"/>
                <a:cs typeface="ＭＳ Ｐゴシック" charset="-128"/>
              </a:rPr>
              <a:t> eigenmodes gives k</a:t>
            </a:r>
            <a:r>
              <a:rPr lang="en-US" sz="3600" kern="0" baseline="-25000" dirty="0" smtClean="0">
                <a:latin typeface="Helvetica"/>
                <a:ea typeface="ＭＳ Ｐゴシック" charset="-128"/>
                <a:cs typeface="ＭＳ Ｐゴシック" charset="-128"/>
              </a:rPr>
              <a:t>||</a:t>
            </a:r>
            <a:r>
              <a:rPr lang="en-US" sz="3600" kern="0" dirty="0" smtClean="0">
                <a:latin typeface="Helvetica"/>
                <a:ea typeface="ＭＳ Ｐゴシック" charset="-128"/>
                <a:cs typeface="ＭＳ Ｐゴシック" charset="-128"/>
              </a:rPr>
              <a:t>.</a:t>
            </a:r>
            <a:endParaRPr lang="en-US" sz="3600" kern="0" dirty="0" smtClean="0">
              <a:latin typeface="Helvetica"/>
              <a:ea typeface="ＭＳ Ｐゴシック" charset="-128"/>
              <a:cs typeface="ＭＳ Ｐゴシック" charset="-128"/>
            </a:endParaRPr>
          </a:p>
          <a:p>
            <a:pPr marL="362480" lvl="0" indent="-362480" defTabSz="914400" eaLnBrk="0" fontAlgn="base" hangingPunct="0">
              <a:spcBef>
                <a:spcPct val="20000"/>
              </a:spcBef>
              <a:spcAft>
                <a:spcPct val="0"/>
              </a:spcAft>
              <a:buFontTx/>
              <a:buChar char="•"/>
              <a:defRPr/>
            </a:pPr>
            <a:r>
              <a:rPr lang="en-US" sz="3600" kern="0" dirty="0" smtClean="0">
                <a:latin typeface="Helvetica"/>
                <a:ea typeface="ＭＳ Ｐゴシック" charset="-128"/>
                <a:cs typeface="ＭＳ Ｐゴシック" charset="-128"/>
              </a:rPr>
              <a:t>From k</a:t>
            </a:r>
            <a:r>
              <a:rPr lang="en-US" sz="3600" kern="0" baseline="-25000" dirty="0" smtClean="0">
                <a:latin typeface="Helvetica"/>
                <a:ea typeface="ＭＳ Ｐゴシック" charset="-128"/>
                <a:cs typeface="ＭＳ Ｐゴシック" charset="-128"/>
              </a:rPr>
              <a:t>||</a:t>
            </a:r>
            <a:r>
              <a:rPr lang="en-US" sz="3600" kern="0" dirty="0" smtClean="0">
                <a:latin typeface="Helvetica"/>
                <a:ea typeface="ＭＳ Ｐゴシック" charset="-128"/>
                <a:cs typeface="ＭＳ Ｐゴシック" charset="-128"/>
              </a:rPr>
              <a:t> can estimate </a:t>
            </a:r>
            <a:r>
              <a:rPr lang="en-US" sz="3600" kern="0" dirty="0">
                <a:latin typeface="Helvetica"/>
              </a:rPr>
              <a:t>k</a:t>
            </a:r>
            <a:r>
              <a:rPr lang="en-US" sz="3600" kern="0" baseline="-25000" dirty="0" smtClean="0">
                <a:latin typeface="Helvetica"/>
              </a:rPr>
              <a:t>⊥</a:t>
            </a:r>
            <a:r>
              <a:rPr lang="en-US" sz="3600" kern="0" dirty="0" smtClean="0">
                <a:latin typeface="Helvetica"/>
                <a:ea typeface="ＭＳ Ｐゴシック" charset="-128"/>
                <a:cs typeface="ＭＳ Ｐゴシック" charset="-128"/>
              </a:rPr>
              <a:t>, and identify which fast ions drive and which damp the GAE</a:t>
            </a:r>
            <a:endParaRPr kumimoji="0" lang="en-US" sz="3600" b="0" i="0" u="none" strike="noStrike" kern="0" cap="none" spc="0" normalizeH="0" noProof="0" dirty="0" smtClean="0">
              <a:ln>
                <a:noFill/>
              </a:ln>
              <a:solidFill>
                <a:schemeClr val="tx1"/>
              </a:solidFill>
              <a:effectLst/>
              <a:uLnTx/>
              <a:uFillTx/>
              <a:latin typeface="Helvetica"/>
              <a:ea typeface="ＭＳ Ｐゴシック" charset="-128"/>
              <a:cs typeface="ＭＳ Ｐゴシック" charset="-128"/>
            </a:endParaRPr>
          </a:p>
        </p:txBody>
      </p:sp>
      <p:sp>
        <p:nvSpPr>
          <p:cNvPr id="73" name="TextBox 72"/>
          <p:cNvSpPr txBox="1"/>
          <p:nvPr/>
        </p:nvSpPr>
        <p:spPr>
          <a:xfrm>
            <a:off x="7255173" y="43232851"/>
            <a:ext cx="5362766" cy="461665"/>
          </a:xfrm>
          <a:prstGeom prst="rect">
            <a:avLst/>
          </a:prstGeom>
          <a:noFill/>
        </p:spPr>
        <p:txBody>
          <a:bodyPr wrap="none" rtlCol="0">
            <a:spAutoFit/>
          </a:bodyPr>
          <a:lstStyle/>
          <a:p>
            <a:r>
              <a:rPr lang="en-US" sz="2400" dirty="0" smtClean="0">
                <a:solidFill>
                  <a:srgbClr val="FF0000"/>
                </a:solidFill>
                <a:latin typeface="Helvetica"/>
                <a:cs typeface="Helvetica"/>
              </a:rPr>
              <a:t>*</a:t>
            </a:r>
            <a:r>
              <a:rPr lang="en-US" sz="2400" dirty="0" err="1" smtClean="0">
                <a:solidFill>
                  <a:srgbClr val="FF0000"/>
                </a:solidFill>
                <a:latin typeface="Helvetica"/>
                <a:cs typeface="Helvetica"/>
              </a:rPr>
              <a:t>Gorelenkov</a:t>
            </a:r>
            <a:r>
              <a:rPr lang="en-US" sz="2400" dirty="0" smtClean="0">
                <a:solidFill>
                  <a:srgbClr val="FF0000"/>
                </a:solidFill>
                <a:latin typeface="Helvetica"/>
                <a:cs typeface="Helvetica"/>
              </a:rPr>
              <a:t>, </a:t>
            </a:r>
            <a:r>
              <a:rPr lang="en-US" sz="2400" i="1" dirty="0" smtClean="0">
                <a:solidFill>
                  <a:srgbClr val="FF0000"/>
                </a:solidFill>
                <a:latin typeface="Helvetica"/>
                <a:cs typeface="Helvetica"/>
              </a:rPr>
              <a:t>et al., </a:t>
            </a:r>
            <a:r>
              <a:rPr lang="en-US" sz="2400" dirty="0" smtClean="0">
                <a:solidFill>
                  <a:srgbClr val="FF0000"/>
                </a:solidFill>
                <a:latin typeface="Helvetica"/>
                <a:cs typeface="Helvetica"/>
              </a:rPr>
              <a:t>NF </a:t>
            </a:r>
            <a:r>
              <a:rPr lang="en-US" sz="2400" b="1" dirty="0" smtClean="0">
                <a:solidFill>
                  <a:srgbClr val="FF0000"/>
                </a:solidFill>
                <a:latin typeface="Helvetica"/>
                <a:cs typeface="Helvetica"/>
              </a:rPr>
              <a:t>43 </a:t>
            </a:r>
            <a:r>
              <a:rPr lang="en-US" sz="2400" dirty="0" smtClean="0">
                <a:solidFill>
                  <a:srgbClr val="FF0000"/>
                </a:solidFill>
                <a:latin typeface="Helvetica"/>
                <a:cs typeface="Helvetica"/>
              </a:rPr>
              <a:t>(2003) 228. </a:t>
            </a:r>
            <a:endParaRPr lang="en-US" sz="2400" dirty="0">
              <a:solidFill>
                <a:srgbClr val="FF0000"/>
              </a:solidFill>
              <a:latin typeface="Helvetica"/>
              <a:cs typeface="Helvetica"/>
            </a:endParaRPr>
          </a:p>
        </p:txBody>
      </p:sp>
      <p:pic>
        <p:nvPicPr>
          <p:cNvPr id="50" name="Picture 49"/>
          <p:cNvPicPr>
            <a:picLocks noChangeAspect="1"/>
          </p:cNvPicPr>
          <p:nvPr/>
        </p:nvPicPr>
        <p:blipFill>
          <a:blip r:embed="rId21"/>
          <a:stretch>
            <a:fillRect/>
          </a:stretch>
        </p:blipFill>
        <p:spPr>
          <a:xfrm>
            <a:off x="616692" y="4586639"/>
            <a:ext cx="7917707" cy="11331118"/>
          </a:xfrm>
          <a:prstGeom prst="rect">
            <a:avLst/>
          </a:prstGeom>
        </p:spPr>
      </p:pic>
      <p:pic>
        <p:nvPicPr>
          <p:cNvPr id="32" name="Picture 31"/>
          <p:cNvPicPr>
            <a:picLocks noChangeAspect="1"/>
          </p:cNvPicPr>
          <p:nvPr/>
        </p:nvPicPr>
        <p:blipFill>
          <a:blip r:embed="rId22"/>
          <a:stretch>
            <a:fillRect/>
          </a:stretch>
        </p:blipFill>
        <p:spPr>
          <a:xfrm>
            <a:off x="14430753" y="9635715"/>
            <a:ext cx="6070600" cy="6057900"/>
          </a:xfrm>
          <a:prstGeom prst="rect">
            <a:avLst/>
          </a:prstGeom>
        </p:spPr>
      </p:pic>
      <p:pic>
        <p:nvPicPr>
          <p:cNvPr id="37" name="Picture 36"/>
          <p:cNvPicPr>
            <a:picLocks noChangeAspect="1"/>
          </p:cNvPicPr>
          <p:nvPr/>
        </p:nvPicPr>
        <p:blipFill>
          <a:blip r:embed="rId23"/>
          <a:stretch>
            <a:fillRect/>
          </a:stretch>
        </p:blipFill>
        <p:spPr>
          <a:xfrm>
            <a:off x="270980" y="33544056"/>
            <a:ext cx="8456070" cy="7146743"/>
          </a:xfrm>
          <a:prstGeom prst="rect">
            <a:avLst/>
          </a:prstGeom>
        </p:spPr>
      </p:pic>
      <p:pic>
        <p:nvPicPr>
          <p:cNvPr id="38" name="Picture 37"/>
          <p:cNvPicPr>
            <a:picLocks noChangeAspect="1"/>
          </p:cNvPicPr>
          <p:nvPr/>
        </p:nvPicPr>
        <p:blipFill>
          <a:blip r:embed="rId24"/>
          <a:stretch>
            <a:fillRect/>
          </a:stretch>
        </p:blipFill>
        <p:spPr>
          <a:xfrm>
            <a:off x="12541310" y="36846057"/>
            <a:ext cx="7927304" cy="6871484"/>
          </a:xfrm>
          <a:prstGeom prst="rect">
            <a:avLst/>
          </a:prstGeom>
        </p:spPr>
      </p:pic>
      <p:sp>
        <p:nvSpPr>
          <p:cNvPr id="44" name="TextBox 43"/>
          <p:cNvSpPr txBox="1"/>
          <p:nvPr/>
        </p:nvSpPr>
        <p:spPr>
          <a:xfrm>
            <a:off x="1481665" y="19530367"/>
            <a:ext cx="690614" cy="584776"/>
          </a:xfrm>
          <a:prstGeom prst="rect">
            <a:avLst/>
          </a:prstGeom>
          <a:noFill/>
        </p:spPr>
        <p:txBody>
          <a:bodyPr wrap="none" rtlCol="0">
            <a:spAutoFit/>
          </a:bodyPr>
          <a:lstStyle/>
          <a:p>
            <a:r>
              <a:rPr lang="en-US" sz="3200" dirty="0" smtClean="0"/>
              <a:t>2c)</a:t>
            </a:r>
            <a:endParaRPr lang="en-US" sz="3200" dirty="0"/>
          </a:p>
        </p:txBody>
      </p:sp>
      <p:sp>
        <p:nvSpPr>
          <p:cNvPr id="85" name="TextBox 84"/>
          <p:cNvSpPr txBox="1"/>
          <p:nvPr/>
        </p:nvSpPr>
        <p:spPr>
          <a:xfrm>
            <a:off x="8207240" y="19530367"/>
            <a:ext cx="732693" cy="584776"/>
          </a:xfrm>
          <a:prstGeom prst="rect">
            <a:avLst/>
          </a:prstGeom>
          <a:noFill/>
        </p:spPr>
        <p:txBody>
          <a:bodyPr wrap="none" rtlCol="0">
            <a:spAutoFit/>
          </a:bodyPr>
          <a:lstStyle/>
          <a:p>
            <a:r>
              <a:rPr lang="en-US" sz="3200" dirty="0" smtClean="0"/>
              <a:t>2b)</a:t>
            </a:r>
            <a:endParaRPr lang="en-US" sz="3200" dirty="0"/>
          </a:p>
        </p:txBody>
      </p:sp>
      <p:sp>
        <p:nvSpPr>
          <p:cNvPr id="86" name="TextBox 85"/>
          <p:cNvSpPr txBox="1"/>
          <p:nvPr/>
        </p:nvSpPr>
        <p:spPr>
          <a:xfrm>
            <a:off x="14932815" y="19530367"/>
            <a:ext cx="713657" cy="584776"/>
          </a:xfrm>
          <a:prstGeom prst="rect">
            <a:avLst/>
          </a:prstGeom>
          <a:noFill/>
        </p:spPr>
        <p:txBody>
          <a:bodyPr wrap="none" rtlCol="0">
            <a:spAutoFit/>
          </a:bodyPr>
          <a:lstStyle/>
          <a:p>
            <a:r>
              <a:rPr lang="en-US" sz="3200" dirty="0" smtClean="0"/>
              <a:t>2a)</a:t>
            </a:r>
            <a:endParaRPr lang="en-US" sz="3200" dirty="0"/>
          </a:p>
        </p:txBody>
      </p:sp>
      <p:pic>
        <p:nvPicPr>
          <p:cNvPr id="47" name="Picture 46"/>
          <p:cNvPicPr>
            <a:picLocks noChangeAspect="1"/>
          </p:cNvPicPr>
          <p:nvPr/>
        </p:nvPicPr>
        <p:blipFill>
          <a:blip r:embed="rId25"/>
          <a:stretch>
            <a:fillRect/>
          </a:stretch>
        </p:blipFill>
        <p:spPr>
          <a:xfrm>
            <a:off x="20979912" y="17945100"/>
            <a:ext cx="8712686" cy="8828546"/>
          </a:xfrm>
          <a:prstGeom prst="rect">
            <a:avLst/>
          </a:prstGeom>
        </p:spPr>
      </p:pic>
      <p:sp>
        <p:nvSpPr>
          <p:cNvPr id="87" name="TextBox 86"/>
          <p:cNvSpPr txBox="1"/>
          <p:nvPr/>
        </p:nvSpPr>
        <p:spPr>
          <a:xfrm>
            <a:off x="21194037" y="5263080"/>
            <a:ext cx="5089855" cy="461665"/>
          </a:xfrm>
          <a:prstGeom prst="rect">
            <a:avLst/>
          </a:prstGeom>
          <a:noFill/>
        </p:spPr>
        <p:txBody>
          <a:bodyPr wrap="none" rtlCol="0">
            <a:spAutoFit/>
          </a:bodyPr>
          <a:lstStyle/>
          <a:p>
            <a:r>
              <a:rPr lang="en-US" sz="2400" dirty="0" smtClean="0">
                <a:solidFill>
                  <a:srgbClr val="FF0000"/>
                </a:solidFill>
                <a:latin typeface="Helvetica"/>
                <a:cs typeface="Helvetica"/>
              </a:rPr>
              <a:t>*</a:t>
            </a:r>
            <a:r>
              <a:rPr lang="en-US" sz="2400" dirty="0" err="1" smtClean="0">
                <a:solidFill>
                  <a:srgbClr val="FF0000"/>
                </a:solidFill>
                <a:latin typeface="Helvetica"/>
                <a:cs typeface="Helvetica"/>
              </a:rPr>
              <a:t>Belova</a:t>
            </a:r>
            <a:r>
              <a:rPr lang="en-US" sz="2400" dirty="0" smtClean="0">
                <a:solidFill>
                  <a:srgbClr val="FF0000"/>
                </a:solidFill>
                <a:latin typeface="Helvetica"/>
                <a:cs typeface="Helvetica"/>
              </a:rPr>
              <a:t>, </a:t>
            </a:r>
            <a:r>
              <a:rPr lang="en-US" sz="2400" i="1" dirty="0" smtClean="0">
                <a:solidFill>
                  <a:srgbClr val="FF0000"/>
                </a:solidFill>
                <a:latin typeface="Helvetica"/>
                <a:cs typeface="Helvetica"/>
              </a:rPr>
              <a:t>et al., </a:t>
            </a:r>
            <a:r>
              <a:rPr lang="en-US" sz="2400" dirty="0" err="1" smtClean="0">
                <a:solidFill>
                  <a:srgbClr val="FF0000"/>
                </a:solidFill>
                <a:latin typeface="Helvetica"/>
                <a:cs typeface="Helvetica"/>
              </a:rPr>
              <a:t>PoP</a:t>
            </a:r>
            <a:r>
              <a:rPr lang="en-US" sz="2400" dirty="0" smtClean="0">
                <a:solidFill>
                  <a:srgbClr val="FF0000"/>
                </a:solidFill>
                <a:latin typeface="Helvetica"/>
                <a:cs typeface="Helvetica"/>
              </a:rPr>
              <a:t> </a:t>
            </a:r>
            <a:r>
              <a:rPr lang="en-US" sz="2400" b="1" dirty="0" smtClean="0">
                <a:solidFill>
                  <a:srgbClr val="FF0000"/>
                </a:solidFill>
                <a:latin typeface="Helvetica"/>
                <a:cs typeface="Helvetica"/>
              </a:rPr>
              <a:t>10 </a:t>
            </a:r>
            <a:r>
              <a:rPr lang="en-US" sz="2400" dirty="0" smtClean="0">
                <a:solidFill>
                  <a:srgbClr val="FF0000"/>
                </a:solidFill>
                <a:latin typeface="Helvetica"/>
                <a:cs typeface="Helvetica"/>
              </a:rPr>
              <a:t>(2003) 3240. </a:t>
            </a:r>
            <a:endParaRPr lang="en-US" sz="2400" dirty="0">
              <a:solidFill>
                <a:srgbClr val="FF0000"/>
              </a:solidFill>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4021</TotalTime>
  <Words>460</Words>
  <Application>Microsoft Macintosh PowerPoint</Application>
  <PresentationFormat>Custom</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Suppression of Alfvén modes through additional beam heating N. Gorelenkov, E. D. Fredrickson, E. Belova, N. A. Crocker, B. LeBlanc, A. Diallo, M. Podestà, R. E. Bell, D. Darrow, D. Battaglia, S. Gerhardt and the NSTX-U Team, PPPL, Princeton, NJ</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characteristics of co-propagating CAEs </dc:title>
  <dc:creator>Eric D. Fredrickson</dc:creator>
  <cp:lastModifiedBy>Eric D. Fredrickson</cp:lastModifiedBy>
  <cp:revision>88</cp:revision>
  <cp:lastPrinted>2016-06-29T16:57:17Z</cp:lastPrinted>
  <dcterms:created xsi:type="dcterms:W3CDTF">2014-06-12T00:18:08Z</dcterms:created>
  <dcterms:modified xsi:type="dcterms:W3CDTF">2016-10-06T17:30:06Z</dcterms:modified>
</cp:coreProperties>
</file>