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80" r:id="rId3"/>
    <p:sldId id="278" r:id="rId4"/>
    <p:sldId id="270" r:id="rId5"/>
    <p:sldId id="279" r:id="rId6"/>
    <p:sldId id="282" r:id="rId7"/>
    <p:sldId id="283" r:id="rId8"/>
    <p:sldId id="286" r:id="rId9"/>
    <p:sldId id="285" r:id="rId10"/>
    <p:sldId id="284" r:id="rId11"/>
    <p:sldId id="287" r:id="rId12"/>
    <p:sldId id="290" r:id="rId13"/>
    <p:sldId id="281" r:id="rId14"/>
    <p:sldId id="264" r:id="rId15"/>
    <p:sldId id="272" r:id="rId16"/>
    <p:sldId id="273" r:id="rId17"/>
    <p:sldId id="292" r:id="rId18"/>
    <p:sldId id="293" r:id="rId19"/>
    <p:sldId id="294" r:id="rId20"/>
    <p:sldId id="296" r:id="rId21"/>
    <p:sldId id="274" r:id="rId22"/>
    <p:sldId id="275" r:id="rId23"/>
    <p:sldId id="277" r:id="rId24"/>
    <p:sldId id="276" r:id="rId25"/>
    <p:sldId id="29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A00"/>
    <a:srgbClr val="FF40FF"/>
    <a:srgbClr val="00FD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4" autoAdjust="0"/>
    <p:restoredTop sz="95186" autoAdjust="0"/>
  </p:normalViewPr>
  <p:slideViewPr>
    <p:cSldViewPr>
      <p:cViewPr varScale="1">
        <p:scale>
          <a:sx n="168" d="100"/>
          <a:sy n="168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3DD8E2C-96BA-494F-8840-BC987EAB91F2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A774553-AA92-6F45-93D4-ED15DD8F9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47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74553-AA92-6F45-93D4-ED15DD8F9E0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4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96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41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4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2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90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6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2C697A2-3233-934F-895F-A8C991827C66}" type="slidenum">
              <a:rPr lang="en-US" altLang="en-US" sz="1000" b="1">
                <a:solidFill>
                  <a:srgbClr val="336699"/>
                </a:solidFill>
              </a:rPr>
              <a:pPr algn="r" eaLnBrk="1" hangingPunct="1"/>
              <a:t>‹#›</a:t>
            </a:fld>
            <a:endParaRPr lang="en-US" altLang="en-US" sz="1000" b="1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1371600" y="6590221"/>
            <a:ext cx="6400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 dirty="0">
                <a:solidFill>
                  <a:srgbClr val="336699"/>
                </a:solidFill>
                <a:ea typeface="+mn-ea"/>
              </a:rPr>
              <a:t>2016</a:t>
            </a:r>
            <a:r>
              <a:rPr lang="en-US" altLang="en-US" sz="1000" b="1" baseline="0" dirty="0">
                <a:solidFill>
                  <a:srgbClr val="336699"/>
                </a:solidFill>
                <a:ea typeface="+mn-ea"/>
              </a:rPr>
              <a:t> IAEA FEC, Nyquist analysis of plasma response, Z.R. Wang</a:t>
            </a:r>
            <a:endParaRPr lang="en-US" altLang="en-US" sz="1000" b="1" dirty="0">
              <a:solidFill>
                <a:srgbClr val="336699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4" r:id="rId3"/>
    <p:sldLayoutId id="2147483695" r:id="rId4"/>
    <p:sldLayoutId id="2147483696" r:id="rId5"/>
    <p:sldLayoutId id="2147483697" r:id="rId6"/>
  </p:sldLayoutIdLst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22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10.png"/><Relationship Id="rId5" Type="http://schemas.openxmlformats.org/officeDocument/2006/relationships/image" Target="../media/image330.png"/><Relationship Id="rId6" Type="http://schemas.openxmlformats.org/officeDocument/2006/relationships/image" Target="../media/image340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4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60.png"/><Relationship Id="rId10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6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16.png"/><Relationship Id="rId5" Type="http://schemas.openxmlformats.org/officeDocument/2006/relationships/image" Target="../media/image74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1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png"/><Relationship Id="rId12" Type="http://schemas.openxmlformats.org/officeDocument/2006/relationships/image" Target="../media/image880.png"/><Relationship Id="rId13" Type="http://schemas.openxmlformats.org/officeDocument/2006/relationships/image" Target="../media/image89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Relationship Id="rId3" Type="http://schemas.openxmlformats.org/officeDocument/2006/relationships/image" Target="../media/image81.png"/><Relationship Id="rId4" Type="http://schemas.openxmlformats.org/officeDocument/2006/relationships/image" Target="../media/image86.png"/><Relationship Id="rId5" Type="http://schemas.openxmlformats.org/officeDocument/2006/relationships/image" Target="../media/image87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90.png"/><Relationship Id="rId5" Type="http://schemas.openxmlformats.org/officeDocument/2006/relationships/image" Target="../media/image99.png"/><Relationship Id="rId6" Type="http://schemas.openxmlformats.org/officeDocument/2006/relationships/image" Target="../media/image22.png"/><Relationship Id="rId7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350.png"/><Relationship Id="rId5" Type="http://schemas.openxmlformats.org/officeDocument/2006/relationships/image" Target="../media/image940.png"/><Relationship Id="rId6" Type="http://schemas.openxmlformats.org/officeDocument/2006/relationships/image" Target="../media/image950.png"/><Relationship Id="rId7" Type="http://schemas.openxmlformats.org/officeDocument/2006/relationships/image" Target="../media/image960.png"/><Relationship Id="rId8" Type="http://schemas.openxmlformats.org/officeDocument/2006/relationships/image" Target="../media/image22.png"/><Relationship Id="rId9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2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3.png"/><Relationship Id="rId8" Type="http://schemas.openxmlformats.org/officeDocument/2006/relationships/image" Target="../media/image109.png"/><Relationship Id="rId9" Type="http://schemas.openxmlformats.org/officeDocument/2006/relationships/image" Target="../media/image1050.png"/><Relationship Id="rId10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4.png"/><Relationship Id="rId15" Type="http://schemas.openxmlformats.org/officeDocument/2006/relationships/image" Target="../media/image21.png"/><Relationship Id="rId18" Type="http://schemas.openxmlformats.org/officeDocument/2006/relationships/image" Target="../media/image32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0.png"/><Relationship Id="rId3" Type="http://schemas.openxmlformats.org/officeDocument/2006/relationships/image" Target="../media/image810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0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60.png"/><Relationship Id="rId7" Type="http://schemas.openxmlformats.org/officeDocument/2006/relationships/image" Target="../media/image270.png"/><Relationship Id="rId8" Type="http://schemas.openxmlformats.org/officeDocument/2006/relationships/image" Target="../media/image22.png"/><Relationship Id="rId9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70.png"/><Relationship Id="rId5" Type="http://schemas.openxmlformats.org/officeDocument/2006/relationships/image" Target="../media/image43.png"/><Relationship Id="rId6" Type="http://schemas.openxmlformats.org/officeDocument/2006/relationships/image" Target="../media/image22.png"/><Relationship Id="rId7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1" Type="http://schemas.openxmlformats.org/officeDocument/2006/relationships/image" Target="../media/image59.png"/><Relationship Id="rId12" Type="http://schemas.openxmlformats.org/officeDocument/2006/relationships/image" Target="../media/image22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22.png"/><Relationship Id="rId8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Arial" charset="0"/>
                <a:cs typeface="Arial" charset="0"/>
              </a:rPr>
              <a:t>Nyquist analysis of kinetic effects on the plasma response in NSTX and DIII-D experiments</a:t>
            </a:r>
            <a:endParaRPr lang="en-US" altLang="en-US" sz="3000" dirty="0">
              <a:latin typeface="Arial" charset="0"/>
              <a:cs typeface="Arial" charset="0"/>
            </a:endParaRPr>
          </a:p>
        </p:txBody>
      </p:sp>
      <p:sp>
        <p:nvSpPr>
          <p:cNvPr id="512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886200"/>
            <a:ext cx="7315200" cy="1066800"/>
          </a:xfrm>
        </p:spPr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800" dirty="0">
                <a:latin typeface="Arial" charset="0"/>
                <a:cs typeface="Arial" charset="0"/>
              </a:rPr>
              <a:t>26</a:t>
            </a:r>
            <a:r>
              <a:rPr lang="en-US" altLang="zh-CN" sz="1800" baseline="30000" dirty="0">
                <a:latin typeface="Arial" charset="0"/>
                <a:cs typeface="Arial" charset="0"/>
              </a:rPr>
              <a:t>th</a:t>
            </a:r>
            <a:r>
              <a:rPr lang="zh-CN" altLang="en-US" sz="1800" dirty="0">
                <a:latin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cs typeface="Arial" charset="0"/>
              </a:rPr>
              <a:t>IAEA</a:t>
            </a:r>
            <a:r>
              <a:rPr lang="zh-CN" altLang="en-US" sz="1800" dirty="0">
                <a:latin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cs typeface="Arial" charset="0"/>
              </a:rPr>
              <a:t>Fusion</a:t>
            </a:r>
            <a:r>
              <a:rPr lang="zh-CN" altLang="en-US" sz="1800" dirty="0">
                <a:latin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cs typeface="Arial" charset="0"/>
              </a:rPr>
              <a:t>Energy</a:t>
            </a:r>
            <a:r>
              <a:rPr lang="zh-CN" altLang="en-US" sz="1800" dirty="0">
                <a:latin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cs typeface="Arial" charset="0"/>
              </a:rPr>
              <a:t>Conference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800" dirty="0">
                <a:latin typeface="Arial" charset="0"/>
                <a:cs typeface="Arial" charset="0"/>
              </a:rPr>
              <a:t>Kyoto,</a:t>
            </a:r>
            <a:r>
              <a:rPr lang="zh-CN" altLang="en-US" sz="1800" dirty="0">
                <a:latin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cs typeface="Arial" charset="0"/>
              </a:rPr>
              <a:t>Japan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800" dirty="0">
                <a:latin typeface="Arial" charset="0"/>
                <a:cs typeface="Arial" charset="0"/>
              </a:rPr>
              <a:t>October</a:t>
            </a:r>
            <a:r>
              <a:rPr lang="zh-CN" altLang="en-US" sz="1800" dirty="0">
                <a:latin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cs typeface="Arial" charset="0"/>
              </a:rPr>
              <a:t>17-22,</a:t>
            </a:r>
            <a:r>
              <a:rPr lang="zh-CN" altLang="en-US" sz="1800" dirty="0">
                <a:latin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cs typeface="Arial" charset="0"/>
              </a:rPr>
              <a:t>2016</a:t>
            </a:r>
            <a:endParaRPr lang="en-US" altLang="en-US" sz="1800" dirty="0">
              <a:latin typeface="Arial" charset="0"/>
              <a:cs typeface="Arial" charset="0"/>
            </a:endParaRPr>
          </a:p>
        </p:txBody>
      </p:sp>
      <p:pic>
        <p:nvPicPr>
          <p:cNvPr id="5125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" y="4421901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5250" y="2184031"/>
            <a:ext cx="9334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Z.R.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Wang</a:t>
            </a:r>
            <a:r>
              <a:rPr lang="en-US" altLang="zh-CN" sz="2000" b="1" baseline="30000" dirty="0"/>
              <a:t>1</a:t>
            </a:r>
          </a:p>
          <a:p>
            <a:pPr algn="ctr">
              <a:spcAft>
                <a:spcPts val="600"/>
              </a:spcAft>
            </a:pPr>
            <a:r>
              <a:rPr lang="en-US" altLang="zh-CN" sz="2000" dirty="0"/>
              <a:t>Y.Q.</a:t>
            </a:r>
            <a:r>
              <a:rPr lang="zh-CN" altLang="en-US" sz="2000" dirty="0"/>
              <a:t> </a:t>
            </a:r>
            <a:r>
              <a:rPr lang="en-US" altLang="zh-CN" sz="2000" dirty="0"/>
              <a:t>Liu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J.-K.</a:t>
            </a:r>
            <a:r>
              <a:rPr lang="zh-CN" altLang="en-US" sz="2000" dirty="0"/>
              <a:t> </a:t>
            </a:r>
            <a:r>
              <a:rPr lang="en-US" altLang="zh-CN" sz="2000" dirty="0"/>
              <a:t>Park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M.J.</a:t>
            </a:r>
            <a:r>
              <a:rPr lang="zh-CN" altLang="en-US" sz="2000" dirty="0"/>
              <a:t> </a:t>
            </a:r>
            <a:r>
              <a:rPr lang="en-US" altLang="zh-CN" sz="2000" dirty="0"/>
              <a:t>Lanctot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C.</a:t>
            </a:r>
            <a:r>
              <a:rPr lang="zh-CN" altLang="en-US" sz="2000" dirty="0"/>
              <a:t> </a:t>
            </a:r>
            <a:r>
              <a:rPr lang="en-US" altLang="zh-CN" sz="2000" dirty="0"/>
              <a:t>Paz-Soldan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sz="2000" dirty="0"/>
              <a:t>Y.W. Sun</a:t>
            </a:r>
            <a:r>
              <a:rPr lang="en-US" sz="2000" baseline="30000" dirty="0"/>
              <a:t>4</a:t>
            </a:r>
            <a:r>
              <a:rPr 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J.</a:t>
            </a:r>
            <a:r>
              <a:rPr lang="zh-CN" altLang="en-US" sz="2000" dirty="0"/>
              <a:t> </a:t>
            </a:r>
            <a:r>
              <a:rPr lang="en-US" altLang="zh-CN" sz="2000" dirty="0"/>
              <a:t>Menard</a:t>
            </a:r>
            <a:r>
              <a:rPr lang="en-US" altLang="zh-CN" sz="2000" baseline="30000" dirty="0"/>
              <a:t>1</a:t>
            </a:r>
            <a:endParaRPr lang="en-US" baseline="30000" dirty="0"/>
          </a:p>
          <a:p>
            <a:pPr marL="0" lvl="4" algn="ctr"/>
            <a:r>
              <a:rPr lang="en-US" sz="1400" dirty="0"/>
              <a:t>1) Princeton Plasma Physics Laboratory, Princeton, NJ 08543, USA</a:t>
            </a:r>
          </a:p>
          <a:p>
            <a:pPr marL="0" lvl="4" algn="ctr"/>
            <a:r>
              <a:rPr lang="en-US" sz="1400" dirty="0"/>
              <a:t>2) CCFE </a:t>
            </a:r>
            <a:r>
              <a:rPr lang="en-US" sz="1400" dirty="0" err="1"/>
              <a:t>Culham</a:t>
            </a:r>
            <a:r>
              <a:rPr lang="en-US" sz="1400" dirty="0"/>
              <a:t> Science Centre, OX14 3DB, UK</a:t>
            </a:r>
          </a:p>
          <a:p>
            <a:pPr marL="0" lvl="4" algn="ctr"/>
            <a:r>
              <a:rPr lang="en-US" sz="1400" dirty="0"/>
              <a:t>3) General Atomics, San Diego, CA 92101, USA</a:t>
            </a:r>
          </a:p>
          <a:p>
            <a:pPr marL="0" lvl="4" algn="ctr"/>
            <a:r>
              <a:rPr lang="en-US" altLang="zh-CN" sz="1400" dirty="0"/>
              <a:t>4)</a:t>
            </a:r>
            <a:r>
              <a:rPr lang="zh-CN" altLang="en-US" sz="1400" dirty="0"/>
              <a:t> </a:t>
            </a:r>
            <a:r>
              <a:rPr lang="en-US" sz="1400" dirty="0"/>
              <a:t>Institute of Plasma Physics, Chinese Academy of Science, Hefei, China</a:t>
            </a:r>
          </a:p>
          <a:p>
            <a:pPr marL="0" lvl="4" algn="ctr"/>
            <a:endParaRPr lang="en-US" sz="1400" dirty="0"/>
          </a:p>
        </p:txBody>
      </p:sp>
      <p:pic>
        <p:nvPicPr>
          <p:cNvPr id="6" name="Picture 8" descr="D3D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5" y="5274512"/>
            <a:ext cx="1313295" cy="74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C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6308681"/>
            <a:ext cx="1459923" cy="4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NSTX: </a:t>
            </a:r>
            <a:r>
              <a:rPr lang="en-US" sz="2800" dirty="0"/>
              <a:t>Nyquist Contour</a:t>
            </a:r>
            <a:r>
              <a:rPr lang="zh-CN" altLang="en-US" sz="2800" dirty="0"/>
              <a:t> </a:t>
            </a:r>
            <a:r>
              <a:rPr lang="en-US" altLang="zh-CN" sz="2800" dirty="0"/>
              <a:t>Directly</a:t>
            </a:r>
            <a:r>
              <a:rPr lang="zh-CN" altLang="en-US" sz="2800" dirty="0"/>
              <a:t> </a:t>
            </a:r>
            <a:r>
              <a:rPr lang="en-US" altLang="zh-CN" sz="2800" dirty="0"/>
              <a:t>Identifies</a:t>
            </a:r>
            <a:r>
              <a:rPr lang="zh-CN" altLang="en-US" sz="2800" dirty="0"/>
              <a:t> </a:t>
            </a:r>
            <a:r>
              <a:rPr lang="en-US" altLang="zh-CN" sz="2800" dirty="0"/>
              <a:t>Kinetic</a:t>
            </a:r>
            <a:r>
              <a:rPr lang="zh-CN" altLang="en-US" sz="2800" dirty="0"/>
              <a:t> </a:t>
            </a:r>
            <a:r>
              <a:rPr lang="en-US" altLang="zh-CN" sz="2800" dirty="0"/>
              <a:t>Stabilization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Least</a:t>
            </a:r>
            <a:r>
              <a:rPr lang="zh-CN" altLang="en-US" sz="2800" dirty="0"/>
              <a:t> </a:t>
            </a:r>
            <a:r>
              <a:rPr lang="en-US" altLang="zh-CN" sz="2800" dirty="0"/>
              <a:t>Stable</a:t>
            </a:r>
            <a:r>
              <a:rPr lang="zh-CN" altLang="en-US" sz="2800" dirty="0"/>
              <a:t> </a:t>
            </a:r>
            <a:r>
              <a:rPr lang="en-US" altLang="zh-CN" sz="2800" dirty="0"/>
              <a:t>Mode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Plasma</a:t>
            </a:r>
            <a:r>
              <a:rPr lang="zh-CN" altLang="en-US" sz="2800" dirty="0"/>
              <a:t> </a:t>
            </a:r>
            <a:r>
              <a:rPr lang="en-US" altLang="zh-CN" sz="2800" dirty="0"/>
              <a:t>Response</a:t>
            </a:r>
            <a:endParaRPr lang="en-US" sz="2800" dirty="0"/>
          </a:p>
        </p:txBody>
      </p:sp>
      <p:pic>
        <p:nvPicPr>
          <p:cNvPr id="4" name="Picture 2" descr="C:\Users\ZR\SkyDrive\work\work\workspace 2014\data\nstxrfa\data_ana\aps paper and talk\nstx_r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60" y="1344841"/>
            <a:ext cx="4147875" cy="39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R\SkyDrive\work\work\workspace 2014\data\nstxrfa\data_ana\freq_scan\nyqu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" y="1344840"/>
            <a:ext cx="4689671" cy="38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488649" y="3869704"/>
            <a:ext cx="791852" cy="518474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1974" y="969371"/>
                <a:ext cx="4810106" cy="39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700" b="1" dirty="0" err="1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Nyquist</a:t>
                </a:r>
                <a:r>
                  <a:rPr lang="en-US" sz="17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 plot with highest beta above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endParaRPr lang="en-US" sz="1700" b="1" dirty="0">
                  <a:solidFill>
                    <a:srgbClr val="1822CD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4" y="969371"/>
                <a:ext cx="4810106" cy="391454"/>
              </a:xfrm>
              <a:prstGeom prst="rect">
                <a:avLst/>
              </a:prstGeom>
              <a:blipFill>
                <a:blip r:embed="rId4"/>
                <a:stretch>
                  <a:fillRect l="-887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 flipV="1">
            <a:off x="1044020" y="1908928"/>
            <a:ext cx="139830" cy="468512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985" y="5241930"/>
                <a:ext cx="3773341" cy="494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500" b="1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Padé approximation: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 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𝑷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𝜸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𝒔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𝜸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b="1" i="1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5" y="5241930"/>
                <a:ext cx="3773341" cy="494687"/>
              </a:xfrm>
              <a:prstGeom prst="rect">
                <a:avLst/>
              </a:prstGeom>
              <a:blipFill>
                <a:blip r:embed="rId5"/>
                <a:stretch>
                  <a:fillRect l="-646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58473" y="1438840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Kinetic + Rotation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958340" y="1607819"/>
            <a:ext cx="952500" cy="0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50853" y="1681577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Kinetic w/o Rotation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220274" y="1799659"/>
            <a:ext cx="713426" cy="6517"/>
          </a:xfrm>
          <a:prstGeom prst="straightConnector1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59679" y="1908928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Fluid + Rotation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 flipH="1" flipV="1">
            <a:off x="1455420" y="1806176"/>
            <a:ext cx="1604259" cy="24125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377116" y="2079202"/>
            <a:ext cx="3989644" cy="93069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718297" y="1820076"/>
            <a:ext cx="3648463" cy="1723224"/>
          </a:xfrm>
          <a:prstGeom prst="straightConnector1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38061" y="1607819"/>
            <a:ext cx="3828699" cy="578108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12079" y="4461628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3333CC"/>
                </a:solidFill>
                <a:latin typeface="Helvetica" charset="0"/>
                <a:ea typeface="+mn-ea"/>
                <a:cs typeface="Arial" pitchFamily="34" charset="0"/>
              </a:rPr>
              <a:t>Fluid w/o Rotation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2689860" y="4461628"/>
            <a:ext cx="464820" cy="138499"/>
          </a:xfrm>
          <a:prstGeom prst="straightConnector1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719914" y="3413760"/>
            <a:ext cx="3736284" cy="1212486"/>
          </a:xfrm>
          <a:prstGeom prst="straightConnector1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2900" y="5706040"/>
                <a:ext cx="35702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Fluid w/o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= 13.66 Hz    Unstable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706040"/>
                <a:ext cx="3570208" cy="276999"/>
              </a:xfrm>
              <a:prstGeom prst="rect">
                <a:avLst/>
              </a:prstGeom>
              <a:blipFill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1079" y="6227326"/>
                <a:ext cx="3222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FF0000"/>
                    </a:solidFill>
                    <a:latin typeface="Helvetica" charset="0"/>
                    <a:ea typeface="+mn-ea"/>
                    <a:cs typeface="Arial" pitchFamily="34" charset="0"/>
                  </a:rPr>
                  <a:t>Fluid +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</a:rPr>
                          <m:t>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rgbClr val="FF0000"/>
                    </a:solidFill>
                    <a:latin typeface="Helvetica" charset="0"/>
                    <a:ea typeface="+mn-ea"/>
                    <a:cs typeface="Arial" pitchFamily="34" charset="0"/>
                  </a:rPr>
                  <a:t>= -28.97 Hz   Stable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9" y="6227326"/>
                <a:ext cx="3222357" cy="276999"/>
              </a:xfrm>
              <a:prstGeom prst="rect">
                <a:avLst/>
              </a:prstGeom>
              <a:blipFill>
                <a:blip r:embed="rId7"/>
                <a:stretch>
                  <a:fillRect l="-189"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69960" y="5735178"/>
                <a:ext cx="34050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00CCFF"/>
                    </a:solidFill>
                    <a:latin typeface="Helvetica" charset="0"/>
                    <a:ea typeface="+mn-ea"/>
                    <a:cs typeface="Arial" pitchFamily="34" charset="0"/>
                  </a:rPr>
                  <a:t>Kinetic w/o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00CCFF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00CCFF"/>
                            </a:solidFill>
                            <a:latin typeface="Cambria Math"/>
                            <a:ea typeface="+mn-ea"/>
                          </a:rPr>
                          <m:t>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00CCFF"/>
                            </a:solidFill>
                            <a:latin typeface="Cambria Math"/>
                            <a:ea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rgbClr val="00CCFF"/>
                    </a:solidFill>
                    <a:latin typeface="Helvetica" charset="0"/>
                    <a:ea typeface="+mn-ea"/>
                    <a:cs typeface="Arial" pitchFamily="34" charset="0"/>
                  </a:rPr>
                  <a:t>= -34.3 Hz  Stable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60" y="5735178"/>
                <a:ext cx="3405099" cy="276999"/>
              </a:xfrm>
              <a:prstGeom prst="rect">
                <a:avLst/>
              </a:prstGeom>
              <a:blipFill>
                <a:blip r:embed="rId8"/>
                <a:stretch>
                  <a:fillRect l="-179"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endCxn id="26" idx="2"/>
          </p:cNvCxnSpPr>
          <p:nvPr/>
        </p:nvCxnSpPr>
        <p:spPr bwMode="auto">
          <a:xfrm flipV="1">
            <a:off x="8061995" y="1423599"/>
            <a:ext cx="0" cy="3283483"/>
          </a:xfrm>
          <a:prstGeom prst="line">
            <a:avLst/>
          </a:prstGeom>
          <a:noFill/>
          <a:ln w="15875" cap="flat" cmpd="sng" algn="ctr">
            <a:solidFill>
              <a:srgbClr val="00CC99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529926" y="1148524"/>
                <a:ext cx="1064137" cy="2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00CC99">
                        <a:lumMod val="75000"/>
                      </a:srgbClr>
                    </a:solidFill>
                    <a:latin typeface="Helvetica" charset="0"/>
                    <a:ea typeface="+mn-ea"/>
                    <a:cs typeface="Arial" pitchFamily="34" charset="0"/>
                  </a:rPr>
                  <a:t> ~ 4.75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26" y="1148524"/>
                <a:ext cx="1064137" cy="275075"/>
              </a:xfrm>
              <a:prstGeom prst="rect">
                <a:avLst/>
              </a:prstGeom>
              <a:blipFill>
                <a:blip r:embed="rId9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12084" y="6223725"/>
                <a:ext cx="3321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CC00FF"/>
                    </a:solidFill>
                    <a:latin typeface="Helvetica" charset="0"/>
                    <a:ea typeface="+mn-ea"/>
                    <a:cs typeface="Arial" pitchFamily="34" charset="0"/>
                  </a:rPr>
                  <a:t>Kinetic +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CC00FF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CC00FF"/>
                            </a:solidFill>
                            <a:latin typeface="Cambria Math"/>
                            <a:ea typeface="+mn-ea"/>
                          </a:rPr>
                          <m:t>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CC00FF"/>
                            </a:solidFill>
                            <a:latin typeface="Cambria Math"/>
                            <a:ea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rgbClr val="CC00FF"/>
                    </a:solidFill>
                    <a:latin typeface="Helvetica" charset="0"/>
                    <a:ea typeface="+mn-ea"/>
                    <a:cs typeface="Arial" pitchFamily="34" charset="0"/>
                  </a:rPr>
                  <a:t>= -13.22 Hz  Stable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084" y="6223725"/>
                <a:ext cx="3321743" cy="276999"/>
              </a:xfrm>
              <a:prstGeom prst="rect">
                <a:avLst/>
              </a:prstGeom>
              <a:blipFill>
                <a:blip r:embed="rId10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10288" y="5879960"/>
                <a:ext cx="255967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2000" b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  Fluid ion acoustic damping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88" y="5879960"/>
                <a:ext cx="2559672" cy="392993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1010" y="5870077"/>
                <a:ext cx="255967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2000" b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  Inertial energy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0" y="5870077"/>
                <a:ext cx="2559672" cy="392993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31" name="Picture 30" descr="nstx_logo_cnvrtd.ai [Converted].tif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19391" y="3784680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500" b="1" i="0" dirty="0" err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500" b="1" i="0" baseline="-25000" dirty="0" err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500" b="1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0Hz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7422" y="3281496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0" dirty="0" err="1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600" b="1" i="0" baseline="-25000" dirty="0" err="1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600" b="1" i="0" dirty="0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10Hz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365498" y="3578284"/>
            <a:ext cx="487883" cy="344895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56016" y="4032140"/>
            <a:ext cx="487883" cy="34489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640889" y="2026545"/>
            <a:ext cx="1188270" cy="1218475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557137" y="2473776"/>
            <a:ext cx="972738" cy="138302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2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DIII-D: </a:t>
            </a:r>
            <a:r>
              <a:rPr lang="en-US" sz="3200" dirty="0"/>
              <a:t>Different </a:t>
            </a:r>
            <a:r>
              <a:rPr lang="en-US" altLang="zh-CN" sz="3200" dirty="0"/>
              <a:t>Response</a:t>
            </a:r>
            <a:r>
              <a:rPr lang="zh-CN" altLang="en-US" sz="3200" dirty="0"/>
              <a:t> </a:t>
            </a:r>
            <a:r>
              <a:rPr lang="en-US" sz="3200" dirty="0"/>
              <a:t>Physics Form Different Nyquist Contour</a:t>
            </a:r>
          </a:p>
        </p:txBody>
      </p:sp>
      <p:pic>
        <p:nvPicPr>
          <p:cNvPr id="28" name="Picture 4" descr="C:\Users\ZR\SkyDrive\work\work\workspace 2014\conference\APS\DIII-D review\figure\freq_scan_135759\ny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44960"/>
            <a:ext cx="4270248" cy="36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" y="5128808"/>
                <a:ext cx="4447179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0" dirty="0">
                    <a:solidFill>
                      <a:schemeClr val="tx1"/>
                    </a:solidFill>
                  </a:rPr>
                  <a:t>Padé approximation: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128808"/>
                <a:ext cx="4447179" cy="495713"/>
              </a:xfrm>
              <a:prstGeom prst="rect">
                <a:avLst/>
              </a:prstGeom>
              <a:blipFill rotWithShape="0">
                <a:blip r:embed="rId4"/>
                <a:stretch>
                  <a:fillRect l="-548" t="-63415" b="-7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2900" y="5669070"/>
                <a:ext cx="368453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rgbClr val="0432FF"/>
                    </a:solidFill>
                  </a:rPr>
                  <a:t>Fluid w/o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b="1" i="1" smtClean="0">
                            <a:solidFill>
                              <a:srgbClr val="0432FF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1300" b="1" i="1" smtClean="0">
                            <a:solidFill>
                              <a:srgbClr val="0432FF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300" i="0" dirty="0">
                    <a:solidFill>
                      <a:srgbClr val="0432FF"/>
                    </a:solidFill>
                  </a:rPr>
                  <a:t>= 79.24 </a:t>
                </a:r>
                <a:r>
                  <a:rPr lang="en-US" altLang="zh-CN" sz="1300" i="0" dirty="0">
                    <a:solidFill>
                      <a:srgbClr val="0432FF"/>
                    </a:solidFill>
                  </a:rPr>
                  <a:t>Hz</a:t>
                </a:r>
                <a:r>
                  <a:rPr lang="en-US" sz="1300" i="0" dirty="0">
                    <a:solidFill>
                      <a:srgbClr val="0432FF"/>
                    </a:solidFill>
                  </a:rPr>
                  <a:t>    Unstable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669070"/>
                <a:ext cx="3684535" cy="292388"/>
              </a:xfrm>
              <a:prstGeom prst="rect">
                <a:avLst/>
              </a:prstGeom>
              <a:blipFill>
                <a:blip r:embed="rId5"/>
                <a:stretch>
                  <a:fillRect l="-165"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1079" y="6227326"/>
                <a:ext cx="345851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rgbClr val="FF0000"/>
                    </a:solidFill>
                  </a:rPr>
                  <a:t>Fluid +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13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300" i="0" dirty="0">
                    <a:solidFill>
                      <a:srgbClr val="FF0000"/>
                    </a:solidFill>
                  </a:rPr>
                  <a:t>= -20.44 </a:t>
                </a:r>
                <a:r>
                  <a:rPr lang="en-US" altLang="zh-CN" sz="1300" i="0" dirty="0">
                    <a:solidFill>
                      <a:srgbClr val="FF0000"/>
                    </a:solidFill>
                  </a:rPr>
                  <a:t>Hz</a:t>
                </a:r>
                <a:r>
                  <a:rPr lang="en-US" sz="1300" i="0" dirty="0">
                    <a:solidFill>
                      <a:srgbClr val="FF0000"/>
                    </a:solidFill>
                  </a:rPr>
                  <a:t>   Stable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9" y="6227326"/>
                <a:ext cx="3458511" cy="292388"/>
              </a:xfrm>
              <a:prstGeom prst="rect">
                <a:avLst/>
              </a:prstGeom>
              <a:blipFill>
                <a:blip r:embed="rId6"/>
                <a:stretch>
                  <a:fillRect l="-353"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05615" y="5672450"/>
                <a:ext cx="361881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rgbClr val="00CCFF"/>
                    </a:solidFill>
                  </a:rPr>
                  <a:t>Kinetic w/o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rgbClr val="00CC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b="1" i="1" smtClean="0">
                            <a:solidFill>
                              <a:srgbClr val="00CCFF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1300" b="1" i="1" smtClean="0">
                            <a:solidFill>
                              <a:srgbClr val="00CCFF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300" i="0" dirty="0">
                    <a:solidFill>
                      <a:srgbClr val="00CCFF"/>
                    </a:solidFill>
                  </a:rPr>
                  <a:t>= -9.19 </a:t>
                </a:r>
                <a:r>
                  <a:rPr lang="en-US" altLang="zh-CN" sz="1300" i="0" dirty="0">
                    <a:solidFill>
                      <a:srgbClr val="00CCFF"/>
                    </a:solidFill>
                  </a:rPr>
                  <a:t>Hz</a:t>
                </a:r>
                <a:r>
                  <a:rPr lang="en-US" sz="1300" i="0" dirty="0">
                    <a:solidFill>
                      <a:srgbClr val="00CCFF"/>
                    </a:solidFill>
                  </a:rPr>
                  <a:t>  Stable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615" y="5672450"/>
                <a:ext cx="3618811" cy="292388"/>
              </a:xfrm>
              <a:prstGeom prst="rect">
                <a:avLst/>
              </a:prstGeom>
              <a:blipFill>
                <a:blip r:embed="rId7"/>
                <a:stretch>
                  <a:fillRect l="-168" t="-212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12241" y="6201079"/>
                <a:ext cx="345690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rgbClr val="CC00FF"/>
                    </a:solidFill>
                  </a:rPr>
                  <a:t>Kinetic +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rgbClr val="CC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b="1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1300" b="1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300" i="0" dirty="0">
                    <a:solidFill>
                      <a:srgbClr val="CC00FF"/>
                    </a:solidFill>
                  </a:rPr>
                  <a:t>= -8.69 </a:t>
                </a:r>
                <a:r>
                  <a:rPr lang="en-US" altLang="zh-CN" sz="1300" i="0" dirty="0">
                    <a:solidFill>
                      <a:srgbClr val="CC00FF"/>
                    </a:solidFill>
                  </a:rPr>
                  <a:t>Hz</a:t>
                </a:r>
                <a:r>
                  <a:rPr lang="en-US" sz="1300" i="0" dirty="0">
                    <a:solidFill>
                      <a:srgbClr val="CC00FF"/>
                    </a:solidFill>
                  </a:rPr>
                  <a:t>  Stable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41" y="6201079"/>
                <a:ext cx="3456908" cy="292388"/>
              </a:xfrm>
              <a:prstGeom prst="rect">
                <a:avLst/>
              </a:prstGeom>
              <a:blipFill>
                <a:blip r:embed="rId8"/>
                <a:stretch>
                  <a:fillRect l="-176"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10288" y="5956012"/>
                <a:ext cx="255967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1300" i="0" dirty="0">
                    <a:solidFill>
                      <a:schemeClr val="tx1"/>
                    </a:solidFill>
                  </a:rPr>
                  <a:t>  Fluid ion acoustic damping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88" y="5956012"/>
                <a:ext cx="2559672" cy="292388"/>
              </a:xfrm>
              <a:prstGeom prst="rect">
                <a:avLst/>
              </a:prstGeom>
              <a:blipFill rotWithShape="0">
                <a:blip r:embed="rId9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 descr="C:\Users\ZR\SkyDrive\work\work\workspace 2014\conference\APS\DIII-D review\figure\ro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64" y="1244961"/>
            <a:ext cx="4420147" cy="39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 bwMode="auto">
          <a:xfrm>
            <a:off x="7918131" y="1347763"/>
            <a:ext cx="0" cy="2969713"/>
          </a:xfrm>
          <a:prstGeom prst="line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335599" y="956961"/>
                <a:ext cx="1146468" cy="29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𝛃</m:t>
                        </m:r>
                      </m:e>
                      <m:sub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𝐍</m:t>
                        </m:r>
                      </m:sub>
                      <m:sup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𝐧𝐨</m:t>
                        </m:r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i="0" dirty="0">
                    <a:solidFill>
                      <a:schemeClr val="accent1">
                        <a:lumMod val="75000"/>
                      </a:schemeClr>
                    </a:solidFill>
                  </a:rPr>
                  <a:t> ~ 2.25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599" y="956961"/>
                <a:ext cx="1146468" cy="291811"/>
              </a:xfrm>
              <a:prstGeom prst="rect">
                <a:avLst/>
              </a:prstGeom>
              <a:blipFill rotWithShape="0">
                <a:blip r:embed="rId11"/>
                <a:stretch>
                  <a:fillRect l="-1596" t="-87500" r="-45745" b="-10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4866" y="899052"/>
                <a:ext cx="4810106" cy="39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i="0" dirty="0" err="1"/>
                  <a:t>Nyquist</a:t>
                </a:r>
                <a:r>
                  <a:rPr lang="en-US" sz="1700" i="0" dirty="0"/>
                  <a:t> plot with highest beta above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𝛃</m:t>
                        </m:r>
                      </m:e>
                      <m:sub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𝐍</m:t>
                        </m:r>
                      </m:sub>
                      <m:sup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𝐧𝐨</m:t>
                        </m:r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𝐰𝐚𝐥𝐥</m:t>
                        </m:r>
                      </m:sup>
                    </m:sSubSup>
                  </m:oMath>
                </a14:m>
                <a:endParaRPr lang="en-US" sz="1700" i="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6" y="899052"/>
                <a:ext cx="4810106" cy="391454"/>
              </a:xfrm>
              <a:prstGeom prst="rect">
                <a:avLst/>
              </a:prstGeom>
              <a:blipFill rotWithShape="0">
                <a:blip r:embed="rId12"/>
                <a:stretch>
                  <a:fillRect l="-759" t="-64615" b="-5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170127" y="2215941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CC00FF"/>
                </a:solidFill>
              </a:rPr>
              <a:t>Kinetic + Rotation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2865749" y="2492940"/>
            <a:ext cx="2325012" cy="1438037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167163" y="1963532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00CCFF"/>
                </a:solidFill>
              </a:rPr>
              <a:t>Kinetic w/o Rotation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1659118" y="2102031"/>
            <a:ext cx="3558693" cy="1649837"/>
          </a:xfrm>
          <a:prstGeom prst="straightConnector1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190761" y="1692975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Fluid + Rotation</a:t>
            </a:r>
          </a:p>
        </p:txBody>
      </p:sp>
      <p:cxnSp>
        <p:nvCxnSpPr>
          <p:cNvPr id="45" name="Straight Arrow Connector 44"/>
          <p:cNvCxnSpPr>
            <a:stCxn id="50" idx="1"/>
          </p:cNvCxnSpPr>
          <p:nvPr/>
        </p:nvCxnSpPr>
        <p:spPr bwMode="auto">
          <a:xfrm flipH="1">
            <a:off x="3516198" y="1831475"/>
            <a:ext cx="1674563" cy="38446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181935" y="139705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0432FF"/>
                </a:solidFill>
              </a:rPr>
              <a:t>Fluid w/o Rotation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 flipV="1">
            <a:off x="3641756" y="1535554"/>
            <a:ext cx="1576054" cy="39308"/>
          </a:xfrm>
          <a:prstGeom prst="straightConnector1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669255" y="2215941"/>
            <a:ext cx="1503784" cy="470698"/>
          </a:xfrm>
          <a:prstGeom prst="straightConnector1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663079" y="2506804"/>
            <a:ext cx="1488171" cy="321922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50" idx="3"/>
          </p:cNvCxnSpPr>
          <p:nvPr/>
        </p:nvCxnSpPr>
        <p:spPr bwMode="auto">
          <a:xfrm>
            <a:off x="6547223" y="1831475"/>
            <a:ext cx="1753623" cy="176956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663079" y="1674054"/>
            <a:ext cx="1033121" cy="243345"/>
          </a:xfrm>
          <a:prstGeom prst="straightConnector1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2529919" y="4190214"/>
            <a:ext cx="908545" cy="12726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5570736" y="5227734"/>
            <a:ext cx="3088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Z. R. Wang, M. J. </a:t>
            </a:r>
            <a:r>
              <a:rPr lang="en-US" sz="1200" b="1" dirty="0" err="1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Lanctot</a:t>
            </a:r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 et al PRL 2015</a:t>
            </a:r>
          </a:p>
        </p:txBody>
      </p:sp>
      <p:pic>
        <p:nvPicPr>
          <p:cNvPr id="29" name="Picture 28" descr="D3D_logo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763059" y="2378219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500" b="1" i="0" dirty="0" err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500" b="1" i="0" baseline="-25000" dirty="0" err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500" b="1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0Hz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06742" y="2879314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0" dirty="0" err="1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600" b="1" i="0" baseline="-25000" dirty="0" err="1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600" b="1" i="0" dirty="0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10Hz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3438464" y="2154430"/>
            <a:ext cx="571784" cy="724884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626610" y="2009776"/>
            <a:ext cx="1122607" cy="3918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1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Users\zwang\Desktop\135759\pade_rot0.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47" y="914612"/>
            <a:ext cx="4677162" cy="34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zwang\Desktop\135759\nyq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41617"/>
            <a:ext cx="4256086" cy="34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100" dirty="0">
                <a:solidFill>
                  <a:srgbClr val="FF0000"/>
                </a:solidFill>
              </a:rPr>
              <a:t>DIII-D: </a:t>
            </a:r>
            <a:r>
              <a:rPr lang="en-US" sz="2100" dirty="0"/>
              <a:t>Multi-Mode Plasma Response in Kinetic-MHD Simulation (MARS-K) Quantified using Nyquist Contour Analysis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1140" y="4287171"/>
            <a:ext cx="44551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8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Scan rotation &amp; calculate radial magnetic field at low field side of the wall</a:t>
            </a:r>
          </a:p>
          <a:p>
            <a:pPr marL="285750" indent="-285750" defTabSz="4572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Low rotation =&gt;  Single-mode response</a:t>
            </a:r>
          </a:p>
          <a:p>
            <a:pPr marL="285750" indent="-285750" defTabSz="4572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High rotation =&gt; Multi-mode response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85548" y="4327993"/>
            <a:ext cx="425845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Use </a:t>
            </a:r>
            <a:r>
              <a:rPr lang="en-US" sz="1700" b="0" i="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Padé</a:t>
            </a:r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approximation to extract </a:t>
            </a:r>
            <a:r>
              <a:rPr lang="en-US" sz="1700" b="0" i="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eigenmodes</a:t>
            </a:r>
            <a:endParaRPr lang="en-US" sz="1700" b="0" i="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Yields damping rate for each stable mode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Quantifies contribution of each </a:t>
            </a:r>
            <a:r>
              <a:rPr lang="en-US" sz="1700" b="0" i="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eigenmode</a:t>
            </a:r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to the total sensor signal</a:t>
            </a:r>
            <a:endParaRPr lang="en-US" sz="1500" i="0" dirty="0">
              <a:solidFill>
                <a:srgbClr val="FF0000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1001" y="5606008"/>
            <a:ext cx="874123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1800" i="0" dirty="0">
                <a:solidFill>
                  <a:srgbClr val="00009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Instead of first least stable mode, contribution from second least stable mode can dominate the kinetic plasma response when largest response observed (~10Hz).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333538" y="1407713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i="0" dirty="0">
                <a:solidFill>
                  <a:srgbClr val="00CC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3</a:t>
            </a:r>
            <a:r>
              <a:rPr lang="en-US" sz="1000" i="0" baseline="30000" dirty="0">
                <a:solidFill>
                  <a:srgbClr val="00CC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rd</a:t>
            </a:r>
            <a:r>
              <a:rPr lang="en-US" sz="1000" i="0" dirty="0">
                <a:solidFill>
                  <a:srgbClr val="00CC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mode </a:t>
            </a:r>
          </a:p>
          <a:p>
            <a:pPr defTabSz="457200"/>
            <a:r>
              <a:rPr lang="en-US" altLang="en-US" sz="1000" i="0" dirty="0">
                <a:solidFill>
                  <a:srgbClr val="00CC00"/>
                </a:solidFill>
                <a:latin typeface="Symbol" pitchFamily="18" charset="2"/>
                <a:ea typeface="MS PGothic" pitchFamily="34" charset="-128"/>
                <a:cs typeface="+mn-cs"/>
              </a:rPr>
              <a:t>g</a:t>
            </a:r>
            <a:r>
              <a:rPr lang="en-US" altLang="en-US" sz="1000" i="0" dirty="0">
                <a:solidFill>
                  <a:srgbClr val="00CC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-77.7-12.24i (Hz)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416231" y="3283332"/>
            <a:ext cx="1650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2</a:t>
            </a:r>
            <a:r>
              <a:rPr lang="en-US" sz="1000" i="0" baseline="3000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nd</a:t>
            </a:r>
            <a:r>
              <a:rPr lang="en-US" sz="1000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mode </a:t>
            </a:r>
          </a:p>
          <a:p>
            <a:pPr defTabSz="457200"/>
            <a:r>
              <a:rPr lang="en-US" altLang="en-US" sz="1000" i="0" dirty="0">
                <a:solidFill>
                  <a:srgbClr val="FF0000"/>
                </a:solidFill>
                <a:latin typeface="Symbol" pitchFamily="18" charset="2"/>
                <a:ea typeface="MS PGothic" pitchFamily="34" charset="-128"/>
                <a:cs typeface="+mn-cs"/>
              </a:rPr>
              <a:t>g</a:t>
            </a:r>
            <a:r>
              <a:rPr lang="en-US" altLang="en-US" sz="1000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= -16.85+26.9i (Hz) 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6857538" y="2613955"/>
            <a:ext cx="835709" cy="3111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6857538" y="2663371"/>
            <a:ext cx="590221" cy="2616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>
          <a:xfrm flipV="1">
            <a:off x="6857538" y="1787690"/>
            <a:ext cx="463364" cy="65281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2" name="Down Arrow 101"/>
          <p:cNvSpPr/>
          <p:nvPr/>
        </p:nvSpPr>
        <p:spPr>
          <a:xfrm rot="2098376">
            <a:off x="2214995" y="1768697"/>
            <a:ext cx="117088" cy="1682662"/>
          </a:xfrm>
          <a:prstGeom prst="down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8200700">
            <a:off x="1635102" y="2487751"/>
            <a:ext cx="1576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decreasing plasma stability</a:t>
            </a:r>
          </a:p>
        </p:txBody>
      </p:sp>
      <p:sp>
        <p:nvSpPr>
          <p:cNvPr id="104" name="TextBox 103"/>
          <p:cNvSpPr txBox="1"/>
          <p:nvPr/>
        </p:nvSpPr>
        <p:spPr>
          <a:xfrm rot="18200700">
            <a:off x="1429551" y="2339429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increasing plasma rotation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7782865" y="2311576"/>
            <a:ext cx="353409" cy="97052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 flipH="1">
            <a:off x="7693247" y="2408628"/>
            <a:ext cx="443027" cy="201150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 flipH="1" flipV="1">
            <a:off x="7223355" y="1471314"/>
            <a:ext cx="912919" cy="937314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>
            <a:off x="3273789" y="2071479"/>
            <a:ext cx="1981200" cy="475648"/>
          </a:xfrm>
          <a:prstGeom prst="straightConnector1">
            <a:avLst/>
          </a:prstGeom>
          <a:noFill/>
          <a:ln w="38100" cap="flat" cmpd="sng" algn="ctr">
            <a:solidFill>
              <a:srgbClr val="FF00FF">
                <a:alpha val="55000"/>
              </a:srgb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9" name="TextBox 108"/>
          <p:cNvSpPr txBox="1"/>
          <p:nvPr/>
        </p:nvSpPr>
        <p:spPr>
          <a:xfrm>
            <a:off x="2918054" y="1225800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5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500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500" i="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0Hz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136274" y="2205799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500" i="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500" i="0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500" i="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0Hz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47979" y="3700797"/>
            <a:ext cx="78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i="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135759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697874" y="2351601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i="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600" i="0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600" i="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10Hz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62831" y="1609814"/>
            <a:ext cx="1781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i="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1</a:t>
            </a:r>
            <a:r>
              <a:rPr lang="en-US" sz="1000" i="0" baseline="3000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st</a:t>
            </a:r>
            <a:r>
              <a:rPr lang="en-US" sz="1000" i="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mode(stable)</a:t>
            </a:r>
          </a:p>
          <a:p>
            <a:pPr defTabSz="457200"/>
            <a:r>
              <a:rPr lang="en-US" sz="1000" i="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</a:t>
            </a:r>
            <a:r>
              <a:rPr lang="en-US" altLang="en-US" sz="1000" i="0" dirty="0">
                <a:solidFill>
                  <a:srgbClr val="0000FF"/>
                </a:solidFill>
                <a:latin typeface="Symbol" pitchFamily="18" charset="2"/>
                <a:ea typeface="MS PGothic" pitchFamily="34" charset="-128"/>
                <a:cs typeface="+mn-cs"/>
              </a:rPr>
              <a:t>g</a:t>
            </a:r>
            <a:r>
              <a:rPr lang="en-US" altLang="en-US" sz="1000" i="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-13.34-0.28i (Hz)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6172200"/>
            <a:ext cx="773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Choose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coil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frequency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amplify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preferred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eigenmode’s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response.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26" descr="D3D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24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DIII-D: </a:t>
            </a:r>
            <a:r>
              <a:rPr lang="en-US" sz="2000" dirty="0"/>
              <a:t>n=2 Plasma Response Results Show Multi-Mode Structure with Nyquist Analysis in </a:t>
            </a:r>
            <a:r>
              <a:rPr lang="en-US" altLang="zh-CN" sz="2000" dirty="0"/>
              <a:t>Ideal</a:t>
            </a:r>
            <a:r>
              <a:rPr lang="zh-CN" altLang="en-US" sz="2000" dirty="0"/>
              <a:t> </a:t>
            </a:r>
            <a:r>
              <a:rPr lang="en-US" sz="2000" dirty="0"/>
              <a:t>MHD simulation (MARS-F)</a:t>
            </a:r>
          </a:p>
        </p:txBody>
      </p:sp>
      <p:pic>
        <p:nvPicPr>
          <p:cNvPr id="5" name="Picture 4" descr="C:\Users\zwang\Desktop\135759\n2fig\n2_uisl_flu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3" y="3686175"/>
            <a:ext cx="36586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zwang\Desktop\135759\n2fig\n2_isl_flu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" y="1000125"/>
            <a:ext cx="36586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zwang\Desktop\135759\n2fig\n2_esl_flu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000125"/>
            <a:ext cx="36586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0150" y="969495"/>
            <a:ext cx="1096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ISL sensor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929074"/>
            <a:ext cx="1167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ESL sensor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9542" y="3654772"/>
            <a:ext cx="122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UISL sensor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9307" y="2988022"/>
            <a:ext cx="178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200" b="1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2</a:t>
            </a:r>
            <a:r>
              <a:rPr lang="en-US" sz="1200" b="1" baseline="3000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nd</a:t>
            </a:r>
            <a:r>
              <a:rPr lang="en-US" sz="1200" b="1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 mode(stable)</a:t>
            </a:r>
          </a:p>
          <a:p>
            <a:pPr defTabSz="457200" eaLnBrk="1" hangingPunct="1"/>
            <a:r>
              <a:rPr lang="en-US" sz="1200" b="1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200" b="1" dirty="0">
                <a:solidFill>
                  <a:srgbClr val="FF0000"/>
                </a:solidFill>
                <a:latin typeface="Symbol" pitchFamily="18" charset="2"/>
                <a:ea typeface="MS PGothic" pitchFamily="34" charset="-128"/>
                <a:cs typeface="Arial" pitchFamily="34" charset="0"/>
              </a:rPr>
              <a:t>g</a:t>
            </a:r>
            <a:r>
              <a:rPr lang="en-US" altLang="en-US" sz="1200" b="1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~ -53.4+ 2.5i (Hz)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7130" y="1216402"/>
            <a:ext cx="178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200" b="1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1</a:t>
            </a:r>
            <a:r>
              <a:rPr lang="en-US" sz="1200" b="1" baseline="3000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st </a:t>
            </a:r>
            <a:r>
              <a:rPr lang="en-US" sz="1200" b="1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mode(stable)</a:t>
            </a:r>
          </a:p>
          <a:p>
            <a:pPr defTabSz="457200" eaLnBrk="1" hangingPunct="1"/>
            <a:r>
              <a:rPr lang="en-US" sz="1200" b="1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200" b="1" dirty="0">
                <a:solidFill>
                  <a:srgbClr val="0000FF"/>
                </a:solidFill>
                <a:latin typeface="Symbol" pitchFamily="18" charset="2"/>
                <a:ea typeface="MS PGothic" pitchFamily="34" charset="-128"/>
                <a:cs typeface="Arial" pitchFamily="34" charset="0"/>
              </a:rPr>
              <a:t>g</a:t>
            </a:r>
            <a:r>
              <a:rPr lang="en-US" altLang="en-US" sz="1200" b="1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~ -18.4+1.92i (Hz)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8888" y="2546864"/>
            <a:ext cx="178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200" b="1" dirty="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Nyquist </a:t>
            </a:r>
          </a:p>
          <a:p>
            <a:pPr defTabSz="457200" eaLnBrk="1" hangingPunct="1"/>
            <a:r>
              <a:rPr lang="en-US" sz="1200" b="1" dirty="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Contour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50371" y="1752600"/>
            <a:ext cx="611979" cy="32940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7245" y="2027184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lang="en-US" sz="1600" b="1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f</a:t>
            </a:r>
            <a:r>
              <a:rPr lang="en-US" sz="1600" b="1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coil</a:t>
            </a:r>
            <a:r>
              <a:rPr lang="en-US" sz="1600" b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= 10Hz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48505" y="2438400"/>
            <a:ext cx="423195" cy="33929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H="1">
            <a:off x="2171700" y="4470973"/>
            <a:ext cx="931737" cy="71062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615470" y="2608419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lang="en-US" sz="1600" b="1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f</a:t>
            </a:r>
            <a:r>
              <a:rPr lang="en-US" sz="1600" b="1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coil</a:t>
            </a:r>
            <a:r>
              <a:rPr lang="en-US" sz="1600" b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= 10Hz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91475" y="2173440"/>
            <a:ext cx="0" cy="5500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H="1">
            <a:off x="6898198" y="2769506"/>
            <a:ext cx="717274" cy="34521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 flipH="1">
            <a:off x="6146221" y="2769506"/>
            <a:ext cx="1469250" cy="23902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950371" y="4132419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lang="en-US" sz="1600" b="1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f</a:t>
            </a:r>
            <a:r>
              <a:rPr lang="en-US" sz="1600" b="1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coil</a:t>
            </a:r>
            <a:r>
              <a:rPr lang="en-US" sz="1600" b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= 10Hz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089897" y="2438400"/>
            <a:ext cx="188991" cy="54962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H="1">
            <a:off x="3019425" y="4470973"/>
            <a:ext cx="150048" cy="71062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3246849" y="4470973"/>
            <a:ext cx="420281" cy="92970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357609" y="929074"/>
            <a:ext cx="78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lang="en-US" sz="1400" b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135759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4513" y="3749724"/>
            <a:ext cx="47609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Padé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approximation indicates plasma is stable to n=2 modes in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ideal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MHD simulation. </a:t>
            </a:r>
          </a:p>
          <a:p>
            <a:pPr marL="285750" indent="-285750" defTabSz="45720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Two mode contribute to fluid response.</a:t>
            </a:r>
          </a:p>
          <a:p>
            <a:pPr marL="285750" indent="-285750" defTabSz="45720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Second least stable mode also dominates n=2 fluid plasma response. </a:t>
            </a:r>
          </a:p>
          <a:p>
            <a:pPr marL="285750" indent="-285750" defTabSz="45720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Nyquist contour measured by different sensor can have different pattern.  </a:t>
            </a:r>
          </a:p>
        </p:txBody>
      </p:sp>
      <p:pic>
        <p:nvPicPr>
          <p:cNvPr id="28" name="Picture 27" descr="D3D_logo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628964" y="1396269"/>
            <a:ext cx="107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b="1" i="0" dirty="0">
                <a:latin typeface="Century Gothic" pitchFamily="34" charset="0"/>
                <a:ea typeface="MS PGothic" pitchFamily="34" charset="-128"/>
                <a:cs typeface="+mn-cs"/>
              </a:rPr>
              <a:t>Multi-mode</a:t>
            </a:r>
          </a:p>
          <a:p>
            <a:pPr defTabSz="457200"/>
            <a:r>
              <a:rPr lang="en-US" altLang="en-US" sz="1000" b="1" dirty="0">
                <a:latin typeface="Century Gothic" pitchFamily="34" charset="0"/>
                <a:ea typeface="MS PGothic" pitchFamily="34" charset="-128"/>
                <a:cs typeface="+mn-cs"/>
              </a:rPr>
              <a:t>pattern</a:t>
            </a:r>
            <a:endParaRPr lang="en-US" altLang="en-US" sz="1000" b="1" i="0" dirty="0">
              <a:latin typeface="Century Gothic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46221" y="1746342"/>
            <a:ext cx="406979" cy="69205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7089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719"/>
                <a:ext cx="9144000" cy="960438"/>
              </a:xfrm>
            </p:spPr>
            <p:txBody>
              <a:bodyPr/>
              <a:lstStyle/>
              <a:p>
                <a:pPr eaLnBrk="1" hangingPunct="1"/>
                <a:r>
                  <a:rPr lang="en-US" altLang="zh-CN" sz="3200" dirty="0">
                    <a:latin typeface="Arial" charset="0"/>
                    <a:cs typeface="Arial" charset="0"/>
                  </a:rPr>
                  <a:t>Modified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3200" b="0" i="1" smtClean="0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sz="3200" b="0" i="1" smtClean="0">
                            <a:latin typeface="Cambria Math" charset="0"/>
                            <a:cs typeface="Arial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Approximation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Include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Both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Coil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Phasing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Dependence</a:t>
                </a:r>
                <a:endParaRPr lang="en-US" altLang="en-US" sz="32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19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719"/>
                <a:ext cx="9144000" cy="960438"/>
              </a:xfrm>
              <a:blipFill rotWithShape="0">
                <a:blip r:embed="rId2"/>
                <a:stretch>
                  <a:fillRect t="-1329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9067800" cy="1219200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Standard</a:t>
                </a:r>
                <a:r>
                  <a:rPr lang="zh-CN" altLang="en-US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Nyquist</a:t>
                </a:r>
                <a:r>
                  <a:rPr lang="zh-CN" altLang="en-US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analysis</a:t>
                </a:r>
                <a:r>
                  <a:rPr lang="zh-CN" altLang="en-US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requires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scan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f</m:t>
                    </m:r>
                    <m:r>
                      <a:rPr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(−∞,+</m:t>
                    </m:r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Arial" charset="0"/>
                    <a:cs typeface="Arial" charset="0"/>
                  </a:rPr>
                  <a:t>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dirty="0">
                    <a:latin typeface="Arial" charset="0"/>
                    <a:cs typeface="Arial" charset="0"/>
                  </a:rPr>
                  <a:t>Measurements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at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high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can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be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weak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noisy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due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to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ELM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etc.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endParaRPr lang="en-US" altLang="en-US" sz="20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19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9067800" cy="1219200"/>
              </a:xfrm>
              <a:blipFill rotWithShape="0">
                <a:blip r:embed="rId3"/>
                <a:stretch>
                  <a:fillRect l="-740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3"/>
              <p:cNvSpPr>
                <a:spLocks noGrp="1"/>
              </p:cNvSpPr>
              <p:nvPr>
                <p:ph idx="10"/>
              </p:nvPr>
            </p:nvSpPr>
            <p:spPr>
              <a:xfrm>
                <a:off x="75880" y="1905000"/>
                <a:ext cx="9068120" cy="5410200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Modified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Nyquist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Analysis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: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en-US" sz="2000" dirty="0">
                    <a:latin typeface="Arial" charset="0"/>
                    <a:cs typeface="Arial" charset="0"/>
                  </a:rPr>
                  <a:t>transfer function of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2000" i="1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charset="0"/>
                            <a:cs typeface="Arial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approximation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is modified to include both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phase dependence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with two coils.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20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charset="0"/>
                            </a:rPr>
                            <m:t>Δ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𝜙</m:t>
                          </m:r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1600" i="1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𝑙𝑜𝑤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800" i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/>
                  <a:t>	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/>
                  <a:t>		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Δ</m:t>
                    </m:r>
                    <m:r>
                      <a:rPr lang="en-US" sz="1800" i="1">
                        <a:latin typeface="Cambria Math" charset="0"/>
                      </a:rPr>
                      <m:t>𝜙</m:t>
                    </m:r>
                    <m:r>
                      <a:rPr lang="en-US" sz="1800" i="1">
                        <a:latin typeface="Cambria Math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charset="0"/>
                          </a:rPr>
                          <m:t>𝑖</m:t>
                        </m:r>
                        <m:r>
                          <a:rPr lang="en-US" sz="18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b="0" i="1" smtClean="0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sz="1800" b="0" i="1" smtClea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1800" dirty="0"/>
                  <a:t>,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>
                        <a:latin typeface="Cambria Math" charset="0"/>
                      </a:rPr>
                      <m:t>Δ</m:t>
                    </m:r>
                    <m:r>
                      <a:rPr lang="en-US" sz="1500" i="1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altLang="en-US" sz="1500" dirty="0">
                    <a:latin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𝑢𝑝</m:t>
                        </m:r>
                      </m:sub>
                    </m:sSub>
                    <m:r>
                      <a:rPr lang="en-US" sz="15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15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𝑙𝑜𝑤</m:t>
                        </m:r>
                      </m:sub>
                    </m:sSub>
                  </m:oMath>
                </a14:m>
                <a:endParaRPr lang="en-US" altLang="en-US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en-US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500" dirty="0">
                    <a:latin typeface="Arial" charset="0"/>
                    <a:cs typeface="Arial" charset="0"/>
                  </a:rPr>
                  <a:t>Varying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both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coil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phase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difference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coil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reduces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requirement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of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scan,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no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need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to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reach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high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coil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frequency.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endParaRPr lang="en-US" altLang="zh-CN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en-US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500" dirty="0">
                    <a:latin typeface="Arial" charset="0"/>
                    <a:cs typeface="Arial" charset="0"/>
                  </a:rPr>
                  <a:t>Different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sensor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has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same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eigenvalue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(linear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theory).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en-US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500" dirty="0">
                    <a:latin typeface="Arial" charset="0"/>
                    <a:cs typeface="Arial" charset="0"/>
                  </a:rPr>
                  <a:t>Avoid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resonance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with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mode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weak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sensor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signal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at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high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frequency.</a:t>
                </a:r>
                <a:endParaRPr lang="en-US" altLang="en-US" sz="15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19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5880" y="1905000"/>
                <a:ext cx="9068120" cy="5410200"/>
              </a:xfrm>
              <a:blipFill rotWithShape="0">
                <a:blip r:embed="rId4"/>
                <a:stretch>
                  <a:fillRect l="-672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4648200" y="3657600"/>
            <a:ext cx="18716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DIII-D: </a:t>
            </a:r>
            <a:r>
              <a:rPr lang="en-US" altLang="zh-CN" sz="3200" dirty="0" smtClean="0"/>
              <a:t>Application</a:t>
            </a:r>
            <a:r>
              <a:rPr lang="zh-CN" altLang="en-US" sz="3200" dirty="0" smtClean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>
                <a:latin typeface="Arial" charset="0"/>
                <a:cs typeface="Arial" charset="0"/>
              </a:rPr>
              <a:t>Modified</a:t>
            </a:r>
            <a:r>
              <a:rPr lang="zh-CN" altLang="en-US" sz="3200" dirty="0">
                <a:latin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cs typeface="Arial" charset="0"/>
              </a:rPr>
              <a:t>Nyquist</a:t>
            </a:r>
            <a:r>
              <a:rPr lang="zh-CN" altLang="en-US" sz="3200" dirty="0">
                <a:latin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cs typeface="Arial" charset="0"/>
              </a:rPr>
              <a:t>Method</a:t>
            </a:r>
            <a:r>
              <a:rPr lang="zh-CN" altLang="en-US" sz="3200" dirty="0">
                <a:latin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cs typeface="Arial" charset="0"/>
              </a:rPr>
              <a:t>in</a:t>
            </a:r>
            <a:r>
              <a:rPr lang="zh-CN" altLang="en-US" sz="3200" dirty="0">
                <a:latin typeface="Arial" charset="0"/>
                <a:cs typeface="Arial" charset="0"/>
              </a:rPr>
              <a:t> </a:t>
            </a:r>
            <a:r>
              <a:rPr lang="en-US" altLang="zh-CN" sz="3200" dirty="0" smtClean="0">
                <a:latin typeface="Arial" charset="0"/>
                <a:cs typeface="Arial" charset="0"/>
              </a:rPr>
              <a:t>n=2 </a:t>
            </a:r>
            <a:r>
              <a:rPr lang="en-US" altLang="zh-CN" sz="3200" dirty="0">
                <a:latin typeface="Arial" charset="0"/>
                <a:cs typeface="Arial" charset="0"/>
              </a:rPr>
              <a:t>plasma response experiments</a:t>
            </a:r>
            <a:r>
              <a:rPr lang="zh-CN" altLang="en-US" sz="3200" dirty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1" y="1676400"/>
                <a:ext cx="8610600" cy="117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field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makes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en-US" altLang="zh-CN" sz="1800" dirty="0"/>
                  <a:t>=0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at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each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sensor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j:</a:t>
                </a:r>
                <a:r>
                  <a:rPr lang="zh-CN" altLang="en-US" sz="1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Δ</m:t>
                    </m:r>
                    <m:r>
                      <a:rPr lang="en-US" sz="1800" i="1">
                        <a:latin typeface="Cambria Math" charset="0"/>
                      </a:rPr>
                      <m:t>𝜙</m:t>
                    </m:r>
                    <m:r>
                      <a:rPr lang="en-US" sz="1800" i="1">
                        <a:latin typeface="Cambria Math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charset="0"/>
                          </a:rPr>
                          <m:t>𝑖</m:t>
                        </m:r>
                        <m:r>
                          <a:rPr lang="en-US" sz="18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measurements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three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sensors(MPID1A,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MPID66M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MPID1B)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fitted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one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pole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(N=1)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three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pole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(N=3)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models.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676400"/>
                <a:ext cx="8610600" cy="1178079"/>
              </a:xfrm>
              <a:prstGeom prst="rect">
                <a:avLst/>
              </a:prstGeom>
              <a:blipFill rotWithShape="0">
                <a:blip r:embed="rId2"/>
                <a:stretch>
                  <a:fillRect l="-637" b="-7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1" y="1066800"/>
                <a:ext cx="8610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n=2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magnetic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measurements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dirty="0"/>
                  <a:t>[Paz-</a:t>
                </a:r>
                <a:r>
                  <a:rPr lang="en-US" dirty="0" err="1"/>
                  <a:t>Soldan</a:t>
                </a:r>
                <a:r>
                  <a:rPr lang="en-US" dirty="0"/>
                  <a:t>, </a:t>
                </a:r>
                <a:r>
                  <a:rPr lang="en-US" dirty="0" err="1"/>
                  <a:t>Nazikian</a:t>
                </a:r>
                <a:r>
                  <a:rPr lang="en-US" dirty="0"/>
                  <a:t> et al, PRL 114, 105001 (2015)]</a:t>
                </a:r>
                <a:r>
                  <a:rPr lang="en-US" dirty="0">
                    <a:effectLst/>
                  </a:rPr>
                  <a:t> </a:t>
                </a:r>
                <a:r>
                  <a:rPr lang="en-US" altLang="zh-CN" dirty="0">
                    <a:effectLst/>
                  </a:rPr>
                  <a:t>is</a:t>
                </a:r>
                <a:r>
                  <a:rPr lang="zh-CN" altLang="en-US" dirty="0">
                    <a:effectLst/>
                  </a:rPr>
                  <a:t> </a:t>
                </a:r>
                <a:r>
                  <a:rPr lang="en-US" altLang="zh-CN" dirty="0">
                    <a:effectLst/>
                  </a:rPr>
                  <a:t>used</a:t>
                </a:r>
                <a:r>
                  <a:rPr lang="zh-CN" altLang="en-US" dirty="0">
                    <a:effectLst/>
                  </a:rPr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modified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Approximation.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066800"/>
                <a:ext cx="86106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37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../../data/soldan/fig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6462"/>
          <a:stretch/>
        </p:blipFill>
        <p:spPr bwMode="auto">
          <a:xfrm>
            <a:off x="1562100" y="3352800"/>
            <a:ext cx="6019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810000" y="30480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Helvetica" charset="0"/>
                <a:ea typeface="宋体" charset="-122"/>
                <a:cs typeface="Times New Roman" charset="0"/>
              </a:rPr>
              <a:t>MPID1A</a:t>
            </a:r>
            <a:r>
              <a:rPr lang="en-US" dirty="0">
                <a:effectLst/>
                <a:latin typeface="Helvetica" charset="0"/>
                <a:ea typeface="宋体" charset="-122"/>
                <a:cs typeface="Times New Roman" charset="0"/>
              </a:rPr>
              <a:t> sensor </a:t>
            </a:r>
            <a:endParaRPr lang="en-US" dirty="0"/>
          </a:p>
        </p:txBody>
      </p:sp>
      <p:pic>
        <p:nvPicPr>
          <p:cNvPr id="9" name="Picture 8" descr="D3D_logo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../../data/soldan/fig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47066"/>
            <a:ext cx="5950585" cy="229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data/soldan/fig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0977"/>
            <a:ext cx="595058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FF0000"/>
                </a:solidFill>
              </a:rPr>
              <a:t>DIII-D: </a:t>
            </a:r>
            <a:r>
              <a:rPr lang="en-US" altLang="zh-CN" sz="3300" dirty="0" smtClean="0"/>
              <a:t>Application</a:t>
            </a:r>
            <a:r>
              <a:rPr lang="zh-CN" altLang="en-US" sz="3300" dirty="0" smtClean="0"/>
              <a:t> </a:t>
            </a:r>
            <a:r>
              <a:rPr lang="en-US" altLang="zh-CN" sz="3300" dirty="0"/>
              <a:t>of</a:t>
            </a:r>
            <a:r>
              <a:rPr lang="zh-CN" altLang="en-US" sz="3300" dirty="0"/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Modified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Nyquist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Method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in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 smtClean="0">
                <a:latin typeface="Arial" charset="0"/>
                <a:cs typeface="Arial" charset="0"/>
              </a:rPr>
              <a:t>n=2 </a:t>
            </a:r>
            <a:r>
              <a:rPr lang="en-US" altLang="zh-CN" sz="3300" dirty="0">
                <a:latin typeface="Arial" charset="0"/>
                <a:cs typeface="Arial" charset="0"/>
              </a:rPr>
              <a:t>plasma response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experiments</a:t>
            </a:r>
            <a:r>
              <a:rPr lang="zh-CN" altLang="en-US" sz="3300" dirty="0"/>
              <a:t> </a:t>
            </a:r>
            <a:endParaRPr lang="en-US" sz="3300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sensors(MPID1A,</a:t>
            </a:r>
            <a:r>
              <a:rPr lang="zh-CN" altLang="en-US" dirty="0"/>
              <a:t> </a:t>
            </a:r>
            <a:r>
              <a:rPr lang="en-US" altLang="zh-CN" dirty="0"/>
              <a:t>MPID66M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MPID1B)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fitted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one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pole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(N=1)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three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(N=3)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models.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16834" y="15038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Helvetica" charset="0"/>
                <a:ea typeface="宋体" charset="-122"/>
                <a:cs typeface="Times New Roman" charset="0"/>
              </a:rPr>
              <a:t>MPID</a:t>
            </a:r>
            <a:r>
              <a:rPr lang="en-US" altLang="zh-CN" b="1" dirty="0">
                <a:effectLst/>
                <a:latin typeface="Helvetica" charset="0"/>
                <a:ea typeface="宋体" charset="-122"/>
                <a:cs typeface="Times New Roman" charset="0"/>
              </a:rPr>
              <a:t>66M</a:t>
            </a:r>
            <a:r>
              <a:rPr lang="en-US" dirty="0">
                <a:effectLst/>
                <a:latin typeface="Helvetica" charset="0"/>
                <a:ea typeface="宋体" charset="-122"/>
                <a:cs typeface="Times New Roman" charset="0"/>
              </a:rPr>
              <a:t> sensor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93777" y="39624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Helvetica" charset="0"/>
                <a:ea typeface="宋体" charset="-122"/>
                <a:cs typeface="Times New Roman" charset="0"/>
              </a:rPr>
              <a:t>MPID</a:t>
            </a:r>
            <a:r>
              <a:rPr lang="en-US" altLang="zh-CN" b="1" dirty="0">
                <a:effectLst/>
                <a:latin typeface="Helvetica" charset="0"/>
                <a:ea typeface="宋体" charset="-122"/>
                <a:cs typeface="Times New Roman" charset="0"/>
              </a:rPr>
              <a:t>1B</a:t>
            </a:r>
            <a:r>
              <a:rPr lang="en-US" dirty="0">
                <a:effectLst/>
                <a:latin typeface="Helvetica" charset="0"/>
                <a:ea typeface="宋体" charset="-122"/>
                <a:cs typeface="Times New Roman" charset="0"/>
              </a:rPr>
              <a:t> sensor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9800" y="1981200"/>
                <a:ext cx="2895600" cy="326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dirty="0"/>
                  <a:t>Three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poles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model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fits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three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sensors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and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confirms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the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multi-mode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response.</a:t>
                </a:r>
              </a:p>
              <a:p>
                <a:endParaRPr lang="en-US" altLang="zh-CN" sz="1500" dirty="0"/>
              </a:p>
              <a:p>
                <a:r>
                  <a:rPr lang="en-US" altLang="zh-CN" sz="1500" dirty="0">
                    <a:solidFill>
                      <a:srgbClr val="FF0000"/>
                    </a:solidFill>
                  </a:rPr>
                  <a:t>Three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eigenvalue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can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be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found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but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not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be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able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to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determine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the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dimension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since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f=0.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endParaRPr lang="en-US" altLang="zh-CN" sz="1500" dirty="0">
                  <a:solidFill>
                    <a:srgbClr val="FF0000"/>
                  </a:solidFill>
                </a:endParaRPr>
              </a:p>
              <a:p>
                <a:endParaRPr lang="en-US" altLang="zh-CN" sz="15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13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00" dirty="0"/>
                  <a:t>=1.8696e+00 + 1.6963e+00i   </a:t>
                </a:r>
                <a:endParaRPr lang="en-US" sz="13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13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300" i="1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300" dirty="0"/>
                  <a:t> 8.5712e+00 - 1.9080e+00i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1300" i="1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300" dirty="0"/>
                  <a:t>= 1.4569e-01 - 2.7639e-01i</a:t>
                </a:r>
              </a:p>
              <a:p>
                <a:endParaRPr lang="en-US" altLang="zh-CN" sz="1500" dirty="0"/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981200"/>
                <a:ext cx="2895600" cy="3266600"/>
              </a:xfrm>
              <a:prstGeom prst="rect">
                <a:avLst/>
              </a:prstGeom>
              <a:blipFill rotWithShape="0">
                <a:blip r:embed="rId4"/>
                <a:stretch>
                  <a:fillRect l="-842" t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24600" y="5256864"/>
                <a:ext cx="1906676" cy="611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1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200">
                          <a:latin typeface="Cambria Math" charset="0"/>
                        </a:rPr>
                        <m:t>Δ</m:t>
                      </m:r>
                      <m:r>
                        <a:rPr lang="en-US" sz="1200" i="1">
                          <a:latin typeface="Cambria Math" charset="0"/>
                        </a:rPr>
                        <m:t>𝜙</m:t>
                      </m:r>
                      <m:r>
                        <a:rPr lang="en-US" sz="1200" i="1">
                          <a:latin typeface="Cambria Math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charset="0"/>
                                    </a:rPr>
                                    <m:t>Δ</m:t>
                                  </m:r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𝜙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256864"/>
                <a:ext cx="1906676" cy="6116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20638" y="3731567"/>
            <a:ext cx="2667000" cy="12003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meaning</a:t>
            </a:r>
            <a:endParaRPr lang="en-US" dirty="0"/>
          </a:p>
        </p:txBody>
      </p:sp>
      <p:pic>
        <p:nvPicPr>
          <p:cNvPr id="12" name="Picture 11" descr="D3D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DIII-D: </a:t>
            </a:r>
            <a:r>
              <a:rPr lang="en-US" altLang="zh-CN" sz="2800" dirty="0" smtClean="0"/>
              <a:t>Modified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Transfer</a:t>
            </a:r>
            <a:r>
              <a:rPr lang="zh-CN" altLang="en-US" sz="2800" dirty="0"/>
              <a:t> </a:t>
            </a:r>
            <a:r>
              <a:rPr lang="en-US" altLang="zh-CN" sz="2800" dirty="0"/>
              <a:t>Function</a:t>
            </a:r>
            <a:r>
              <a:rPr lang="zh-CN" altLang="en-US" sz="2800" dirty="0"/>
              <a:t> </a:t>
            </a:r>
            <a:r>
              <a:rPr lang="en-US" altLang="zh-CN" sz="2800" dirty="0"/>
              <a:t>Fits</a:t>
            </a:r>
            <a:r>
              <a:rPr lang="zh-CN" altLang="en-US" sz="2800" dirty="0"/>
              <a:t> </a:t>
            </a:r>
            <a:r>
              <a:rPr lang="en-US" altLang="zh-CN" sz="2800" dirty="0"/>
              <a:t>Simulated</a:t>
            </a:r>
            <a:r>
              <a:rPr lang="zh-CN" altLang="en-US" sz="2800" dirty="0"/>
              <a:t> </a:t>
            </a:r>
            <a:r>
              <a:rPr lang="en-US" altLang="zh-CN" sz="2800" dirty="0"/>
              <a:t>n=2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Resistive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Response</a:t>
            </a:r>
            <a:r>
              <a:rPr lang="zh-CN" altLang="en-US" sz="2800" dirty="0"/>
              <a:t> </a:t>
            </a:r>
            <a:r>
              <a:rPr lang="en-US" altLang="zh-CN" sz="2800" dirty="0"/>
              <a:t>at</a:t>
            </a:r>
            <a:r>
              <a:rPr lang="zh-CN" altLang="en-US" sz="2800" dirty="0"/>
              <a:t> </a:t>
            </a: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en-US" altLang="zh-CN" sz="2800" dirty="0"/>
              <a:t>Phasing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Frequency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/>
          <a:stretch/>
        </p:blipFill>
        <p:spPr>
          <a:xfrm>
            <a:off x="2514600" y="2419898"/>
            <a:ext cx="1981200" cy="3725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0" y="1906319"/>
                <a:ext cx="1266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=10Hz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06319"/>
                <a:ext cx="1266822" cy="369332"/>
              </a:xfrm>
              <a:prstGeom prst="rect">
                <a:avLst/>
              </a:prstGeom>
              <a:blipFill>
                <a:blip r:embed="rId3"/>
                <a:stretch>
                  <a:fillRect l="-1442" t="-10000" r="-240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1056141"/>
            <a:ext cx="9341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US" altLang="zh-CN" dirty="0"/>
              <a:t>n=2</a:t>
            </a:r>
            <a:r>
              <a:rPr lang="zh-CN" altLang="en-US" dirty="0"/>
              <a:t> </a:t>
            </a:r>
            <a:r>
              <a:rPr lang="en-US" altLang="zh-CN" dirty="0"/>
              <a:t>plasma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DIII-D</a:t>
            </a:r>
            <a:r>
              <a:rPr lang="zh-CN" altLang="en-US" dirty="0"/>
              <a:t> </a:t>
            </a:r>
            <a:r>
              <a:rPr lang="en-US" altLang="zh-CN" dirty="0"/>
              <a:t>discharge</a:t>
            </a:r>
            <a:r>
              <a:rPr lang="zh-CN" altLang="en-US" dirty="0"/>
              <a:t> </a:t>
            </a:r>
            <a:r>
              <a:rPr lang="en-US" altLang="zh-CN" dirty="0"/>
              <a:t>158103</a:t>
            </a:r>
            <a:r>
              <a:rPr lang="zh-CN" altLang="en-US" dirty="0"/>
              <a:t> 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3796ms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MARS-F.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US" altLang="zh-CN" dirty="0"/>
              <a:t>Five</a:t>
            </a:r>
            <a:r>
              <a:rPr lang="zh-CN" altLang="en-US" dirty="0"/>
              <a:t> </a:t>
            </a:r>
            <a:r>
              <a:rPr lang="en-US" altLang="zh-CN" dirty="0"/>
              <a:t>pole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fits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LFS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HFS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  <a:r>
              <a:rPr lang="zh-CN" altLang="en-US" dirty="0"/>
              <a:t> </a:t>
            </a:r>
            <a:r>
              <a:rPr lang="en-US" altLang="zh-CN" dirty="0"/>
              <a:t>simultaneously.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215" y="2770838"/>
            <a:ext cx="169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Radial</a:t>
            </a:r>
            <a:r>
              <a:rPr lang="zh-CN" altLang="en-US" sz="1400" dirty="0"/>
              <a:t> </a:t>
            </a:r>
            <a:r>
              <a:rPr lang="en-US" altLang="zh-CN" sz="1400" dirty="0"/>
              <a:t>perturbed</a:t>
            </a:r>
            <a:r>
              <a:rPr lang="zh-CN" altLang="en-US" sz="1400" dirty="0"/>
              <a:t> </a:t>
            </a:r>
            <a:r>
              <a:rPr lang="en-US" altLang="zh-CN" sz="1400" dirty="0"/>
              <a:t>fields</a:t>
            </a:r>
            <a:r>
              <a:rPr lang="zh-CN" altLang="en-US" sz="1400" dirty="0"/>
              <a:t>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LFS</a:t>
            </a:r>
            <a:r>
              <a:rPr lang="zh-CN" altLang="en-US" sz="1400" dirty="0"/>
              <a:t> </a:t>
            </a:r>
            <a:r>
              <a:rPr lang="en-US" altLang="zh-CN" sz="1400" dirty="0"/>
              <a:t>(ISL)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0079" y="4800600"/>
            <a:ext cx="1694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Radial</a:t>
            </a:r>
            <a:r>
              <a:rPr lang="zh-CN" altLang="en-US" sz="1400" dirty="0"/>
              <a:t> </a:t>
            </a:r>
            <a:r>
              <a:rPr lang="en-US" altLang="zh-CN" sz="1400" dirty="0"/>
              <a:t>perturbed</a:t>
            </a:r>
            <a:r>
              <a:rPr lang="zh-CN" altLang="en-US" sz="1400" dirty="0"/>
              <a:t> </a:t>
            </a:r>
            <a:r>
              <a:rPr lang="en-US" altLang="zh-CN" sz="1400" dirty="0"/>
              <a:t>fields</a:t>
            </a:r>
            <a:r>
              <a:rPr lang="zh-CN" altLang="en-US" sz="1400" dirty="0"/>
              <a:t>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HFS</a:t>
            </a:r>
            <a:r>
              <a:rPr lang="zh-CN" altLang="en-US" sz="1400" dirty="0"/>
              <a:t> </a:t>
            </a:r>
            <a:r>
              <a:rPr lang="en-US" altLang="zh-CN" sz="1400" dirty="0"/>
              <a:t>(Radial</a:t>
            </a:r>
            <a:r>
              <a:rPr lang="zh-CN" altLang="en-US" sz="1400" dirty="0"/>
              <a:t> </a:t>
            </a:r>
            <a:r>
              <a:rPr lang="en-US" altLang="zh-CN" sz="1400" dirty="0"/>
              <a:t>MPID1B)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2667000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432FF"/>
                </a:solidFill>
              </a:rPr>
              <a:t>O</a:t>
            </a:r>
            <a:r>
              <a:rPr lang="zh-CN" altLang="en-US" sz="1600" dirty="0"/>
              <a:t> </a:t>
            </a:r>
            <a:r>
              <a:rPr lang="en-US" altLang="zh-CN" sz="1600" dirty="0"/>
              <a:t>MARS-F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032448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—</a:t>
            </a:r>
            <a:r>
              <a:rPr lang="zh-CN" altLang="en-US" sz="1600" dirty="0"/>
              <a:t> </a:t>
            </a:r>
            <a:r>
              <a:rPr lang="en-US" altLang="zh-CN" sz="1600" dirty="0"/>
              <a:t>Fitted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r>
              <a:rPr lang="zh-CN" altLang="en-US" sz="1600" dirty="0"/>
              <a:t>    </a:t>
            </a:r>
            <a:r>
              <a:rPr lang="en-US" altLang="zh-CN" sz="1600" dirty="0"/>
              <a:t>five</a:t>
            </a:r>
            <a:r>
              <a:rPr lang="zh-CN" altLang="en-US" sz="1600" dirty="0"/>
              <a:t> </a:t>
            </a:r>
            <a:r>
              <a:rPr lang="en-US" altLang="zh-CN" sz="1600" dirty="0"/>
              <a:t>pole</a:t>
            </a:r>
          </a:p>
          <a:p>
            <a:r>
              <a:rPr lang="zh-CN" altLang="en-US" sz="1600" dirty="0"/>
              <a:t>    </a:t>
            </a:r>
            <a:r>
              <a:rPr lang="en-US" altLang="zh-CN" sz="1600" dirty="0"/>
              <a:t>transfer</a:t>
            </a:r>
            <a:r>
              <a:rPr lang="zh-CN" altLang="en-US" sz="1600" dirty="0"/>
              <a:t>        </a:t>
            </a:r>
            <a:endParaRPr lang="en-US" altLang="zh-CN" sz="1600" dirty="0"/>
          </a:p>
          <a:p>
            <a:r>
              <a:rPr lang="zh-CN" altLang="en-US" sz="1600" dirty="0"/>
              <a:t>    </a:t>
            </a:r>
            <a:r>
              <a:rPr lang="en-US" altLang="zh-CN" sz="1600" dirty="0"/>
              <a:t>function</a:t>
            </a:r>
            <a:endParaRPr lang="en-US" sz="1600" dirty="0"/>
          </a:p>
        </p:txBody>
      </p:sp>
      <p:pic>
        <p:nvPicPr>
          <p:cNvPr id="10" name="Picture 9" descr="D3D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>
          <a:xfrm>
            <a:off x="5486400" y="2437256"/>
            <a:ext cx="1981200" cy="3691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9800" y="1906319"/>
                <a:ext cx="1266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=90Hz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906319"/>
                <a:ext cx="1266822" cy="369332"/>
              </a:xfrm>
              <a:prstGeom prst="rect">
                <a:avLst/>
              </a:prstGeom>
              <a:blipFill>
                <a:blip r:embed="rId6"/>
                <a:stretch>
                  <a:fillRect l="-1449" t="-10000" r="-28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40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DIII-D: </a:t>
            </a:r>
            <a:r>
              <a:rPr lang="en-US" altLang="zh-CN" sz="2800" dirty="0" smtClean="0"/>
              <a:t>Extracted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Transfer</a:t>
            </a:r>
            <a:r>
              <a:rPr lang="zh-CN" altLang="en-US" sz="2800" dirty="0"/>
              <a:t> </a:t>
            </a:r>
            <a:r>
              <a:rPr lang="en-US" altLang="zh-CN" sz="2800" dirty="0"/>
              <a:t>Functions Identify Modification of n=2 Plasma Stability Due to Rotation and Resistivity </a:t>
            </a:r>
            <a:r>
              <a:rPr lang="zh-CN" altLang="en-US" sz="2800" dirty="0"/>
              <a:t> 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05676"/>
              </p:ext>
            </p:extLst>
          </p:nvPr>
        </p:nvGraphicFramePr>
        <p:xfrm>
          <a:off x="1508337" y="2839720"/>
          <a:ext cx="6324600" cy="1579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1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05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Eigenvalue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of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Least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Stable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Mode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Ideal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-3.017 - 9.92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-03i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Ideal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-2.03 - 1.85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-03i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Resistive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-6.53 + 1.075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-02i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023122"/>
            <a:ext cx="9296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dirty="0"/>
              <a:t>Nyquist method can investigate how the damping rates of these stable eigenmodes in both simulation and experiments.  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dirty="0"/>
              <a:t>The extracted damping rates of least stable mode for ideal response with/without rotation and resistive response are compared.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2531943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DIII-D</a:t>
            </a:r>
            <a:r>
              <a:rPr lang="zh-CN" altLang="en-US" sz="1400" dirty="0"/>
              <a:t> </a:t>
            </a:r>
            <a:r>
              <a:rPr lang="en-US" altLang="zh-CN" sz="1400" dirty="0"/>
              <a:t>discharge</a:t>
            </a:r>
            <a:r>
              <a:rPr lang="zh-CN" altLang="en-US" sz="1400" dirty="0"/>
              <a:t> </a:t>
            </a:r>
            <a:r>
              <a:rPr lang="en-US" altLang="zh-CN" sz="1400" dirty="0"/>
              <a:t>158103</a:t>
            </a:r>
            <a:r>
              <a:rPr lang="zh-CN" altLang="en-US" sz="1400" dirty="0"/>
              <a:t> 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3796ms</a:t>
            </a:r>
            <a:r>
              <a:rPr lang="zh-CN" altLang="en-US" sz="1400" dirty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290798"/>
            <a:ext cx="9296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dirty="0"/>
              <a:t>In the simulated DIII-D equilibrium, rotation slightly destabilize the plasma.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dirty="0"/>
              <a:t>Resistivity plays a stabilizing effect on least stable mode. </a:t>
            </a:r>
          </a:p>
        </p:txBody>
      </p:sp>
      <p:pic>
        <p:nvPicPr>
          <p:cNvPr id="7" name="Picture 6" descr="D3D_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1999" y="4419600"/>
            <a:ext cx="3260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negative real part more stable plasma</a:t>
            </a:r>
          </a:p>
        </p:txBody>
      </p:sp>
    </p:spTree>
    <p:extLst>
      <p:ext uri="{BB962C8B-B14F-4D97-AF65-F5344CB8AC3E}">
        <p14:creationId xmlns:p14="http://schemas.microsoft.com/office/powerpoint/2010/main" val="114207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DIII-D: </a:t>
            </a:r>
            <a:r>
              <a:rPr lang="en-US" sz="2800" dirty="0" smtClean="0"/>
              <a:t>n=2 </a:t>
            </a:r>
            <a:r>
              <a:rPr lang="en-US" sz="2800" dirty="0"/>
              <a:t>Response at HFS Purely Contributed </a:t>
            </a:r>
            <a:r>
              <a:rPr lang="en-US" altLang="zh-CN" sz="2800" dirty="0"/>
              <a:t>by</a:t>
            </a:r>
            <a:r>
              <a:rPr lang="zh-CN" altLang="en-US" sz="2800" dirty="0"/>
              <a:t> </a:t>
            </a:r>
            <a:r>
              <a:rPr lang="en-US" sz="2800" dirty="0"/>
              <a:t>Plasma with </a:t>
            </a:r>
            <a:r>
              <a:rPr lang="en-US" altLang="zh-CN" sz="2800" dirty="0"/>
              <a:t>Zero</a:t>
            </a:r>
            <a:r>
              <a:rPr lang="zh-CN" altLang="en-US" sz="2800" dirty="0"/>
              <a:t> </a:t>
            </a:r>
            <a:r>
              <a:rPr lang="en-US" altLang="zh-CN" sz="2800" dirty="0"/>
              <a:t>Degree</a:t>
            </a:r>
            <a:r>
              <a:rPr lang="zh-CN" altLang="en-US" sz="2800" dirty="0"/>
              <a:t> </a:t>
            </a:r>
            <a:r>
              <a:rPr lang="en-US" altLang="zh-CN" sz="2800" dirty="0"/>
              <a:t>Coil</a:t>
            </a:r>
            <a:r>
              <a:rPr lang="zh-CN" altLang="en-US" sz="2800" dirty="0"/>
              <a:t> </a:t>
            </a:r>
            <a:r>
              <a:rPr lang="en-US" altLang="zh-CN" sz="2800" dirty="0"/>
              <a:t>Phasing</a:t>
            </a:r>
            <a:r>
              <a:rPr lang="zh-CN" altLang="en-US" sz="2800" dirty="0"/>
              <a:t> </a:t>
            </a:r>
            <a:r>
              <a:rPr lang="en-US" altLang="zh-CN" sz="2800" dirty="0"/>
              <a:t>(Even</a:t>
            </a:r>
            <a:r>
              <a:rPr lang="zh-CN" altLang="en-US" sz="2800" dirty="0"/>
              <a:t> </a:t>
            </a:r>
            <a:r>
              <a:rPr lang="en-US" altLang="zh-CN" sz="2800" dirty="0"/>
              <a:t>Parity)</a:t>
            </a:r>
            <a:r>
              <a:rPr lang="en-US" sz="2800" dirty="0"/>
              <a:t>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81200" y="2895600"/>
            <a:ext cx="4724400" cy="3452064"/>
            <a:chOff x="228600" y="3429000"/>
            <a:chExt cx="3898900" cy="2918664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3429000"/>
              <a:ext cx="3822700" cy="2918664"/>
              <a:chOff x="76200" y="1219200"/>
              <a:chExt cx="3822700" cy="291866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1219200"/>
                <a:ext cx="3822700" cy="291866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600200" y="3200400"/>
                    <a:ext cx="148290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𝑡𝑜𝑡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𝑣𝑎𝑐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3200400"/>
                    <a:ext cx="1482906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949450" y="1496195"/>
                    <a:ext cx="61600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𝑡𝑜𝑡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9450" y="1496195"/>
                    <a:ext cx="61600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987550" y="2071301"/>
                    <a:ext cx="6553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𝑣𝑎𝑐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7550" y="2071301"/>
                    <a:ext cx="655308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/>
            <p:cNvSpPr txBox="1"/>
            <p:nvPr/>
          </p:nvSpPr>
          <p:spPr>
            <a:xfrm>
              <a:off x="838199" y="3459774"/>
              <a:ext cx="1246234" cy="4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HFS</a:t>
              </a:r>
              <a:r>
                <a:rPr lang="zh-CN" altLang="en-US" sz="1400" dirty="0" smtClean="0"/>
                <a:t> </a:t>
              </a:r>
              <a:r>
                <a:rPr lang="en-US" altLang="zh-CN" sz="1400" dirty="0" smtClean="0"/>
                <a:t>(MPID1B)</a:t>
              </a:r>
            </a:p>
            <a:p>
              <a:r>
                <a:rPr lang="en-US" altLang="zh-CN" sz="1400" dirty="0" smtClean="0"/>
                <a:t>Radial</a:t>
              </a:r>
              <a:r>
                <a:rPr lang="zh-CN" altLang="en-US" sz="1400" dirty="0" smtClean="0"/>
                <a:t> </a:t>
              </a:r>
              <a:r>
                <a:rPr lang="en-US" altLang="zh-CN" sz="1400" dirty="0" smtClean="0"/>
                <a:t>field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80918" y="4030904"/>
              <a:ext cx="926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(</a:t>
              </a:r>
              <a:r>
                <a:rPr lang="en-US" altLang="zh-CN" sz="1400" dirty="0" err="1"/>
                <a:t>a.u</a:t>
              </a:r>
              <a:r>
                <a:rPr lang="en-US" altLang="zh-CN" sz="1400" dirty="0"/>
                <a:t>.)</a:t>
              </a:r>
              <a:endParaRPr lang="en-US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49355" y="2516253"/>
            <a:ext cx="2693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Resistive</a:t>
            </a:r>
            <a:r>
              <a:rPr lang="zh-CN" altLang="en-US" sz="1200" dirty="0"/>
              <a:t> </a:t>
            </a:r>
            <a:r>
              <a:rPr lang="en-US" altLang="zh-CN" sz="1200" dirty="0"/>
              <a:t>response</a:t>
            </a:r>
            <a:r>
              <a:rPr lang="zh-CN" altLang="en-US" sz="1200" dirty="0"/>
              <a:t> </a:t>
            </a:r>
            <a:r>
              <a:rPr lang="en-US" altLang="zh-CN" sz="1200" dirty="0"/>
              <a:t>based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r>
              <a:rPr lang="en-US" altLang="zh-CN" sz="1200" dirty="0"/>
              <a:t>DIII-D</a:t>
            </a:r>
            <a:r>
              <a:rPr lang="zh-CN" altLang="en-US" sz="1200" dirty="0"/>
              <a:t> </a:t>
            </a:r>
            <a:r>
              <a:rPr lang="en-US" altLang="zh-CN" sz="1200" dirty="0"/>
              <a:t>discharge</a:t>
            </a:r>
            <a:r>
              <a:rPr lang="zh-CN" altLang="en-US" sz="1200" dirty="0"/>
              <a:t> </a:t>
            </a:r>
            <a:r>
              <a:rPr lang="en-US" altLang="zh-CN" sz="1200" dirty="0"/>
              <a:t>158103</a:t>
            </a:r>
            <a:r>
              <a:rPr lang="zh-CN" altLang="en-US" sz="1200" dirty="0"/>
              <a:t>  </a:t>
            </a:r>
            <a:r>
              <a:rPr lang="en-US" altLang="zh-CN" sz="1200" dirty="0"/>
              <a:t>at</a:t>
            </a:r>
            <a:r>
              <a:rPr lang="zh-CN" altLang="en-US" sz="1200" dirty="0"/>
              <a:t> </a:t>
            </a:r>
            <a:r>
              <a:rPr lang="en-US" altLang="zh-CN" sz="1200" dirty="0"/>
              <a:t>3796ms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1023122"/>
                <a:ext cx="8991600" cy="132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altLang="zh-CN" dirty="0"/>
                  <a:t>Extracted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transfer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simulated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vacuum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indicate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plasma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𝑝𝑙𝑎𝑠𝑚𝑎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𝑡𝑜𝑡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−</m:t>
                    </m:r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𝑣𝑎𝑐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dominant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contribution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even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I-coils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experiments.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altLang="zh-CN" dirty="0"/>
                  <a:t>ELM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suppression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appears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near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zero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phasing.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23122"/>
                <a:ext cx="8991600" cy="1320746"/>
              </a:xfrm>
              <a:prstGeom prst="rect">
                <a:avLst/>
              </a:prstGeom>
              <a:blipFill rotWithShape="0">
                <a:blip r:embed="rId6"/>
                <a:stretch>
                  <a:fillRect l="-407" t="-2778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775225" y="2956250"/>
            <a:ext cx="381000" cy="2971800"/>
          </a:xfrm>
          <a:prstGeom prst="rect">
            <a:avLst/>
          </a:prstGeom>
          <a:solidFill>
            <a:srgbClr val="FFC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00200" y="2295885"/>
            <a:ext cx="1219200" cy="5997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 descr="D3D_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55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0" y="1200150"/>
                <a:ext cx="9220200" cy="495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accent2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rgbClr val="009999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0">
                  <a:spcBef>
                    <a:spcPts val="0"/>
                  </a:spcBef>
                  <a:spcAft>
                    <a:spcPts val="1200"/>
                  </a:spcAft>
                  <a:buClr>
                    <a:srgbClr val="FF0000"/>
                  </a:buClr>
                  <a:defRPr/>
                </a:pPr>
                <a:r>
                  <a:rPr lang="en-US" sz="1800" kern="0" dirty="0">
                    <a:solidFill>
                      <a:srgbClr val="000000"/>
                    </a:solidFill>
                    <a:latin typeface="Arial"/>
                  </a:rPr>
                  <a:t>Externally applied non-axisymmetric magnetic perturbations strongly modify tokamak plasmas with perturbed plasma currents 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plasma response (include magnetic perturbation and plasma displacement etc.)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Physics understanding for plasma response closely relate to many subjects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SzTx/>
                  <a:buFontTx/>
                  <a:buChar char="–"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Neoclassical toroidal viscosity, </a:t>
                </a:r>
                <a:r>
                  <a:rPr kumimoji="0" lang="en-US" altLang="zh-C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Error fields control, 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Resistive wall mode instability, ELM suppression etc.</a:t>
                </a: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lvl="0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defRPr/>
                </a:pPr>
                <a:r>
                  <a:rPr lang="en-US" sz="1800" kern="0" dirty="0">
                    <a:solidFill>
                      <a:srgbClr val="000000"/>
                    </a:solidFill>
                    <a:latin typeface="Arial"/>
                  </a:rPr>
                  <a:t>Nyquist analysis, combined with </a:t>
                </a:r>
                <a:r>
                  <a:rPr lang="en-US" sz="1800" kern="0" dirty="0" err="1">
                    <a:solidFill>
                      <a:srgbClr val="000000"/>
                    </a:solidFill>
                    <a:latin typeface="Arial"/>
                  </a:rPr>
                  <a:t>Padé</a:t>
                </a:r>
                <a:r>
                  <a:rPr lang="en-US" sz="1800" kern="0" dirty="0">
                    <a:solidFill>
                      <a:srgbClr val="000000"/>
                    </a:solidFill>
                    <a:latin typeface="Arial"/>
                  </a:rPr>
                  <a:t> approximation, can provide a deep physical understanding of the plasma response.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defRPr/>
                </a:pPr>
                <a:r>
                  <a:rPr lang="en-US" sz="1800" dirty="0">
                    <a:solidFill>
                      <a:srgbClr val="FF0000"/>
                    </a:solidFill>
                  </a:rPr>
                  <a:t>how kinetic effects fundamentally change eigenmodes in DIII-D and NSTX plasmas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.</a:t>
                </a:r>
                <a:r>
                  <a:rPr lang="zh-CN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Note</a:t>
                </a:r>
                <a:r>
                  <a:rPr lang="zh-CN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plasma response is the result of the linear combination of stable eigenmodes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defRPr/>
                </a:pPr>
                <a:r>
                  <a:rPr lang="en-US" sz="1800" dirty="0">
                    <a:solidFill>
                      <a:srgbClr val="FF0000"/>
                    </a:solidFill>
                  </a:rPr>
                  <a:t>quantify contribution of each eigenmode in order to characterize details of the multi-modal plasma response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defRPr/>
                </a:pP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better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understand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the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plasma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response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during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ELM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 err="1">
                    <a:solidFill>
                      <a:srgbClr val="FF0000"/>
                    </a:solidFill>
                    <a:latin typeface="Arial"/>
                  </a:rPr>
                  <a:t>supression</a:t>
                </a:r>
                <a:endParaRPr lang="en-US" sz="1200" kern="0" dirty="0">
                  <a:solidFill>
                    <a:srgbClr val="FF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00150"/>
                <a:ext cx="9220200" cy="4953000"/>
              </a:xfrm>
              <a:prstGeom prst="rect">
                <a:avLst/>
              </a:prstGeom>
              <a:blipFill rotWithShape="0">
                <a:blip r:embed="rId2"/>
                <a:stretch>
                  <a:fillRect l="-397" t="-739" b="-5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591800" y="5486400"/>
            <a:ext cx="3088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Z. R. Wang, M. J. </a:t>
            </a:r>
            <a:r>
              <a:rPr lang="en-US" sz="1200" b="1" dirty="0" err="1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Lanctot</a:t>
            </a:r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 et al PRL 2015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05115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FF0000"/>
                </a:solidFill>
              </a:rPr>
              <a:t>DIII-D: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altLang="zh-CN" sz="2500" dirty="0" smtClean="0"/>
              <a:t>Least</a:t>
            </a:r>
            <a:r>
              <a:rPr lang="zh-CN" altLang="en-US" sz="2500" dirty="0" smtClean="0"/>
              <a:t> </a:t>
            </a:r>
            <a:r>
              <a:rPr lang="en-US" altLang="zh-CN" sz="2500" dirty="0"/>
              <a:t>Stable</a:t>
            </a:r>
            <a:r>
              <a:rPr lang="zh-CN" altLang="en-US" sz="2500" dirty="0"/>
              <a:t> </a:t>
            </a:r>
            <a:r>
              <a:rPr lang="en-US" altLang="zh-CN" sz="2500" dirty="0"/>
              <a:t>Mode</a:t>
            </a:r>
            <a:r>
              <a:rPr lang="zh-CN" altLang="en-US" sz="2500" dirty="0"/>
              <a:t> </a:t>
            </a:r>
            <a:r>
              <a:rPr lang="en-US" altLang="zh-CN" sz="2500" dirty="0"/>
              <a:t>is</a:t>
            </a:r>
            <a:r>
              <a:rPr lang="zh-CN" altLang="en-US" sz="2500" dirty="0"/>
              <a:t> </a:t>
            </a:r>
            <a:r>
              <a:rPr lang="en-US" altLang="zh-CN" sz="2500" dirty="0"/>
              <a:t>Dominant</a:t>
            </a:r>
            <a:r>
              <a:rPr lang="zh-CN" altLang="en-US" sz="2500" dirty="0"/>
              <a:t> </a:t>
            </a:r>
            <a:r>
              <a:rPr lang="en-US" altLang="zh-CN" sz="2500" dirty="0"/>
              <a:t>in</a:t>
            </a:r>
            <a:r>
              <a:rPr lang="zh-CN" altLang="en-US" sz="2500" dirty="0"/>
              <a:t> </a:t>
            </a:r>
            <a:r>
              <a:rPr lang="en-US" altLang="zh-CN" sz="2500" dirty="0"/>
              <a:t>n=2</a:t>
            </a:r>
            <a:r>
              <a:rPr lang="zh-CN" altLang="en-US" sz="2500" dirty="0"/>
              <a:t> </a:t>
            </a:r>
            <a:r>
              <a:rPr lang="en-US" altLang="zh-CN" sz="2500" dirty="0"/>
              <a:t>Resistive</a:t>
            </a:r>
            <a:r>
              <a:rPr lang="zh-CN" altLang="en-US" sz="2500" dirty="0"/>
              <a:t> </a:t>
            </a:r>
            <a:r>
              <a:rPr lang="en-US" altLang="zh-CN" sz="2500" dirty="0"/>
              <a:t>Plasma</a:t>
            </a:r>
            <a:r>
              <a:rPr lang="zh-CN" altLang="en-US" sz="2500" dirty="0"/>
              <a:t> </a:t>
            </a:r>
            <a:r>
              <a:rPr lang="en-US" altLang="zh-CN" sz="2500" dirty="0"/>
              <a:t>Response</a:t>
            </a:r>
            <a:r>
              <a:rPr lang="zh-CN" altLang="en-US" sz="2500" dirty="0"/>
              <a:t> </a:t>
            </a:r>
            <a:r>
              <a:rPr lang="en-US" altLang="zh-CN" sz="2500" dirty="0"/>
              <a:t>with</a:t>
            </a:r>
            <a:r>
              <a:rPr lang="zh-CN" altLang="en-US" sz="2500" dirty="0"/>
              <a:t> </a:t>
            </a:r>
            <a:r>
              <a:rPr lang="en-US" altLang="zh-CN" sz="2500" dirty="0"/>
              <a:t>Zero</a:t>
            </a:r>
            <a:r>
              <a:rPr lang="zh-CN" altLang="en-US" sz="2500" dirty="0"/>
              <a:t> </a:t>
            </a:r>
            <a:r>
              <a:rPr lang="en-US" altLang="zh-CN" sz="2500" dirty="0"/>
              <a:t>Degree</a:t>
            </a:r>
            <a:r>
              <a:rPr lang="zh-CN" altLang="en-US" sz="2500" dirty="0"/>
              <a:t> </a:t>
            </a:r>
            <a:r>
              <a:rPr lang="en-US" altLang="zh-CN" sz="2500" dirty="0"/>
              <a:t>Coil</a:t>
            </a:r>
            <a:r>
              <a:rPr lang="zh-CN" altLang="en-US" sz="2500" dirty="0"/>
              <a:t> </a:t>
            </a:r>
            <a:r>
              <a:rPr lang="en-US" altLang="zh-CN" sz="2500" dirty="0"/>
              <a:t>Phasing</a:t>
            </a:r>
            <a:r>
              <a:rPr lang="zh-CN" altLang="en-US" sz="2500" dirty="0"/>
              <a:t> </a:t>
            </a:r>
            <a:r>
              <a:rPr lang="en-US" altLang="zh-CN" sz="2500" dirty="0"/>
              <a:t>(Even</a:t>
            </a:r>
            <a:r>
              <a:rPr lang="zh-CN" altLang="en-US" sz="2500" dirty="0"/>
              <a:t> </a:t>
            </a:r>
            <a:r>
              <a:rPr lang="en-US" altLang="zh-CN" sz="2500" dirty="0"/>
              <a:t>Parity)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3352800" cy="26620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1" y="3869690"/>
            <a:ext cx="3200400" cy="244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270321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1938" y="1584304"/>
                <a:ext cx="6160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𝛿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𝑡𝑜𝑡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38" y="1584304"/>
                <a:ext cx="61600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921" r="-9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3801" y="1238344"/>
                <a:ext cx="100085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FF40FF"/>
                    </a:solidFill>
                  </a:rPr>
                  <a:t>1st</a:t>
                </a:r>
                <a:r>
                  <a:rPr lang="zh-CN" altLang="en-US" sz="1100" dirty="0">
                    <a:solidFill>
                      <a:srgbClr val="FF40FF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40FF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rgbClr val="FF40FF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rgbClr val="FF40FF"/>
                    </a:solidFill>
                  </a:rPr>
                  <a:t>=-6.5+0.01i</a:t>
                </a:r>
                <a:r>
                  <a:rPr lang="zh-CN" altLang="en-US" sz="1100" dirty="0">
                    <a:solidFill>
                      <a:srgbClr val="FF40FF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40FF"/>
                    </a:solidFill>
                  </a:rPr>
                  <a:t>Hz</a:t>
                </a:r>
                <a:endParaRPr lang="en-US" sz="1100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1238344"/>
                <a:ext cx="100085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9146" t="-14286" r="-853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33800" y="1666464"/>
                <a:ext cx="12012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FF0000"/>
                    </a:solidFill>
                  </a:rPr>
                  <a:t>2nd</a:t>
                </a:r>
                <a:r>
                  <a:rPr lang="zh-CN" altLang="en-US" sz="1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0000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rgbClr val="FF0000"/>
                    </a:solidFill>
                  </a:rPr>
                  <a:t>=-61.9-0.0067i</a:t>
                </a:r>
                <a:r>
                  <a:rPr lang="zh-CN" altLang="en-US" sz="1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0000"/>
                    </a:solidFill>
                  </a:rPr>
                  <a:t>Hz</a:t>
                </a:r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66464"/>
                <a:ext cx="1201226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7614" t="-14286" r="-659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3800" y="2126976"/>
                <a:ext cx="13150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00FA00"/>
                    </a:solidFill>
                  </a:rPr>
                  <a:t>3rd</a:t>
                </a:r>
                <a:r>
                  <a:rPr lang="zh-CN" altLang="en-US" sz="1100" dirty="0">
                    <a:solidFill>
                      <a:srgbClr val="00FA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00FA00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rgbClr val="00FA00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rgbClr val="00FA00"/>
                    </a:solidFill>
                  </a:rPr>
                  <a:t>=-101.3+0.0045i</a:t>
                </a:r>
                <a:r>
                  <a:rPr lang="zh-CN" altLang="en-US" sz="1100" dirty="0">
                    <a:solidFill>
                      <a:srgbClr val="00FA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00FA00"/>
                    </a:solidFill>
                  </a:rPr>
                  <a:t>Hz</a:t>
                </a:r>
                <a:endParaRPr lang="en-US" sz="1100" dirty="0">
                  <a:solidFill>
                    <a:srgbClr val="00FA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126976"/>
                <a:ext cx="1315040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6977" t="-16364" r="-6512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3800" y="2587488"/>
                <a:ext cx="10906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tx1"/>
                    </a:solidFill>
                  </a:rPr>
                  <a:t>4rd</a:t>
                </a:r>
                <a:r>
                  <a:rPr lang="zh-CN" alt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100" dirty="0">
                    <a:solidFill>
                      <a:schemeClr val="tx1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chemeClr val="tx1"/>
                    </a:solidFill>
                  </a:rPr>
                  <a:t>=-113.8-3.07</a:t>
                </a:r>
                <a:r>
                  <a:rPr lang="zh-CN" alt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100" dirty="0">
                    <a:solidFill>
                      <a:schemeClr val="tx1"/>
                    </a:solidFill>
                  </a:rPr>
                  <a:t>Hz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587488"/>
                <a:ext cx="1090620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8427" t="-14286" r="-786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3800" y="3048000"/>
                <a:ext cx="113069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0432FF"/>
                    </a:solidFill>
                  </a:rPr>
                  <a:t>5rd</a:t>
                </a:r>
                <a:r>
                  <a:rPr lang="zh-CN" altLang="en-US" sz="11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0432FF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rgbClr val="0432FF"/>
                    </a:solidFill>
                  </a:rPr>
                  <a:t>=-822.5-0.014Hz</a:t>
                </a:r>
                <a:endParaRPr lang="en-US" sz="11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048000"/>
                <a:ext cx="1130694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8108" t="-14286" r="-8649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133600" y="2571634"/>
            <a:ext cx="75982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00" dirty="0">
                <a:solidFill>
                  <a:srgbClr val="FF40FF"/>
                </a:solidFill>
              </a:rPr>
              <a:t>Least</a:t>
            </a:r>
            <a:r>
              <a:rPr lang="zh-CN" altLang="en-US" sz="1100" dirty="0">
                <a:solidFill>
                  <a:srgbClr val="FF40FF"/>
                </a:solidFill>
              </a:rPr>
              <a:t> </a:t>
            </a:r>
            <a:r>
              <a:rPr lang="en-US" altLang="zh-CN" sz="1100" dirty="0">
                <a:solidFill>
                  <a:srgbClr val="FF40FF"/>
                </a:solidFill>
              </a:rPr>
              <a:t>stable</a:t>
            </a:r>
          </a:p>
          <a:p>
            <a:r>
              <a:rPr lang="en-US" altLang="zh-CN" sz="1100" dirty="0">
                <a:solidFill>
                  <a:srgbClr val="FF40FF"/>
                </a:solidFill>
              </a:rPr>
              <a:t>mode</a:t>
            </a:r>
            <a:endParaRPr lang="en-US" sz="1100" dirty="0">
              <a:solidFill>
                <a:srgbClr val="FF4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088" y="4343400"/>
            <a:ext cx="82715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FF40FF"/>
                </a:solidFill>
              </a:rPr>
              <a:t>Least</a:t>
            </a:r>
            <a:r>
              <a:rPr lang="zh-CN" altLang="en-US" sz="1200" dirty="0">
                <a:solidFill>
                  <a:srgbClr val="FF40FF"/>
                </a:solidFill>
              </a:rPr>
              <a:t> </a:t>
            </a:r>
            <a:r>
              <a:rPr lang="en-US" altLang="zh-CN" sz="1200" dirty="0">
                <a:solidFill>
                  <a:srgbClr val="FF40FF"/>
                </a:solidFill>
              </a:rPr>
              <a:t>stable</a:t>
            </a:r>
          </a:p>
          <a:p>
            <a:r>
              <a:rPr lang="en-US" altLang="zh-CN" sz="1200" dirty="0">
                <a:solidFill>
                  <a:srgbClr val="FF40FF"/>
                </a:solidFill>
              </a:rPr>
              <a:t>mode</a:t>
            </a:r>
            <a:endParaRPr lang="en-US" sz="1200" dirty="0">
              <a:solidFill>
                <a:srgbClr val="FF4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17799" y="3946400"/>
                <a:ext cx="6160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𝛿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𝑡𝑜𝑡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799" y="3946400"/>
                <a:ext cx="61600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784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56337" y="5181600"/>
            <a:ext cx="75982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00" dirty="0">
                <a:solidFill>
                  <a:srgbClr val="FF40FF"/>
                </a:solidFill>
              </a:rPr>
              <a:t>Least</a:t>
            </a:r>
            <a:r>
              <a:rPr lang="zh-CN" altLang="en-US" sz="1100" dirty="0">
                <a:solidFill>
                  <a:srgbClr val="FF40FF"/>
                </a:solidFill>
              </a:rPr>
              <a:t> </a:t>
            </a:r>
            <a:r>
              <a:rPr lang="en-US" altLang="zh-CN" sz="1100" dirty="0">
                <a:solidFill>
                  <a:srgbClr val="FF40FF"/>
                </a:solidFill>
              </a:rPr>
              <a:t>stable</a:t>
            </a:r>
          </a:p>
          <a:p>
            <a:r>
              <a:rPr lang="en-US" altLang="zh-CN" sz="1100" dirty="0">
                <a:solidFill>
                  <a:srgbClr val="FF40FF"/>
                </a:solidFill>
              </a:rPr>
              <a:t>mode</a:t>
            </a:r>
            <a:endParaRPr lang="en-US" sz="1100" dirty="0">
              <a:solidFill>
                <a:srgbClr val="FF4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04361" y="1425850"/>
                <a:ext cx="3796355" cy="18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stable provides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dominant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contribution of plasma response</a:t>
                </a:r>
                <a:r>
                  <a:rPr lang="en-US" dirty="0"/>
                  <a:t>.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dirty="0"/>
                  <a:t>Least stable mode has strongest amplification 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𝑐𝑜𝑖𝑙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~</m:t>
                    </m:r>
                  </m:oMath>
                </a14:m>
                <a:r>
                  <a:rPr lang="en-US" dirty="0"/>
                  <a:t>0 Hz when coil phasing is 0 deg.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361" y="1425850"/>
                <a:ext cx="3796355" cy="1831271"/>
              </a:xfrm>
              <a:prstGeom prst="rect">
                <a:avLst/>
              </a:prstGeom>
              <a:blipFill rotWithShape="0">
                <a:blip r:embed="rId12"/>
                <a:stretch>
                  <a:fillRect l="-1125" t="-2000" r="-2412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34974" y="930105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DIII-D</a:t>
            </a:r>
            <a:r>
              <a:rPr lang="zh-CN" altLang="en-US" sz="1400" dirty="0"/>
              <a:t> </a:t>
            </a:r>
            <a:r>
              <a:rPr lang="en-US" altLang="zh-CN" sz="1400" dirty="0"/>
              <a:t>discharge</a:t>
            </a:r>
            <a:r>
              <a:rPr lang="zh-CN" altLang="en-US" sz="1400" dirty="0"/>
              <a:t> </a:t>
            </a:r>
            <a:r>
              <a:rPr lang="en-US" altLang="zh-CN" sz="1400" dirty="0"/>
              <a:t>158103</a:t>
            </a:r>
            <a:r>
              <a:rPr lang="zh-CN" altLang="en-US" sz="1400" dirty="0"/>
              <a:t> 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3796ms</a:t>
            </a:r>
            <a:r>
              <a:rPr lang="zh-CN" altLang="en-US" sz="1400" dirty="0"/>
              <a:t>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3994295"/>
                <a:ext cx="3795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40FF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FF40FF"/>
                        </a:solidFill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rgbClr val="FF40FF"/>
                    </a:solidFill>
                  </a:rPr>
                  <a:t>|</a:t>
                </a:r>
                <a:endParaRPr lang="en-US" sz="1400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994295"/>
                <a:ext cx="379527" cy="215444"/>
              </a:xfrm>
              <a:prstGeom prst="rect">
                <a:avLst/>
              </a:prstGeom>
              <a:blipFill rotWithShape="0">
                <a:blip r:embed="rId13"/>
                <a:stretch>
                  <a:fillRect l="-29032" t="-25000" r="-29032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05600" y="4997048"/>
                <a:ext cx="312311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40FF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40FF"/>
                        </a:solidFill>
                        <a:latin typeface="Cambria Math" charset="0"/>
                      </a:rPr>
                      <m:t>mag</m:t>
                    </m:r>
                    <m:r>
                      <a:rPr lang="en-US" altLang="zh-CN" sz="1400" b="0" i="0" smtClean="0">
                        <a:solidFill>
                          <a:srgbClr val="FF40FF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zh-CN" sz="1400" b="0" i="1" smtClean="0">
                        <a:solidFill>
                          <a:srgbClr val="FF40FF"/>
                        </a:solidFill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997048"/>
                <a:ext cx="3123112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3516" t="-14285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37828" y="5611940"/>
                <a:ext cx="312311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40FF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40FF"/>
                        </a:solidFill>
                        <a:latin typeface="Cambria Math" charset="0"/>
                      </a:rPr>
                      <m:t>eal</m:t>
                    </m:r>
                    <m:r>
                      <a:rPr lang="en-US" altLang="zh-CN" sz="1400" b="0" i="0" smtClean="0">
                        <a:solidFill>
                          <a:srgbClr val="FF40FF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zh-CN" sz="1400" b="0" i="1" smtClean="0">
                        <a:solidFill>
                          <a:srgbClr val="FF40FF"/>
                        </a:solidFill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28" y="5611940"/>
                <a:ext cx="3123112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3509" t="-14285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D3D_logo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3500" dirty="0" smtClean="0"/>
                  <a:t>MARS-F</a:t>
                </a:r>
                <a:r>
                  <a:rPr lang="zh-CN" altLang="en-US" sz="3500" dirty="0" smtClean="0"/>
                  <a:t> </a:t>
                </a:r>
                <a:r>
                  <a:rPr lang="en-US" altLang="zh-CN" sz="3500" dirty="0"/>
                  <a:t>Simulation</a:t>
                </a:r>
                <a:r>
                  <a:rPr lang="zh-CN" altLang="en-US" sz="3500" dirty="0"/>
                  <a:t> </a:t>
                </a:r>
                <a:r>
                  <a:rPr lang="en-US" altLang="zh-CN" sz="3500" dirty="0"/>
                  <a:t>of</a:t>
                </a:r>
                <a:r>
                  <a:rPr lang="zh-CN" altLang="en-US" sz="3500" dirty="0"/>
                  <a:t> </a:t>
                </a:r>
                <a:r>
                  <a:rPr lang="en-US" altLang="zh-CN" sz="3500" dirty="0" smtClean="0"/>
                  <a:t>Response</a:t>
                </a:r>
                <a:r>
                  <a:rPr lang="zh-CN" altLang="en-US" sz="3500" dirty="0" smtClean="0"/>
                  <a:t> </a:t>
                </a:r>
                <a:r>
                  <a:rPr lang="en-US" altLang="zh-CN" sz="3500" dirty="0"/>
                  <a:t>for</a:t>
                </a:r>
                <a:r>
                  <a:rPr lang="zh-CN" altLang="en-US" sz="3500" dirty="0"/>
                  <a:t> </a:t>
                </a:r>
                <a:r>
                  <a:rPr lang="en-US" altLang="zh-CN" sz="3500" dirty="0"/>
                  <a:t>Modified</a:t>
                </a:r>
                <a:r>
                  <a:rPr lang="zh-CN" altLang="en-US" sz="3500" dirty="0"/>
                  <a:t> </a:t>
                </a:r>
                <a:r>
                  <a:rPr lang="en-US" altLang="zh-CN" sz="3500" dirty="0">
                    <a:latin typeface="Arial" charset="0"/>
                    <a:cs typeface="Arial" charset="0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3500" b="0" i="1" smtClean="0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sz="3500" b="0" i="1" smtClean="0">
                            <a:latin typeface="Cambria Math" charset="0"/>
                            <a:cs typeface="Arial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sz="3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500" dirty="0">
                    <a:latin typeface="Arial" charset="0"/>
                    <a:cs typeface="Arial" charset="0"/>
                  </a:rPr>
                  <a:t>Approximation</a:t>
                </a:r>
                <a:r>
                  <a:rPr lang="zh-CN" altLang="en-US" sz="3500" dirty="0">
                    <a:latin typeface="Arial" charset="0"/>
                    <a:cs typeface="Arial" charset="0"/>
                  </a:rPr>
                  <a:t> </a:t>
                </a:r>
                <a:endParaRPr lang="en-US" sz="35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67" t="-20253" r="-2067" b="-24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10668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zh-CN" b="1" dirty="0"/>
              <a:t>EAST</a:t>
            </a:r>
            <a:r>
              <a:rPr lang="zh-CN" altLang="en-US" b="1" dirty="0"/>
              <a:t> </a:t>
            </a:r>
            <a:r>
              <a:rPr lang="en-US" altLang="zh-CN" b="1" dirty="0"/>
              <a:t>equilibrium</a:t>
            </a:r>
            <a:r>
              <a:rPr lang="zh-CN" altLang="en-US" b="1" dirty="0"/>
              <a:t> </a:t>
            </a:r>
            <a:r>
              <a:rPr lang="en-US" altLang="zh-CN" b="1" dirty="0"/>
              <a:t>(shot</a:t>
            </a:r>
            <a:r>
              <a:rPr lang="zh-CN" altLang="en-US" b="1" dirty="0"/>
              <a:t> </a:t>
            </a:r>
            <a:r>
              <a:rPr lang="en-US" altLang="zh-CN" b="1" dirty="0"/>
              <a:t>No.</a:t>
            </a:r>
            <a:r>
              <a:rPr lang="zh-CN" altLang="en-US" b="1" dirty="0"/>
              <a:t> </a:t>
            </a:r>
            <a:r>
              <a:rPr lang="en-US" altLang="zh-CN" b="1" dirty="0"/>
              <a:t>52340)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MARS-F</a:t>
            </a:r>
            <a:r>
              <a:rPr lang="zh-CN" altLang="en-US" dirty="0"/>
              <a:t> </a:t>
            </a:r>
            <a:r>
              <a:rPr lang="en-US" altLang="zh-CN" dirty="0"/>
              <a:t>simulation.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scan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 </a:t>
            </a:r>
            <a:r>
              <a:rPr lang="en-US" altLang="zh-CN" dirty="0"/>
              <a:t>n=1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measured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assumed</a:t>
            </a:r>
            <a:r>
              <a:rPr lang="zh-CN" altLang="en-US" dirty="0"/>
              <a:t> </a:t>
            </a:r>
            <a:r>
              <a:rPr lang="en-US" altLang="zh-CN" dirty="0"/>
              <a:t>radial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mid-plane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HFS.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contours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coil</a:t>
            </a:r>
            <a:r>
              <a:rPr lang="zh-CN" altLang="en-US" dirty="0"/>
              <a:t> </a:t>
            </a:r>
            <a:r>
              <a:rPr lang="en-US" altLang="zh-CN" dirty="0"/>
              <a:t>frequencies</a:t>
            </a:r>
            <a:r>
              <a:rPr lang="zh-CN" altLang="en-US" dirty="0"/>
              <a:t> </a:t>
            </a:r>
            <a:r>
              <a:rPr lang="en-US" altLang="zh-CN" dirty="0"/>
              <a:t>(10Hz,</a:t>
            </a:r>
            <a:r>
              <a:rPr lang="zh-CN" altLang="en-US" dirty="0"/>
              <a:t> </a:t>
            </a:r>
            <a:r>
              <a:rPr lang="en-US" altLang="zh-CN" dirty="0"/>
              <a:t>30Hz,</a:t>
            </a:r>
            <a:r>
              <a:rPr lang="zh-CN" altLang="en-US" dirty="0"/>
              <a:t> </a:t>
            </a:r>
            <a:r>
              <a:rPr lang="en-US" altLang="zh-CN" dirty="0"/>
              <a:t>60Hz)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fitted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time.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679" y="5771364"/>
            <a:ext cx="83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Three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model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well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sensor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signals to extract plasma transfer function.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811932"/>
            <a:ext cx="8002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/>
              <a:t>f=10Hz</a:t>
            </a:r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4427529" y="2779986"/>
            <a:ext cx="8002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f=30Hz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7321404" y="2796629"/>
            <a:ext cx="8002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f=60Hz</a:t>
            </a:r>
            <a:endParaRPr lang="en-US" sz="15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3262091"/>
            <a:ext cx="8478575" cy="2289994"/>
            <a:chOff x="621285" y="2475947"/>
            <a:chExt cx="7711899" cy="18288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85" y="2475947"/>
              <a:ext cx="2496870" cy="18288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828" y="2475947"/>
              <a:ext cx="2481014" cy="1828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170" y="2475947"/>
              <a:ext cx="2468014" cy="1828800"/>
            </a:xfrm>
            <a:prstGeom prst="rect">
              <a:avLst/>
            </a:prstGeom>
          </p:spPr>
        </p:pic>
      </p:grpSp>
      <p:sp>
        <p:nvSpPr>
          <p:cNvPr id="13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4" name="Picture 13" descr="nstx_logo_cnvrtd.ai [Converted].t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500" dirty="0"/>
              <a:t>Two</a:t>
            </a:r>
            <a:r>
              <a:rPr lang="zh-CN" altLang="en-US" sz="3500" dirty="0"/>
              <a:t> </a:t>
            </a:r>
            <a:r>
              <a:rPr lang="en-US" altLang="zh-CN" sz="3500" dirty="0"/>
              <a:t>Modes</a:t>
            </a:r>
            <a:r>
              <a:rPr lang="zh-CN" altLang="en-US" sz="3500" dirty="0"/>
              <a:t> </a:t>
            </a:r>
            <a:r>
              <a:rPr lang="en-US" altLang="zh-CN" sz="3500" dirty="0"/>
              <a:t>Are</a:t>
            </a:r>
            <a:r>
              <a:rPr lang="zh-CN" altLang="en-US" sz="3500" dirty="0"/>
              <a:t> </a:t>
            </a:r>
            <a:r>
              <a:rPr lang="en-US" altLang="zh-CN" sz="3500" dirty="0"/>
              <a:t>Dominant</a:t>
            </a:r>
            <a:r>
              <a:rPr lang="zh-CN" altLang="en-US" sz="3500" dirty="0"/>
              <a:t> </a:t>
            </a:r>
            <a:r>
              <a:rPr lang="en-US" altLang="zh-CN" sz="3500" dirty="0"/>
              <a:t>on</a:t>
            </a:r>
            <a:r>
              <a:rPr lang="zh-CN" altLang="en-US" sz="3500" dirty="0"/>
              <a:t> </a:t>
            </a:r>
            <a:r>
              <a:rPr lang="en-US" altLang="zh-CN" sz="3500" dirty="0"/>
              <a:t>HFS</a:t>
            </a:r>
            <a:r>
              <a:rPr lang="zh-CN" altLang="en-US" sz="3500" dirty="0"/>
              <a:t> </a:t>
            </a:r>
            <a:r>
              <a:rPr lang="en-US" altLang="zh-CN" sz="3500" dirty="0"/>
              <a:t>with</a:t>
            </a:r>
            <a:r>
              <a:rPr lang="zh-CN" altLang="en-US" sz="3500" dirty="0"/>
              <a:t> </a:t>
            </a:r>
            <a:r>
              <a:rPr lang="en-US" altLang="zh-CN" sz="3500" dirty="0"/>
              <a:t>Zero</a:t>
            </a:r>
            <a:r>
              <a:rPr lang="zh-CN" altLang="en-US" sz="3500" dirty="0"/>
              <a:t> </a:t>
            </a:r>
            <a:r>
              <a:rPr lang="en-US" altLang="zh-CN" sz="3500" dirty="0"/>
              <a:t>Phase</a:t>
            </a:r>
            <a:r>
              <a:rPr lang="zh-CN" altLang="en-US" sz="3500" dirty="0"/>
              <a:t> </a:t>
            </a:r>
            <a:r>
              <a:rPr lang="en-US" altLang="zh-CN" sz="3500" dirty="0"/>
              <a:t>Degree</a:t>
            </a:r>
            <a:r>
              <a:rPr lang="zh-CN" altLang="en-US" sz="3500" dirty="0"/>
              <a:t> 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114800" cy="2946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4114800" cy="3006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066800"/>
                <a:ext cx="861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eigenvalues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three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poles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300" dirty="0">
                    <a:solidFill>
                      <a:srgbClr val="0432FF"/>
                    </a:solidFill>
                  </a:rPr>
                  <a:t>=</a:t>
                </a:r>
                <a:r>
                  <a:rPr lang="de-DE" sz="1300" dirty="0">
                    <a:solidFill>
                      <a:srgbClr val="0432FF"/>
                    </a:solidFill>
                  </a:rPr>
                  <a:t>-30</a:t>
                </a:r>
                <a:r>
                  <a:rPr lang="en-US" altLang="zh-CN" sz="1300" dirty="0">
                    <a:solidFill>
                      <a:srgbClr val="0432FF"/>
                    </a:solidFill>
                  </a:rPr>
                  <a:t>.</a:t>
                </a:r>
                <a:r>
                  <a:rPr lang="de-DE" sz="1300" dirty="0">
                    <a:solidFill>
                      <a:srgbClr val="0432FF"/>
                    </a:solidFill>
                  </a:rPr>
                  <a:t>714 - 2.2163i  </a:t>
                </a:r>
                <a:r>
                  <a:rPr lang="en-US" altLang="zh-CN" sz="1300" dirty="0">
                    <a:solidFill>
                      <a:srgbClr val="0432FF"/>
                    </a:solidFill>
                  </a:rPr>
                  <a:t>Hz</a:t>
                </a:r>
                <a:r>
                  <a:rPr lang="zh-CN" altLang="en-US" sz="1300" dirty="0">
                    <a:solidFill>
                      <a:srgbClr val="0432FF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>
                            <a:solidFill>
                              <a:srgbClr val="00FA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300" i="1">
                            <a:solidFill>
                              <a:srgbClr val="00FA00"/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FA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00" dirty="0">
                    <a:solidFill>
                      <a:srgbClr val="00FA00"/>
                    </a:solidFill>
                  </a:rPr>
                  <a:t>=</a:t>
                </a:r>
                <a:r>
                  <a:rPr lang="de-DE" sz="1300" dirty="0">
                    <a:solidFill>
                      <a:srgbClr val="00FA00"/>
                    </a:solidFill>
                  </a:rPr>
                  <a:t>-458</a:t>
                </a:r>
                <a:r>
                  <a:rPr lang="en-US" altLang="zh-CN" sz="1300" dirty="0">
                    <a:solidFill>
                      <a:srgbClr val="00FA00"/>
                    </a:solidFill>
                  </a:rPr>
                  <a:t>.</a:t>
                </a:r>
                <a:r>
                  <a:rPr lang="de-DE" sz="1300" dirty="0">
                    <a:solidFill>
                      <a:srgbClr val="00FA00"/>
                    </a:solidFill>
                  </a:rPr>
                  <a:t>71 + </a:t>
                </a:r>
                <a:r>
                  <a:rPr lang="en-US" altLang="zh-CN" sz="1300" dirty="0">
                    <a:solidFill>
                      <a:srgbClr val="00FA00"/>
                    </a:solidFill>
                  </a:rPr>
                  <a:t>0.</a:t>
                </a:r>
                <a:r>
                  <a:rPr lang="de-DE" sz="1300" dirty="0">
                    <a:solidFill>
                      <a:srgbClr val="00FA00"/>
                    </a:solidFill>
                  </a:rPr>
                  <a:t>2993i</a:t>
                </a:r>
                <a:r>
                  <a:rPr lang="zh-CN" altLang="en-US" sz="1300" dirty="0">
                    <a:solidFill>
                      <a:srgbClr val="00FA00"/>
                    </a:solidFill>
                  </a:rPr>
                  <a:t> </a:t>
                </a:r>
                <a:r>
                  <a:rPr lang="en-US" altLang="zh-CN" sz="1300" dirty="0">
                    <a:solidFill>
                      <a:srgbClr val="00FA00"/>
                    </a:solidFill>
                  </a:rPr>
                  <a:t>Hz</a:t>
                </a:r>
                <a:r>
                  <a:rPr lang="zh-CN" altLang="en-US" sz="130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3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300" dirty="0">
                    <a:solidFill>
                      <a:srgbClr val="FF0000"/>
                    </a:solidFill>
                  </a:rPr>
                  <a:t>=</a:t>
                </a:r>
                <a:r>
                  <a:rPr lang="de-DE" sz="1300" dirty="0">
                    <a:solidFill>
                      <a:srgbClr val="FF0000"/>
                    </a:solidFill>
                  </a:rPr>
                  <a:t>-1624</a:t>
                </a:r>
                <a:r>
                  <a:rPr lang="en-US" altLang="zh-CN" sz="1300" dirty="0">
                    <a:solidFill>
                      <a:srgbClr val="FF0000"/>
                    </a:solidFill>
                  </a:rPr>
                  <a:t>.</a:t>
                </a:r>
                <a:r>
                  <a:rPr lang="de-DE" sz="1300" dirty="0">
                    <a:solidFill>
                      <a:srgbClr val="FF0000"/>
                    </a:solidFill>
                  </a:rPr>
                  <a:t>8 + 3.02i</a:t>
                </a:r>
                <a:r>
                  <a:rPr lang="zh-CN" altLang="en-US" sz="13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300" dirty="0">
                    <a:solidFill>
                      <a:srgbClr val="FF0000"/>
                    </a:solidFill>
                  </a:rPr>
                  <a:t>Hz</a:t>
                </a:r>
                <a:endParaRPr lang="en-US" sz="13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86106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37" t="-660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7302" y="1740632"/>
            <a:ext cx="8597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The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transfer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function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extracted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from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the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low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frequency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and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coil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phase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scan,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can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recover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the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simulated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Nyquist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contour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at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all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frequency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range.</a:t>
            </a:r>
          </a:p>
          <a:p>
            <a:endParaRPr lang="en-US" sz="1600" dirty="0"/>
          </a:p>
          <a:p>
            <a:r>
              <a:rPr lang="en-US" altLang="zh-CN" sz="1600" dirty="0"/>
              <a:t>Two</a:t>
            </a:r>
            <a:r>
              <a:rPr lang="zh-CN" altLang="en-US" sz="1600" dirty="0"/>
              <a:t> </a:t>
            </a:r>
            <a:r>
              <a:rPr lang="en-US" altLang="zh-CN" sz="1600" dirty="0"/>
              <a:t>modes</a:t>
            </a:r>
            <a:r>
              <a:rPr lang="zh-CN" altLang="en-US" sz="1600" dirty="0"/>
              <a:t> </a:t>
            </a:r>
            <a:r>
              <a:rPr lang="en-US" altLang="zh-CN" sz="1600" dirty="0"/>
              <a:t>are</a:t>
            </a:r>
            <a:r>
              <a:rPr lang="zh-CN" altLang="en-US" sz="1600" dirty="0"/>
              <a:t> </a:t>
            </a:r>
            <a:r>
              <a:rPr lang="en-US" altLang="zh-CN" sz="1600" dirty="0"/>
              <a:t>dominant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0432FF"/>
                </a:solidFill>
              </a:rPr>
              <a:t>first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rgbClr val="00FA00"/>
                </a:solidFill>
              </a:rPr>
              <a:t>secondary</a:t>
            </a:r>
            <a:r>
              <a:rPr lang="zh-CN" altLang="en-US" sz="1600" dirty="0">
                <a:solidFill>
                  <a:srgbClr val="00FA00"/>
                </a:solidFill>
              </a:rPr>
              <a:t> </a:t>
            </a:r>
            <a:r>
              <a:rPr lang="en-US" altLang="zh-CN" sz="1600" dirty="0"/>
              <a:t>modes)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8800" y="5816479"/>
                <a:ext cx="942759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/>
                  <a:t>Real</a:t>
                </a:r>
                <a:r>
                  <a:rPr lang="zh-CN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5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816479"/>
                <a:ext cx="942759" cy="323165"/>
              </a:xfrm>
              <a:prstGeom prst="rect">
                <a:avLst/>
              </a:prstGeom>
              <a:blipFill rotWithShape="0">
                <a:blip r:embed="rId5"/>
                <a:stretch>
                  <a:fillRect l="-2581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6200000">
                <a:off x="-355018" y="4135025"/>
                <a:ext cx="97321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/>
                  <a:t>Imag</a:t>
                </a:r>
                <a:r>
                  <a:rPr lang="zh-CN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5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55018" y="4135025"/>
                <a:ext cx="973215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3774" r="-2075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4308512" y="4135024"/>
                <a:ext cx="87703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/>
                  <a:t>Abs</a:t>
                </a:r>
                <a:r>
                  <a:rPr lang="zh-CN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5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08512" y="4135024"/>
                <a:ext cx="877035" cy="323165"/>
              </a:xfrm>
              <a:prstGeom prst="rect">
                <a:avLst/>
              </a:prstGeom>
              <a:blipFill rotWithShape="0">
                <a:blip r:embed="rId7"/>
                <a:stretch>
                  <a:fillRect l="-3774" r="-2075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291118" y="5867400"/>
            <a:ext cx="151195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Frequency</a:t>
            </a:r>
            <a:r>
              <a:rPr lang="zh-CN" altLang="en-US" sz="1500" dirty="0"/>
              <a:t> </a:t>
            </a:r>
            <a:r>
              <a:rPr lang="en-US" altLang="zh-CN" sz="1500" dirty="0"/>
              <a:t>(Hz)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8468" y="300944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MARS-F</a:t>
            </a:r>
          </a:p>
          <a:p>
            <a:r>
              <a:rPr lang="en-US" altLang="zh-CN" sz="1400" dirty="0"/>
              <a:t>simulation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581400" y="3271057"/>
            <a:ext cx="567068" cy="24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16661" y="3269069"/>
            <a:ext cx="1612739" cy="146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45539" y="585456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40FF"/>
                </a:solidFill>
              </a:rPr>
              <a:t>Extracted</a:t>
            </a:r>
            <a:r>
              <a:rPr lang="zh-CN" altLang="en-US" sz="1400" dirty="0">
                <a:solidFill>
                  <a:srgbClr val="FF40FF"/>
                </a:solidFill>
              </a:rPr>
              <a:t> </a:t>
            </a:r>
            <a:r>
              <a:rPr lang="en-US" altLang="zh-CN" sz="1400" dirty="0">
                <a:solidFill>
                  <a:srgbClr val="FF40FF"/>
                </a:solidFill>
              </a:rPr>
              <a:t>transfer</a:t>
            </a:r>
            <a:r>
              <a:rPr lang="zh-CN" altLang="en-US" sz="1400" dirty="0">
                <a:solidFill>
                  <a:srgbClr val="FF40FF"/>
                </a:solidFill>
              </a:rPr>
              <a:t> </a:t>
            </a:r>
            <a:endParaRPr lang="en-US" altLang="zh-CN" sz="1400" dirty="0">
              <a:solidFill>
                <a:srgbClr val="FF40FF"/>
              </a:solidFill>
            </a:endParaRPr>
          </a:p>
          <a:p>
            <a:r>
              <a:rPr lang="en-US" altLang="zh-CN" sz="1400" dirty="0">
                <a:solidFill>
                  <a:srgbClr val="FF40FF"/>
                </a:solidFill>
              </a:rPr>
              <a:t>function</a:t>
            </a:r>
            <a:endParaRPr lang="en-US" sz="1400" dirty="0">
              <a:solidFill>
                <a:srgbClr val="FF4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93254" y="5077659"/>
            <a:ext cx="956339" cy="789741"/>
          </a:xfrm>
          <a:prstGeom prst="straightConnector1">
            <a:avLst/>
          </a:prstGeom>
          <a:ln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4721839" y="4829213"/>
            <a:ext cx="1569279" cy="1025352"/>
          </a:xfrm>
          <a:prstGeom prst="straightConnector1">
            <a:avLst/>
          </a:prstGeom>
          <a:ln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9" name="Picture 18" descr="nstx_logo_cnvrtd.ai [Converted].tif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8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Transfer</a:t>
            </a:r>
            <a:r>
              <a:rPr lang="zh-CN" altLang="en-US" sz="2800" dirty="0"/>
              <a:t> </a:t>
            </a:r>
            <a:r>
              <a:rPr lang="en-US" altLang="zh-CN" sz="2800" dirty="0"/>
              <a:t>Functions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Optimize</a:t>
            </a:r>
            <a:r>
              <a:rPr lang="zh-CN" altLang="en-US" sz="2800" dirty="0"/>
              <a:t> </a:t>
            </a:r>
            <a:r>
              <a:rPr lang="en-US" altLang="zh-CN" sz="2800" dirty="0"/>
              <a:t>Coil</a:t>
            </a:r>
            <a:r>
              <a:rPr lang="zh-CN" altLang="en-US" sz="2800" dirty="0"/>
              <a:t> </a:t>
            </a:r>
            <a:r>
              <a:rPr lang="en-US" altLang="zh-CN" sz="2800" dirty="0"/>
              <a:t>Phase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Frequency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amplifying</a:t>
            </a:r>
            <a:r>
              <a:rPr lang="zh-CN" altLang="en-US" sz="2800" dirty="0"/>
              <a:t> </a:t>
            </a:r>
            <a:r>
              <a:rPr lang="en-US" altLang="zh-CN" sz="2800" dirty="0"/>
              <a:t>preferred</a:t>
            </a:r>
            <a:r>
              <a:rPr lang="zh-CN" altLang="en-US" sz="2800" dirty="0"/>
              <a:t> </a:t>
            </a:r>
            <a:r>
              <a:rPr lang="en-US" altLang="zh-CN" sz="2800" dirty="0"/>
              <a:t>eigenmode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41806"/>
            <a:ext cx="4156965" cy="2831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3744" y="1774347"/>
                <a:ext cx="2936637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3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0.9+0.17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0.92−0.66</m:t>
                              </m:r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300" b="0" i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𝑖𝑓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−(−30.71−2.216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3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44" y="1774347"/>
                <a:ext cx="2936637" cy="537583"/>
              </a:xfrm>
              <a:prstGeom prst="rect">
                <a:avLst/>
              </a:prstGeom>
              <a:blipFill rotWithShape="0">
                <a:blip r:embed="rId3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0" y="1745215"/>
                <a:ext cx="3219407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300" b="0" i="1" smtClean="0">
                          <a:solidFill>
                            <a:srgbClr val="00FA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2.27−0.094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16.9+0.027</m:t>
                              </m:r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300" b="0" i="0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𝑖𝑓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−(−458.7+0.299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300" dirty="0">
                  <a:solidFill>
                    <a:srgbClr val="00FA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745215"/>
                <a:ext cx="3219407" cy="537583"/>
              </a:xfrm>
              <a:prstGeom prst="rect">
                <a:avLst/>
              </a:prstGeom>
              <a:blipFill rotWithShape="0"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228" y="1487489"/>
                <a:ext cx="31583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Two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/>
                  <a:t>dominant</a:t>
                </a:r>
                <a:r>
                  <a:rPr lang="zh-CN" altLang="en-US" sz="1600" dirty="0"/>
                  <a:t> </a:t>
                </a:r>
                <a:r>
                  <a:rPr lang="en-US" altLang="zh-CN" sz="1600" dirty="0" smtClean="0"/>
                  <a:t>modes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in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fitted</a:t>
                </a:r>
                <a:r>
                  <a:rPr lang="zh-CN" alt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: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" y="1487489"/>
                <a:ext cx="315836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96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6120" y="2248182"/>
                <a:ext cx="139352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charset="0"/>
                        </a:rPr>
                        <m:t>𝑅𝑎𝑡𝑖𝑜</m:t>
                      </m:r>
                      <m:r>
                        <a:rPr lang="zh-CN" altLang="en-US" sz="1600" i="1" dirty="0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1600" i="1" dirty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altLang="zh-CN" sz="1600" i="1" dirty="0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 dirty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120" y="2248182"/>
                <a:ext cx="1393523" cy="5936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1" y="2756508"/>
            <a:ext cx="4228870" cy="2917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56164" y="2282798"/>
                <a:ext cx="139352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charset="0"/>
                        </a:rPr>
                        <m:t>𝑅𝑎𝑡𝑖𝑜</m:t>
                      </m:r>
                      <m:r>
                        <a:rPr lang="zh-CN" altLang="en-US" sz="1600" i="1" dirty="0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1600" i="1" dirty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altLang="zh-CN" sz="1600" i="1" dirty="0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 dirty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64" y="2282798"/>
                <a:ext cx="1393523" cy="5936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5706070"/>
                <a:ext cx="83572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amplified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deg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phasing.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FA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FA00"/>
                            </a:solidFill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FA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amplified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240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deg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phasing.</a:t>
                </a:r>
              </a:p>
              <a:p>
                <a:r>
                  <a:rPr lang="en-US" altLang="zh-CN" dirty="0"/>
                  <a:t>Increasing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frequency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further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enhances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amplification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important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during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ELM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suppression.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06070"/>
                <a:ext cx="8357249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65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3" name="Picture 12" descr="nstx_logo_cnvrtd.ai [Converted].tif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28" y="944235"/>
                <a:ext cx="5976573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Response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transfer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function:</a:t>
                </a:r>
                <a:r>
                  <a:rPr lang="zh-CN" alt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" y="944235"/>
                <a:ext cx="5976573" cy="624082"/>
              </a:xfrm>
              <a:prstGeom prst="rect">
                <a:avLst/>
              </a:prstGeom>
              <a:blipFill rotWithShape="0">
                <a:blip r:embed="rId1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49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Nyquist analysis is a powerful tool that can help to reveal a range of underlying physics associated with 3D fields. It finds</a:t>
            </a:r>
          </a:p>
          <a:p>
            <a:pPr lvl="1"/>
            <a:r>
              <a:rPr lang="en-US" sz="1600" dirty="0"/>
              <a:t>dissipation of kinetic effects makes plasma more stable through stabilization of the eigenmodes. </a:t>
            </a:r>
            <a:endParaRPr lang="en-US" sz="1600" dirty="0" smtClean="0"/>
          </a:p>
          <a:p>
            <a:pPr lvl="1"/>
            <a:r>
              <a:rPr lang="en-US" altLang="zh-CN" sz="1600" dirty="0"/>
              <a:t>p</a:t>
            </a:r>
            <a:r>
              <a:rPr lang="en-US" altLang="zh-CN" sz="1600" dirty="0" smtClean="0"/>
              <a:t>lasma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NSTX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destabilized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flow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rotation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stabilized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eddy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current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wall.</a:t>
            </a:r>
            <a:r>
              <a:rPr lang="zh-CN" altLang="en-US" sz="1600" dirty="0" smtClean="0"/>
              <a:t>  </a:t>
            </a:r>
            <a:endParaRPr lang="en-US" sz="1600" dirty="0"/>
          </a:p>
          <a:p>
            <a:pPr lvl="1"/>
            <a:r>
              <a:rPr lang="en-US" sz="1600" dirty="0"/>
              <a:t>increasing EXB rotation can decrease the plasma stability in kinetic-MHD approach and make kinetic plasma response multi-modal.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secondary mode can be dominant in </a:t>
            </a:r>
            <a:r>
              <a:rPr lang="en-US" sz="1600" dirty="0" smtClean="0"/>
              <a:t>n=1 </a:t>
            </a:r>
            <a:r>
              <a:rPr lang="en-US" sz="1600" dirty="0"/>
              <a:t>kinetic response. </a:t>
            </a:r>
            <a:endParaRPr lang="en-US" altLang="zh-CN" sz="1600" dirty="0"/>
          </a:p>
          <a:p>
            <a:r>
              <a:rPr lang="en-US" altLang="zh-CN" sz="2400" dirty="0" smtClean="0"/>
              <a:t>M</a:t>
            </a:r>
            <a:r>
              <a:rPr lang="en-US" sz="2400" dirty="0" smtClean="0"/>
              <a:t>odified </a:t>
            </a:r>
            <a:r>
              <a:rPr lang="en-US" sz="2400" dirty="0"/>
              <a:t>Nyquist method </a:t>
            </a:r>
            <a:r>
              <a:rPr lang="en-US" altLang="zh-CN" sz="2400" dirty="0" smtClean="0"/>
              <a:t>including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both </a:t>
            </a:r>
            <a:r>
              <a:rPr lang="en-US" sz="2400" dirty="0"/>
              <a:t>coil phase and frequency </a:t>
            </a:r>
            <a:r>
              <a:rPr lang="en-US" sz="2400" dirty="0" smtClean="0"/>
              <a:t>dependences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can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1600" dirty="0" smtClean="0"/>
              <a:t>indicate </a:t>
            </a:r>
            <a:r>
              <a:rPr lang="en-US" sz="1600" dirty="0"/>
              <a:t>least stable mode plays a dominant role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zero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degree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coil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phase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DIII-D n=2 ELM suppression experiments.</a:t>
            </a:r>
          </a:p>
          <a:p>
            <a:pPr lvl="1"/>
            <a:r>
              <a:rPr lang="en-US" sz="1600" dirty="0" smtClean="0"/>
              <a:t>give </a:t>
            </a:r>
            <a:r>
              <a:rPr lang="en-US" sz="1600" dirty="0"/>
              <a:t>the capability to optimize coil phase and frequency for amplifying the preferred eigenmode during ELM control </a:t>
            </a:r>
            <a:r>
              <a:rPr lang="en-US" sz="1600" dirty="0" smtClean="0"/>
              <a:t>experiments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e.g.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amplify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secondary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mode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240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degree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coil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phasing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finite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coil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frequency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 smtClean="0"/>
              <a:t>be </a:t>
            </a:r>
            <a:r>
              <a:rPr lang="en-US" sz="1600" dirty="0"/>
              <a:t>a candidate for 3D MHD spectroscopy and real-time monitoring of the plasma stability in long-pulse fusion </a:t>
            </a:r>
            <a:r>
              <a:rPr lang="en-US" sz="1600" dirty="0" smtClean="0"/>
              <a:t>reactors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(new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need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high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frequency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scan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form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Nyquist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contour)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50" dirty="0"/>
              <a:t>Nyquist Analysis Reveals Fundamental Contribution of </a:t>
            </a:r>
            <a:r>
              <a:rPr lang="en-US" sz="2350" dirty="0" err="1"/>
              <a:t>Eigenmodes</a:t>
            </a:r>
            <a:r>
              <a:rPr lang="en-US" sz="2350" dirty="0"/>
              <a:t> on Kinetic Plasma Response and Multi-Mode Response</a:t>
            </a:r>
          </a:p>
        </p:txBody>
      </p:sp>
      <p:sp>
        <p:nvSpPr>
          <p:cNvPr id="4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5" name="Picture 4" descr="nstx_logo_cnvrtd.ai [Converted].ti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5144217" cy="37646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Frequency</a:t>
            </a:r>
            <a:r>
              <a:rPr lang="zh-CN" altLang="en-US" sz="3200" dirty="0"/>
              <a:t> </a:t>
            </a:r>
            <a:r>
              <a:rPr lang="en-US" altLang="zh-CN" sz="3200" dirty="0"/>
              <a:t>Scan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Each</a:t>
            </a:r>
            <a:r>
              <a:rPr lang="zh-CN" altLang="en-US" sz="3200" dirty="0"/>
              <a:t> </a:t>
            </a:r>
            <a:r>
              <a:rPr lang="en-US" altLang="zh-CN" sz="3200" dirty="0"/>
              <a:t>Eigenmode</a:t>
            </a:r>
            <a:r>
              <a:rPr lang="zh-CN" altLang="en-US" sz="3200" dirty="0"/>
              <a:t> </a:t>
            </a:r>
            <a:r>
              <a:rPr lang="en-US" altLang="zh-CN" sz="3200" dirty="0"/>
              <a:t>(n=2),</a:t>
            </a:r>
            <a:r>
              <a:rPr lang="zh-CN" altLang="en-US" sz="3200" dirty="0"/>
              <a:t> </a:t>
            </a:r>
            <a:r>
              <a:rPr lang="en-US" altLang="zh-CN" sz="3200" dirty="0"/>
              <a:t>no</a:t>
            </a:r>
            <a:r>
              <a:rPr lang="zh-CN" altLang="en-US" sz="3200" dirty="0"/>
              <a:t> </a:t>
            </a:r>
            <a:r>
              <a:rPr lang="en-US" altLang="zh-CN" sz="3200" dirty="0"/>
              <a:t>full</a:t>
            </a:r>
            <a:r>
              <a:rPr lang="zh-CN" altLang="en-US" sz="3200" dirty="0"/>
              <a:t> </a:t>
            </a:r>
            <a:r>
              <a:rPr lang="en-US" altLang="zh-CN" sz="3200" dirty="0"/>
              <a:t>cancellation</a:t>
            </a:r>
            <a:r>
              <a:rPr lang="zh-CN" altLang="en-US" sz="3200" dirty="0"/>
              <a:t> </a:t>
            </a:r>
            <a:r>
              <a:rPr lang="en-US" altLang="zh-CN" sz="3200" dirty="0"/>
              <a:t>among</a:t>
            </a:r>
            <a:r>
              <a:rPr lang="zh-CN" altLang="en-US" sz="3200" dirty="0"/>
              <a:t> </a:t>
            </a:r>
            <a:r>
              <a:rPr lang="en-US" altLang="zh-CN" sz="3200" dirty="0"/>
              <a:t>different</a:t>
            </a:r>
            <a:r>
              <a:rPr lang="zh-CN" altLang="en-US" sz="3200" dirty="0"/>
              <a:t> </a:t>
            </a:r>
            <a:r>
              <a:rPr lang="en-US" altLang="zh-CN" sz="3200" dirty="0"/>
              <a:t>modes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43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Linear Simulation of Plasma Response:</a:t>
            </a:r>
            <a:br>
              <a:rPr lang="en-US" sz="3200" dirty="0"/>
            </a:br>
            <a:r>
              <a:rPr lang="en-US" sz="3200" dirty="0"/>
              <a:t>Hybrid Drift-Kinetic MHD Formulation (MARS-K)</a:t>
            </a:r>
          </a:p>
        </p:txBody>
      </p:sp>
      <p:sp>
        <p:nvSpPr>
          <p:cNvPr id="53" name="Line 44"/>
          <p:cNvSpPr>
            <a:spLocks noChangeShapeType="1"/>
          </p:cNvSpPr>
          <p:nvPr/>
        </p:nvSpPr>
        <p:spPr bwMode="auto">
          <a:xfrm>
            <a:off x="2432050" y="2895600"/>
            <a:ext cx="844550" cy="287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7"/>
              <p:cNvSpPr txBox="1">
                <a:spLocks noChangeArrowheads="1"/>
              </p:cNvSpPr>
              <p:nvPr/>
            </p:nvSpPr>
            <p:spPr bwMode="auto">
              <a:xfrm>
                <a:off x="4131391" y="4323794"/>
                <a:ext cx="1965731" cy="31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400" b="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Resonant operator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400" b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1400" b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  <m:sup>
                        <m:r>
                          <a:rPr lang="en-US" sz="1400" b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1400" b="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4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1391" y="4323794"/>
                <a:ext cx="1965731" cy="310278"/>
              </a:xfrm>
              <a:prstGeom prst="rect">
                <a:avLst/>
              </a:prstGeom>
              <a:blipFill>
                <a:blip r:embed="rId2"/>
                <a:stretch>
                  <a:fillRect l="-621" r="-621" b="-21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2"/>
          <p:cNvSpPr>
            <a:spLocks noChangeArrowheads="1"/>
          </p:cNvSpPr>
          <p:nvPr/>
        </p:nvSpPr>
        <p:spPr bwMode="auto">
          <a:xfrm>
            <a:off x="0" y="914400"/>
            <a:ext cx="9448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500" i="0" dirty="0">
                <a:solidFill>
                  <a:srgbClr val="3333FF"/>
                </a:solidFill>
                <a:cs typeface="Times New Roman" pitchFamily="18" charset="0"/>
              </a:rPr>
              <a:t>MARS-K extends MARS-F and solves linearized MHD equations with perturbed kinetic pressure.</a:t>
            </a: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7186733" y="2403800"/>
            <a:ext cx="166904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050" i="0" dirty="0">
                <a:solidFill>
                  <a:srgbClr val="00B0F0"/>
                </a:solidFill>
                <a:cs typeface="Arial" pitchFamily="34" charset="0"/>
              </a:rPr>
              <a:t>Y.Q. Liu et al, </a:t>
            </a:r>
            <a:r>
              <a:rPr lang="en-US" altLang="zh-CN" sz="1050" i="0" dirty="0" err="1">
                <a:solidFill>
                  <a:srgbClr val="00B0F0"/>
                </a:solidFill>
                <a:cs typeface="Arial" pitchFamily="34" charset="0"/>
              </a:rPr>
              <a:t>PoP</a:t>
            </a:r>
            <a:r>
              <a:rPr lang="en-US" altLang="zh-CN" sz="1050" i="0" dirty="0">
                <a:solidFill>
                  <a:srgbClr val="00B0F0"/>
                </a:solidFill>
                <a:cs typeface="Arial" pitchFamily="34" charset="0"/>
              </a:rPr>
              <a:t> 2008</a:t>
            </a:r>
            <a:endParaRPr lang="zh-CN" altLang="en-US" sz="1050" i="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 flipV="1">
            <a:off x="3112610" y="3706004"/>
            <a:ext cx="2165760" cy="10008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33363" y="1201510"/>
            <a:ext cx="2946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GB" altLang="zh-CN" sz="16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Fluid Part (MHD equations): </a:t>
            </a:r>
          </a:p>
        </p:txBody>
      </p:sp>
      <p:sp>
        <p:nvSpPr>
          <p:cNvPr id="59" name="圆角矩形 36"/>
          <p:cNvSpPr/>
          <p:nvPr/>
        </p:nvSpPr>
        <p:spPr>
          <a:xfrm>
            <a:off x="4187950" y="2331288"/>
            <a:ext cx="4879850" cy="3993312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lgDash"/>
            <a:round/>
          </a:ln>
          <a:effectLst/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7510" y="4673391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Diamagnetic drift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993915" y="4917936"/>
            <a:ext cx="178285" cy="22471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6864350" y="4917936"/>
            <a:ext cx="271224" cy="22471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698466" y="451000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Applied field </a:t>
            </a:r>
          </a:p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frequency</a:t>
            </a:r>
          </a:p>
        </p:txBody>
      </p:sp>
      <p:cxnSp>
        <p:nvCxnSpPr>
          <p:cNvPr id="64" name="Straight Arrow Connector 63"/>
          <p:cNvCxnSpPr>
            <a:stCxn id="63" idx="2"/>
          </p:cNvCxnSpPr>
          <p:nvPr/>
        </p:nvCxnSpPr>
        <p:spPr bwMode="auto">
          <a:xfrm flipH="1">
            <a:off x="8226575" y="4971672"/>
            <a:ext cx="2646" cy="22471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650347" y="580719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Precession</a:t>
            </a:r>
          </a:p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drift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5254775" y="5687720"/>
            <a:ext cx="0" cy="20377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6123067" y="5872652"/>
            <a:ext cx="1211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Bounce/Transit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7083575" y="5676243"/>
            <a:ext cx="0" cy="2358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334361" y="587093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EXB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7599677" y="5671659"/>
            <a:ext cx="0" cy="2358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8152909" y="586731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Crook </a:t>
            </a:r>
          </a:p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Collisions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8607575" y="5670903"/>
            <a:ext cx="0" cy="2358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2"/>
              <p:cNvSpPr>
                <a:spLocks noChangeArrowheads="1"/>
              </p:cNvSpPr>
              <p:nvPr/>
            </p:nvSpPr>
            <p:spPr bwMode="auto">
              <a:xfrm>
                <a:off x="4327675" y="3175194"/>
                <a:ext cx="4571999" cy="323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en-US" altLang="zh-CN" sz="1300" i="0" dirty="0">
                    <a:solidFill>
                      <a:srgbClr val="3333FF"/>
                    </a:solidFill>
                    <a:cs typeface="Times New Roman" pitchFamily="18" charset="0"/>
                  </a:rPr>
                  <a:t>Kinetic pressure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>
                            <a:solidFill>
                              <a:srgbClr val="3333FF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300" i="0">
                            <a:solidFill>
                              <a:srgbClr val="3333FF"/>
                            </a:solidFill>
                            <a:latin typeface="Cambria Math"/>
                            <a:cs typeface="Times New Roman" pitchFamily="18" charset="0"/>
                          </a:rPr>
                          <m:t>𝐩</m:t>
                        </m:r>
                      </m:e>
                      <m:sub>
                        <m:r>
                          <a:rPr lang="en-US" altLang="zh-CN" sz="1300" i="0">
                            <a:solidFill>
                              <a:srgbClr val="3333FF"/>
                            </a:solidFill>
                            <a:latin typeface="Cambria Math"/>
                            <a:cs typeface="Times New Roman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zh-CN" sz="1300" i="0" dirty="0">
                    <a:solidFill>
                      <a:srgbClr val="3333FF"/>
                    </a:solidFill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>
                            <a:solidFill>
                              <a:srgbClr val="3333FF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300" i="0">
                            <a:solidFill>
                              <a:srgbClr val="3333FF"/>
                            </a:solidFill>
                            <a:latin typeface="Cambria Math"/>
                            <a:cs typeface="Times New Roman" pitchFamily="18" charset="0"/>
                          </a:rPr>
                          <m:t>𝐩</m:t>
                        </m:r>
                      </m:e>
                      <m:sub>
                        <m:r>
                          <a:rPr lang="en-US" altLang="zh-CN" sz="1300" i="0">
                            <a:solidFill>
                              <a:srgbClr val="3333FF"/>
                            </a:solidFill>
                            <a:latin typeface="Cambria Math"/>
                            <a:cs typeface="Times New Roman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1300" i="0" dirty="0">
                    <a:solidFill>
                      <a:srgbClr val="3333FF"/>
                    </a:solidFill>
                    <a:cs typeface="Times New Roman" pitchFamily="18" charset="0"/>
                  </a:rPr>
                  <a:t> couple with MHD equations</a:t>
                </a:r>
              </a:p>
            </p:txBody>
          </p:sp>
        </mc:Choice>
        <mc:Fallback xmlns="">
          <p:sp>
            <p:nvSpPr>
              <p:cNvPr id="7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7675" y="3175194"/>
                <a:ext cx="4571999" cy="323615"/>
              </a:xfrm>
              <a:prstGeom prst="rect">
                <a:avLst/>
              </a:prstGeom>
              <a:blipFill>
                <a:blip r:embed="rId3"/>
                <a:stretch>
                  <a:fillRect l="-267" t="-1887" b="-56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15686" y="2714334"/>
                <a:ext cx="2889574" cy="439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7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sz="17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𝐩</m:t>
                          </m:r>
                        </m:e>
                      </m:acc>
                      <m:r>
                        <a:rPr lang="en-US" sz="1700" dirty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700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p</m:t>
                      </m:r>
                      <m:acc>
                        <m:accPr>
                          <m:chr m:val="⃡"/>
                          <m:ctrlPr>
                            <a:rPr lang="en-US" sz="1700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sz="1700" b="1" dirty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𝐈</m:t>
                          </m:r>
                        </m:e>
                      </m:acc>
                      <m:r>
                        <a:rPr lang="en-US" sz="17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𝑝</m:t>
                          </m:r>
                        </m:e>
                        <m:sub>
                          <m: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17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7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1700" b="1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7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acc>
                      <m:r>
                        <a:rPr lang="en-US" sz="17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sz="17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⃡"/>
                              <m:ctrlPr>
                                <a:rPr lang="en-US" sz="1700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sz="1700" b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𝐈</m:t>
                              </m:r>
                            </m:e>
                          </m:acc>
                          <m:r>
                            <a:rPr lang="en-US" sz="1700" b="1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𝐛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700" b="1" dirty="0">
                  <a:solidFill>
                    <a:srgbClr val="000000"/>
                  </a:solidFill>
                  <a:latin typeface="Arial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86" y="2714334"/>
                <a:ext cx="2889574" cy="439800"/>
              </a:xfrm>
              <a:prstGeom prst="rect">
                <a:avLst/>
              </a:prstGeom>
              <a:blipFill>
                <a:blip r:embed="rId4"/>
                <a:stretch>
                  <a:fillRect t="-12500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210346" y="3405624"/>
                <a:ext cx="255416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𝑝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sSup>
                        <m:sSup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∥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Arial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46" y="3405624"/>
                <a:ext cx="2554161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211880" y="3981699"/>
                <a:ext cx="268753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𝑝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sSup>
                        <m:sSup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Arial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880" y="3981699"/>
                <a:ext cx="2687531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340375" y="5087745"/>
                <a:ext cx="4539448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i="1" smtClean="0"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500" i="1" smtClean="0"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𝑚𝑙</m:t>
                          </m:r>
                        </m:sub>
                      </m:sSub>
                      <m:r>
                        <a:rPr lang="en-US" sz="15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5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5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5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−3/2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𝑛𝑞</m:t>
                                  </m:r>
                                </m:e>
                              </m:d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>
                  <a:solidFill>
                    <a:srgbClr val="000000"/>
                  </a:solidFill>
                  <a:latin typeface="Arial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375" y="5087745"/>
                <a:ext cx="4539448" cy="605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11"/>
          <p:cNvSpPr>
            <a:spLocks noChangeArrowheads="1"/>
          </p:cNvSpPr>
          <p:nvPr/>
        </p:nvSpPr>
        <p:spPr bwMode="auto">
          <a:xfrm>
            <a:off x="1461195" y="1828800"/>
            <a:ext cx="609600" cy="566232"/>
          </a:xfrm>
          <a:prstGeom prst="ellipse">
            <a:avLst/>
          </a:prstGeom>
          <a:solidFill>
            <a:srgbClr val="00CC99">
              <a:alpha val="0"/>
            </a:srgbClr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2076875" y="2285999"/>
            <a:ext cx="3177900" cy="6127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+mn-ea"/>
              <a:cs typeface="Arial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343840" y="1478712"/>
            <a:ext cx="8986135" cy="2948818"/>
            <a:chOff x="-343840" y="1478712"/>
            <a:chExt cx="8986135" cy="2948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-9096" y="2831901"/>
                  <a:ext cx="3352136" cy="385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i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nΩ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p</m:t>
                        </m:r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𝐯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P</m:t>
                            </m:r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Γ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P</m:t>
                            </m:r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𝐯</m:t>
                            </m:r>
                          </m:e>
                        </m:acc>
                      </m:oMath>
                    </m:oMathPara>
                  </a14:m>
                  <a:endParaRPr kumimoji="0" lang="en-US" sz="1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096" y="2831901"/>
                  <a:ext cx="3352136" cy="38568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 Box 47"/>
            <p:cNvSpPr txBox="1">
              <a:spLocks noChangeArrowheads="1"/>
            </p:cNvSpPr>
            <p:nvPr/>
          </p:nvSpPr>
          <p:spPr bwMode="auto">
            <a:xfrm>
              <a:off x="2209800" y="3285695"/>
              <a:ext cx="1295400" cy="4889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7A5C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replaced by kinetic pressure</a:t>
              </a:r>
            </a:p>
          </p:txBody>
        </p:sp>
        <p:sp>
          <p:nvSpPr>
            <p:cNvPr id="83" name="Text Box 25"/>
            <p:cNvSpPr txBox="1">
              <a:spLocks noChangeArrowheads="1"/>
            </p:cNvSpPr>
            <p:nvPr/>
          </p:nvSpPr>
          <p:spPr bwMode="auto">
            <a:xfrm>
              <a:off x="243136" y="3812513"/>
              <a:ext cx="15247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Coil equations: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0" y="1478712"/>
                  <a:ext cx="3215367" cy="4140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i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nΩ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𝛏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𝐯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𝛏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𝛁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R</m:t>
                            </m:r>
                          </m:e>
                          <m:sup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ϕ</m:t>
                        </m:r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78712"/>
                  <a:ext cx="3215367" cy="41408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1940"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-25972" y="2438400"/>
                  <a:ext cx="4367542" cy="413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i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nΩ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𝐛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×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𝐯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700" b="1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700" b="1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</a:rPr>
                                      <m:t>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𝐛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𝛁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R</m:t>
                            </m:r>
                          </m:e>
                          <m:sup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ϕ</m:t>
                        </m:r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972" y="2438400"/>
                  <a:ext cx="4367542" cy="4138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3235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993260" y="3228225"/>
                  <a:ext cx="1120820" cy="392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𝐣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𝐛</m:t>
                            </m:r>
                          </m:e>
                        </m:acc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260" y="3228225"/>
                  <a:ext cx="1120820" cy="3928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4063" r="-1413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93830" y="4034730"/>
                  <a:ext cx="1420645" cy="392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𝐛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𝐣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𝑐𝑜𝑖𝑙</m:t>
                            </m:r>
                          </m:sub>
                        </m:sSub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4034730"/>
                  <a:ext cx="1420645" cy="3928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4063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-343840" y="1905000"/>
                  <a:ext cx="8986135" cy="414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iρ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nΩ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𝐯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r>
                          <a:rPr kumimoji="0" lang="en-US" sz="17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𝐩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𝐣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𝐁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𝐉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𝐛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ρ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Ω</m:t>
                            </m:r>
                            <m:acc>
                              <m:accPr>
                                <m:chr m:val="̂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𝐙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𝐯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 −</m:t>
                            </m:r>
                            <m:d>
                              <m:dPr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700" b="1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700" b="1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𝐯</m:t>
                                    </m:r>
                                  </m:e>
                                </m:acc>
                                <m: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0" lang="en-US" sz="1700" b="0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700" b="1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𝛁</m:t>
                                    </m:r>
                                  </m:e>
                                </m:acc>
                                <m:r>
                                  <m:rPr>
                                    <m:sty m:val="p"/>
                                  </m:rP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acc>
                              <m:accPr>
                                <m:chr m:val="⃗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𝛁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ϕ</m:t>
                            </m:r>
                          </m:e>
                        </m:d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⋅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ρ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𝛏</m:t>
                                </m:r>
                              </m:e>
                            </m:acc>
                          </m:e>
                        </m:d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Ω</m:t>
                        </m:r>
                        <m:acc>
                          <m:accPr>
                            <m:chr m:val="̂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𝐙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𝐕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3840" y="1905000"/>
                  <a:ext cx="8986135" cy="41408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3433" b="-5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TextBox 88"/>
            <p:cNvSpPr txBox="1"/>
            <p:nvPr/>
          </p:nvSpPr>
          <p:spPr>
            <a:xfrm>
              <a:off x="76200" y="3352190"/>
              <a:ext cx="1219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Applied field frequency</a:t>
              </a:r>
            </a:p>
          </p:txBody>
        </p:sp>
        <p:sp>
          <p:nvSpPr>
            <p:cNvPr id="90" name="Up Arrow 89"/>
            <p:cNvSpPr/>
            <p:nvPr/>
          </p:nvSpPr>
          <p:spPr bwMode="auto">
            <a:xfrm>
              <a:off x="270640" y="3160165"/>
              <a:ext cx="152400" cy="187615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2D2DB9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1" i="1" u="none" strike="noStrike" kern="0" cap="none" spc="0" normalizeH="0" baseline="0" noProof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pitchFamily="-12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681293" y="4034730"/>
                  <a:ext cx="1314847" cy="385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⋅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𝐣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𝑐𝑜𝑖𝑙</m:t>
                            </m:r>
                          </m:sub>
                        </m:sSub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=0</m:t>
                        </m:r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293" y="4034730"/>
                  <a:ext cx="1314847" cy="38568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1587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323540" y="4773175"/>
            <a:ext cx="3249930" cy="1572399"/>
            <a:chOff x="152400" y="4926795"/>
            <a:chExt cx="3249930" cy="1572399"/>
          </a:xfrm>
        </p:grpSpPr>
        <p:sp>
          <p:nvSpPr>
            <p:cNvPr id="93" name="Rounded Rectangle 92"/>
            <p:cNvSpPr/>
            <p:nvPr/>
          </p:nvSpPr>
          <p:spPr bwMode="auto">
            <a:xfrm>
              <a:off x="152400" y="4926795"/>
              <a:ext cx="3154363" cy="1572399"/>
            </a:xfrm>
            <a:prstGeom prst="roundRect">
              <a:avLst/>
            </a:prstGeom>
            <a:gradFill rotWithShape="1">
              <a:gsLst>
                <a:gs pos="0">
                  <a:srgbClr val="AAE2CA">
                    <a:tint val="50000"/>
                    <a:satMod val="300000"/>
                  </a:srgbClr>
                </a:gs>
                <a:gs pos="35000">
                  <a:srgbClr val="AAE2CA">
                    <a:tint val="37000"/>
                    <a:satMod val="300000"/>
                  </a:srgbClr>
                </a:gs>
                <a:gs pos="100000">
                  <a:srgbClr val="AAE2C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AAE2CA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1" i="1" u="none" strike="noStrike" kern="0" cap="none" spc="0" normalizeH="0" baseline="0" noProof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pitchFamily="-128" charset="0"/>
                <a:ea typeface="+mn-ea"/>
                <a:cs typeface="+mn-cs"/>
              </a:endParaRPr>
            </a:p>
          </p:txBody>
        </p:sp>
        <p:sp>
          <p:nvSpPr>
            <p:cNvPr id="94" name="Text Box 25"/>
            <p:cNvSpPr txBox="1">
              <a:spLocks noChangeArrowheads="1"/>
            </p:cNvSpPr>
            <p:nvPr/>
          </p:nvSpPr>
          <p:spPr bwMode="auto">
            <a:xfrm>
              <a:off x="228600" y="4938260"/>
              <a:ext cx="20812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Drift-kinetic equation: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0996" y="5860178"/>
                  <a:ext cx="256410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1pPr>
                  <a:lvl2pPr marL="742950" indent="-28575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2pPr>
                  <a:lvl3pPr marL="11430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3pPr>
                  <a:lvl4pPr marL="16002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4pPr>
                  <a:lvl5pPr marL="20574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kumimoji="0" lang="en-GB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: perturbed </a:t>
                  </a:r>
                  <a:r>
                    <a:rPr kumimoji="0" lang="en-GB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Lagrangian</a:t>
                  </a:r>
                  <a:endParaRPr kumimoji="0" lang="en-GB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imSun" pitchFamily="2" charset="-122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4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996" y="5860178"/>
                  <a:ext cx="2564100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5357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矩形 2"/>
            <p:cNvSpPr>
              <a:spLocks noChangeArrowheads="1"/>
            </p:cNvSpPr>
            <p:nvPr/>
          </p:nvSpPr>
          <p:spPr bwMode="auto">
            <a:xfrm>
              <a:off x="381000" y="6182807"/>
              <a:ext cx="3021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Helvetica" charset="0"/>
                  <a:ea typeface="SimSun" pitchFamily="2" charset="-122"/>
                  <a:cs typeface="Times New Roman" pitchFamily="18" charset="0"/>
                </a:rPr>
                <a:t>Ignore finite orbit width effect.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17942" y="5246235"/>
                  <a:ext cx="2981906" cy="6335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bSup>
                          </m:num>
                          <m:den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kumimoji="0" lang="en-US" sz="1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sub>
                          <m:sup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bSup>
                        <m:f>
                          <m:f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r>
                          <a:rPr kumimoji="0" lang="en-US" sz="1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sub>
                            </m:sSub>
                          </m:sub>
                          <m:sup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bSup>
                        <m:f>
                          <m:f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𝜕𝜙</m:t>
                            </m:r>
                          </m:den>
                        </m:f>
                        <m:r>
                          <a:rPr kumimoji="0" lang="en-US" sz="1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</m:sSub>
                        <m:sSubSup>
                          <m:sSubSup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  <m:sup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mbria Math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42" y="5246235"/>
                  <a:ext cx="2981906" cy="6335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Line 9"/>
          <p:cNvSpPr>
            <a:spLocks noChangeShapeType="1"/>
          </p:cNvSpPr>
          <p:nvPr/>
        </p:nvSpPr>
        <p:spPr bwMode="auto">
          <a:xfrm flipV="1">
            <a:off x="3215367" y="4276809"/>
            <a:ext cx="2039408" cy="4300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101" name="矩形 2"/>
          <p:cNvSpPr>
            <a:spLocks noChangeArrowheads="1"/>
          </p:cNvSpPr>
          <p:nvPr/>
        </p:nvSpPr>
        <p:spPr bwMode="auto">
          <a:xfrm>
            <a:off x="4494275" y="6245423"/>
            <a:ext cx="426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400" i="0" dirty="0">
                <a:solidFill>
                  <a:srgbClr val="3333CC"/>
                </a:solidFill>
                <a:cs typeface="Times New Roman" pitchFamily="18" charset="0"/>
              </a:rPr>
              <a:t>Drift kinetic effects can modify plasma response.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9082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 Box 25"/>
          <p:cNvSpPr txBox="1">
            <a:spLocks noChangeArrowheads="1"/>
          </p:cNvSpPr>
          <p:nvPr/>
        </p:nvSpPr>
        <p:spPr bwMode="auto">
          <a:xfrm>
            <a:off x="5719236" y="2341512"/>
            <a:ext cx="1519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GB" altLang="zh-CN" sz="16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Kinetic Model</a:t>
            </a:r>
          </a:p>
        </p:txBody>
      </p:sp>
    </p:spTree>
    <p:extLst>
      <p:ext uri="{BB962C8B-B14F-4D97-AF65-F5344CB8AC3E}">
        <p14:creationId xmlns:p14="http://schemas.microsoft.com/office/powerpoint/2010/main" val="183686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sz="3200" dirty="0">
                    <a:latin typeface="Arial" charset="0"/>
                    <a:cs typeface="Arial" charset="0"/>
                  </a:rPr>
                  <a:t>Nyquist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Analysis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3200" b="0" i="1" smtClean="0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sz="3200" b="0" i="1" smtClean="0">
                            <a:latin typeface="Cambria Math" charset="0"/>
                            <a:cs typeface="Arial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Approximation</a:t>
                </a:r>
                <a:endParaRPr lang="en-US" altLang="en-US" sz="32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46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219200"/>
                <a:ext cx="8458200" cy="5125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standard Nyquist contour involves varying the field rotation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en-US" dirty="0"/>
                  <a:t>, generated by external magnetic perturbation coils from -∞ to +∞, where the ‘+’ and ‘-’ denotes the co and counter plasma current directions. </a:t>
                </a:r>
              </a:p>
              <a:p>
                <a:endParaRPr lang="en-US" dirty="0"/>
              </a:p>
              <a:p>
                <a:r>
                  <a:rPr lang="en-US" dirty="0"/>
                  <a:t>The real and imaginary parts of the total radial perturbed magnetic fields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𝑡𝑜𝑡</m:t>
                        </m:r>
                      </m:sup>
                    </m:sSup>
                  </m:oMath>
                </a14:m>
                <a:r>
                  <a:rPr lang="en-US" dirty="0"/>
                  <a:t> measured by toroidal arrays of magnetic sensors can be plotted in the complex plane to form the </a:t>
                </a:r>
                <a:r>
                  <a:rPr lang="en-US" b="1" dirty="0"/>
                  <a:t>Nyquist contour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Nyquist contour can be fitted by </a:t>
                </a:r>
                <a:r>
                  <a:rPr lang="en-US" altLang="zh-CN" dirty="0"/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approximation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 extract the plasma transfer functions and the eigenvalue.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endParaRPr lang="en-US" altLang="zh-CN" dirty="0"/>
              </a:p>
              <a:p>
                <a:pPr>
                  <a:spcAft>
                    <a:spcPts val="600"/>
                  </a:spcAft>
                </a:pPr>
                <a:r>
                  <a:rPr lang="en-US" altLang="zh-CN" dirty="0"/>
                  <a:t>Considering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generalized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linearized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MHD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equations,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l-GR" altLang="zh-CN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l-GR" altLang="zh-C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𝐵𝑋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>
                  <a:spcAft>
                    <a:spcPts val="1200"/>
                  </a:spcAft>
                </a:pPr>
                <a:r>
                  <a:rPr lang="en-US" altLang="zh-CN" dirty="0"/>
                  <a:t>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driving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term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transfer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given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sensor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400" dirty="0"/>
                  <a:t>	</a:t>
                </a:r>
                <a:r>
                  <a:rPr lang="en-US" dirty="0"/>
                  <a:t>Sensor transfer function</a:t>
                </a:r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charset="0"/>
                                  </a:rPr>
                                  <m:t>coil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eigenvalue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eigenmode.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458200" cy="5125699"/>
              </a:xfrm>
              <a:prstGeom prst="rect">
                <a:avLst/>
              </a:prstGeom>
              <a:blipFill>
                <a:blip r:embed="rId3"/>
                <a:stretch>
                  <a:fillRect l="-576" t="-595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Frequency Scan of Plasma Response in </a:t>
            </a:r>
            <a:r>
              <a:rPr lang="en-US" sz="2800" dirty="0">
                <a:solidFill>
                  <a:srgbClr val="FF0000"/>
                </a:solidFill>
              </a:rPr>
              <a:t>DIII-D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NSTX</a:t>
            </a:r>
            <a:r>
              <a:rPr lang="en-US" sz="2800" dirty="0"/>
              <a:t> with Different Coil Configurations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5259891"/>
            <a:ext cx="8542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Magnetic perturbation can be generated by I-coils in DIII-D and the external coil in NSTX.</a:t>
            </a:r>
          </a:p>
          <a:p>
            <a:pPr eaLnBrk="1" hangingPunct="1"/>
            <a:endParaRPr lang="en-US" sz="1500" b="1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By scanning the rotating frequency of external field, Nyquist contour can be formed by plotting the magnetic sensor measurement in complex plane.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0574" y="1333431"/>
            <a:ext cx="4137056" cy="3878240"/>
            <a:chOff x="4959714" y="1349502"/>
            <a:chExt cx="4137056" cy="3878240"/>
          </a:xfrm>
        </p:grpSpPr>
        <p:pic>
          <p:nvPicPr>
            <p:cNvPr id="4" name="Picture 2" descr="C:\Users\zwang.PPPL\SkyDrive\work\work\workspace 2014\conference\APS\DIII-D review\figure\nstx_geo_fig\nstx_conf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490" y="1661582"/>
              <a:ext cx="2209800" cy="35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959714" y="4008542"/>
              <a:ext cx="1109495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Center stack casing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67763" y="2403876"/>
              <a:ext cx="894797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Magnetic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sensor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91563" y="4080277"/>
              <a:ext cx="1094274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Resistive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Wall (MARS)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2793" y="1349502"/>
              <a:ext cx="335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b="1">
                  <a:solidFill>
                    <a:srgbClr val="FF0000"/>
                  </a:solidFill>
                  <a:latin typeface="Helvetica" charset="0"/>
                  <a:ea typeface="+mn-ea"/>
                  <a:cs typeface="Arial" pitchFamily="34" charset="0"/>
                </a:rPr>
                <a:t>NSTX </a:t>
              </a:r>
              <a:r>
                <a:rPr lang="en-US" b="1" dirty="0">
                  <a:solidFill>
                    <a:srgbClr val="FF0000"/>
                  </a:solidFill>
                  <a:latin typeface="Helvetica" charset="0"/>
                  <a:ea typeface="+mn-ea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7430290" y="3856142"/>
              <a:ext cx="361274" cy="406699"/>
            </a:xfrm>
            <a:prstGeom prst="straightConnector1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7354090" y="2634709"/>
              <a:ext cx="578664" cy="39216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7811290" y="3053165"/>
              <a:ext cx="914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rgbClr val="CC00FF"/>
                  </a:solidFill>
                  <a:latin typeface="Helvetica" charset="0"/>
                  <a:ea typeface="+mn-ea"/>
                  <a:cs typeface="Arial" pitchFamily="34" charset="0"/>
                </a:rPr>
                <a:t>External </a:t>
              </a:r>
            </a:p>
            <a:p>
              <a:pPr eaLnBrk="1" hangingPunct="1"/>
              <a:r>
                <a:rPr lang="en-US" sz="1200" b="1" dirty="0">
                  <a:solidFill>
                    <a:srgbClr val="CC00FF"/>
                  </a:solidFill>
                  <a:latin typeface="Helvetica" charset="0"/>
                  <a:ea typeface="+mn-ea"/>
                  <a:cs typeface="Arial" pitchFamily="34" charset="0"/>
                </a:rPr>
                <a:t>coil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7598158" y="3274600"/>
              <a:ext cx="269605" cy="9804"/>
            </a:xfrm>
            <a:prstGeom prst="straightConnector1">
              <a:avLst/>
            </a:prstGeom>
            <a:noFill/>
            <a:ln w="15875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451518" y="3084349"/>
              <a:ext cx="6575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rgbClr val="FFFFFF">
                      <a:lumMod val="50000"/>
                    </a:srgbClr>
                  </a:solidFill>
                  <a:latin typeface="Helvetica" charset="0"/>
                  <a:ea typeface="+mn-ea"/>
                  <a:cs typeface="Arial" pitchFamily="34" charset="0"/>
                </a:rPr>
                <a:t>Passive</a:t>
              </a:r>
            </a:p>
            <a:p>
              <a:pPr eaLnBrk="1" hangingPunct="1"/>
              <a:r>
                <a:rPr lang="en-US" sz="1000" b="1" dirty="0">
                  <a:solidFill>
                    <a:srgbClr val="FFFFFF">
                      <a:lumMod val="50000"/>
                    </a:srgbClr>
                  </a:solidFill>
                  <a:latin typeface="Helvetica" charset="0"/>
                  <a:ea typeface="+mn-ea"/>
                  <a:cs typeface="Arial" pitchFamily="34" charset="0"/>
                </a:rPr>
                <a:t>plate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6940250" y="2403876"/>
              <a:ext cx="206920" cy="649289"/>
            </a:xfrm>
            <a:prstGeom prst="straightConnector1">
              <a:avLst/>
            </a:prstGeom>
            <a:noFill/>
            <a:ln w="158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6940250" y="3444662"/>
              <a:ext cx="337640" cy="335280"/>
            </a:xfrm>
            <a:prstGeom prst="straightConnector1">
              <a:avLst/>
            </a:prstGeom>
            <a:noFill/>
            <a:ln w="158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811290" y="4535921"/>
              <a:ext cx="1285480" cy="27699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Vacuum vessel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7277890" y="4389542"/>
              <a:ext cx="496044" cy="26949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5830090" y="3856142"/>
              <a:ext cx="418356" cy="175864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5264342" y="1335303"/>
            <a:ext cx="3558717" cy="3569387"/>
            <a:chOff x="648489" y="1338565"/>
            <a:chExt cx="3558717" cy="3569387"/>
          </a:xfrm>
        </p:grpSpPr>
        <p:sp>
          <p:nvSpPr>
            <p:cNvPr id="10" name="TextBox 9"/>
            <p:cNvSpPr txBox="1"/>
            <p:nvPr/>
          </p:nvSpPr>
          <p:spPr>
            <a:xfrm>
              <a:off x="648489" y="1338565"/>
              <a:ext cx="335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  <a:latin typeface="Helvetica" charset="0"/>
                  <a:ea typeface="+mn-ea"/>
                  <a:cs typeface="Arial" pitchFamily="34" charset="0"/>
                </a:rPr>
                <a:t>DIII-D configuration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904" y="1762470"/>
              <a:ext cx="2404586" cy="314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185773" y="1972989"/>
              <a:ext cx="1021433" cy="430887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Resistive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Wall (MARS)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2629689" y="2171052"/>
              <a:ext cx="609601" cy="869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5" name="Picture 24" descr="D3D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27" name="Picture 26" descr="nstx_logo_cnvrtd.ai [Converted].tif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019800" y="3134134"/>
            <a:ext cx="0" cy="231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19800" y="3468388"/>
            <a:ext cx="0" cy="231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54638" y="2942773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MPID1A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38" y="3508321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MPID1B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91200" y="3134134"/>
            <a:ext cx="172578" cy="89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791200" y="3519729"/>
            <a:ext cx="172578" cy="765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3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NSTX</a:t>
            </a:r>
            <a:r>
              <a:rPr lang="en-US" sz="2400" dirty="0"/>
              <a:t>:  Kinetic Plasma Response With Thermal Particles Shows Quantitative Agreement with Magnetic Sensor Measurements</a:t>
            </a:r>
          </a:p>
        </p:txBody>
      </p:sp>
      <p:pic>
        <p:nvPicPr>
          <p:cNvPr id="4" name="Picture 5" descr="C:\Users\zwang.PPPL\SkyDrive\work\work\workspace 2014\data\nstxrfa\data_ana\aps paper and talk\nstx_1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44" y="2180526"/>
            <a:ext cx="3648456" cy="30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zwang.PPPL\SkyDrive\work\work\workspace 2014\data\nstxrfa\data_ana\aps paper and talk\nstx_18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44" y="4985900"/>
            <a:ext cx="3648456" cy="14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zwang.PPPL\SkyDrive\work\work\workspace 2014\data\nstxrfa\data_ana\aps paper and talk\nstx_16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0" y="2207332"/>
            <a:ext cx="3648456" cy="3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zwang.PPPL\SkyDrive\work\work\workspace 2014\data\nstxrfa\data_ana\aps paper and talk\nstx_16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8" y="4974361"/>
            <a:ext cx="3648456" cy="14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969099"/>
            <a:ext cx="8915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1400" b="1" dirty="0">
                <a:solidFill>
                  <a:srgbClr val="2D2DB9"/>
                </a:solidFill>
                <a:latin typeface="Helvetica" charset="0"/>
                <a:ea typeface="+mn-ea"/>
                <a:cs typeface="Arial" pitchFamily="34" charset="0"/>
              </a:rPr>
              <a:t>The simulated plasma response is compared with experiments at </a:t>
            </a:r>
            <a:r>
              <a:rPr lang="en-US" sz="1400" b="1" u="sng" dirty="0">
                <a:solidFill>
                  <a:srgbClr val="2D2DB9"/>
                </a:solidFill>
                <a:latin typeface="Helvetica" charset="0"/>
                <a:ea typeface="+mn-ea"/>
                <a:cs typeface="Arial" pitchFamily="34" charset="0"/>
              </a:rPr>
              <a:t>upper radial magnetic sensor</a:t>
            </a:r>
            <a:r>
              <a:rPr lang="en-US" sz="1400" b="1" dirty="0">
                <a:solidFill>
                  <a:srgbClr val="2D2DB9"/>
                </a:solidFill>
                <a:latin typeface="Helvetica" charset="0"/>
                <a:ea typeface="+mn-ea"/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1400" b="1" dirty="0">
                <a:solidFill>
                  <a:srgbClr val="3333CC"/>
                </a:solidFill>
                <a:latin typeface="Helvetica" charset="0"/>
                <a:ea typeface="+mn-ea"/>
                <a:cs typeface="Arial" pitchFamily="34" charset="0"/>
              </a:rPr>
              <a:t>1) Fluid plasma response is solved by MARS-F</a:t>
            </a:r>
          </a:p>
          <a:p>
            <a:pPr eaLnBrk="1" hangingPunct="1"/>
            <a:r>
              <a:rPr lang="en-US" sz="14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2) Kinetic plasma response is solved by MARS-K (include thermal ions and electrons)</a:t>
            </a:r>
            <a:r>
              <a:rPr lang="en-US" sz="14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. </a:t>
            </a:r>
          </a:p>
          <a:p>
            <a:pPr eaLnBrk="1" hangingPunct="1"/>
            <a:r>
              <a:rPr lang="en-US" sz="14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3) Fluid plasma response is solved without resistive wall</a:t>
            </a:r>
            <a:r>
              <a:rPr lang="en-US" sz="14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endParaRPr lang="en-US" sz="1400" b="1" dirty="0">
              <a:solidFill>
                <a:srgbClr val="2D2DB9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7512304" y="2287974"/>
            <a:ext cx="0" cy="3657600"/>
          </a:xfrm>
          <a:prstGeom prst="line">
            <a:avLst/>
          </a:prstGeom>
          <a:noFill/>
          <a:ln w="15875" cap="flat" cmpd="sng" algn="ctr">
            <a:solidFill>
              <a:srgbClr val="00CC99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56200" y="3174716"/>
            <a:ext cx="1547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NSTX f= - 30Hz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90009" y="1989270"/>
                <a:ext cx="1064137" cy="2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00CC99">
                        <a:lumMod val="75000"/>
                      </a:srgbClr>
                    </a:solidFill>
                    <a:latin typeface="Helvetica" charset="0"/>
                    <a:ea typeface="+mn-ea"/>
                    <a:cs typeface="Arial" pitchFamily="34" charset="0"/>
                  </a:rPr>
                  <a:t> ~ 4.75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09" y="1989270"/>
                <a:ext cx="1064137" cy="27507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18400" y="2836106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Fluid </a:t>
            </a:r>
          </a:p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no wall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2210" y="4382932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3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Kinetic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3800" y="3240905"/>
            <a:ext cx="13773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NSTX f=30Hz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80009" y="2069795"/>
                <a:ext cx="1064137" cy="2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00CC99">
                        <a:lumMod val="75000"/>
                      </a:srgbClr>
                    </a:solidFill>
                    <a:latin typeface="Helvetica" charset="0"/>
                    <a:ea typeface="+mn-ea"/>
                    <a:cs typeface="Arial" pitchFamily="34" charset="0"/>
                  </a:rPr>
                  <a:t> ~ 4.75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09" y="2069795"/>
                <a:ext cx="1064137" cy="275075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 flipV="1">
            <a:off x="3517900" y="2332172"/>
            <a:ext cx="0" cy="3657598"/>
          </a:xfrm>
          <a:prstGeom prst="line">
            <a:avLst/>
          </a:prstGeom>
          <a:noFill/>
          <a:ln w="15875" cap="flat" cmpd="sng" algn="ctr">
            <a:solidFill>
              <a:srgbClr val="00CC99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626289" y="2899064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Fluid </a:t>
            </a:r>
          </a:p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no wall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4539" y="3809203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3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Kinetic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6677" y="4370520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Fluid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with wall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8928" y="3475566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Fluid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with wall</a:t>
            </a:r>
          </a:p>
        </p:txBody>
      </p:sp>
      <p:sp>
        <p:nvSpPr>
          <p:cNvPr id="21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22" name="Picture 21" descr="nstx_logo_cnvrtd.ai [Converted].tif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NSTX: </a:t>
            </a:r>
            <a:r>
              <a:rPr lang="en-US" sz="3600" dirty="0" smtClean="0"/>
              <a:t>Inertial </a:t>
            </a:r>
            <a:r>
              <a:rPr lang="en-US" sz="3600" dirty="0"/>
              <a:t>Energy Plays </a:t>
            </a:r>
            <a:r>
              <a:rPr lang="en-US" altLang="zh-CN" sz="3600" dirty="0"/>
              <a:t>a</a:t>
            </a:r>
            <a:r>
              <a:rPr lang="en-US" sz="3600" dirty="0"/>
              <a:t> Destabilizing </a:t>
            </a:r>
            <a:r>
              <a:rPr lang="en-US" sz="3600" dirty="0" smtClean="0"/>
              <a:t>Role in </a:t>
            </a:r>
            <a:r>
              <a:rPr lang="en-US" sz="3600" dirty="0"/>
              <a:t>NSTX Plasmas Response</a:t>
            </a:r>
          </a:p>
        </p:txBody>
      </p:sp>
      <p:pic>
        <p:nvPicPr>
          <p:cNvPr id="4" name="Picture 2" descr="C:\Users\zwang.PPPL\SkyDrive\work\work\workspace 2014\data\nstxrfa\data_ana\aps paper and talk\nstx_2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6" y="2351662"/>
            <a:ext cx="4258759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R\SkyDrive\work\work\workspace 2014\NSTX_RFA\energy_bar\rotaton_ene_b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3230" r="8514" b="3879"/>
          <a:stretch/>
        </p:blipFill>
        <p:spPr bwMode="auto">
          <a:xfrm>
            <a:off x="4414520" y="2220777"/>
            <a:ext cx="4571999" cy="33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105150" y="3636582"/>
            <a:ext cx="304800" cy="408368"/>
          </a:xfrm>
          <a:prstGeom prst="ellips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b="1" i="1">
              <a:solidFill>
                <a:srgbClr val="1822CD"/>
              </a:solidFill>
              <a:latin typeface="Helvetica" pitchFamily="-128" charset="0"/>
              <a:ea typeface="+mn-ea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589020" y="3790458"/>
            <a:ext cx="869950" cy="100616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CCFF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896" y="1021041"/>
            <a:ext cx="21275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Momentum equation: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288" y="57842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0000"/>
              </a:buClr>
              <a:buSzPct val="120000"/>
            </a:pPr>
            <a:r>
              <a:rPr lang="en-US" sz="1600" b="1" dirty="0">
                <a:solidFill>
                  <a:srgbClr val="2D2DB9"/>
                </a:solidFill>
                <a:latin typeface="Helvetica" charset="0"/>
                <a:ea typeface="+mn-ea"/>
                <a:cs typeface="Arial" pitchFamily="34" charset="0"/>
              </a:rPr>
              <a:t>Inertial energy is negative and destabilizes the plasma which leads to larger amplification of plasma response.  </a:t>
            </a:r>
            <a:endParaRPr lang="en-US" sz="1600" b="1" dirty="0">
              <a:solidFill>
                <a:srgbClr val="000000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100" y="3113280"/>
            <a:ext cx="14302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 NSTX f=30Hz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429000" y="2443534"/>
            <a:ext cx="0" cy="2803139"/>
          </a:xfrm>
          <a:prstGeom prst="line">
            <a:avLst/>
          </a:prstGeom>
          <a:noFill/>
          <a:ln w="15875" cap="flat" cmpd="sng" algn="ctr">
            <a:solidFill>
              <a:srgbClr val="00CC99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83804" y="2076587"/>
                <a:ext cx="1064137" cy="2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00CC99">
                        <a:lumMod val="75000"/>
                      </a:srgbClr>
                    </a:solidFill>
                    <a:latin typeface="Helvetica" charset="0"/>
                    <a:ea typeface="+mn-ea"/>
                    <a:cs typeface="Arial" pitchFamily="34" charset="0"/>
                  </a:rPr>
                  <a:t> ~ 4.75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804" y="2076587"/>
                <a:ext cx="1064137" cy="27507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035300" y="4038600"/>
            <a:ext cx="1241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With fluid flow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1994" y="4773940"/>
            <a:ext cx="1481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Without fluid flow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953" y="1984298"/>
            <a:ext cx="8146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Inertial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38200" y="1752600"/>
            <a:ext cx="152400" cy="228600"/>
          </a:xfrm>
          <a:prstGeom prst="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978190"/>
            <a:ext cx="1423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Coriolis force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5461528" y="1749590"/>
            <a:ext cx="152400" cy="228600"/>
          </a:xfrm>
          <a:prstGeom prst="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-12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164743" y="1243396"/>
                <a:ext cx="9537343" cy="43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iρ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ω</m:t>
                          </m:r>
                          <m: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nΩ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𝐯</m:t>
                          </m:r>
                        </m:e>
                      </m:acc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=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𝛁</m:t>
                          </m:r>
                        </m:e>
                      </m:acc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𝐩</m:t>
                          </m:r>
                        </m:e>
                      </m:acc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𝐣</m:t>
                          </m:r>
                        </m:e>
                      </m:acc>
                      <m:r>
                        <a:rPr lang="en-US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𝐁</m:t>
                              </m:r>
                            </m:e>
                          </m:acc>
                        </m:e>
                        <m:sub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𝐉</m:t>
                              </m:r>
                            </m:e>
                          </m:acc>
                        </m:e>
                        <m:sub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acc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ρ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𝐙</m:t>
                              </m:r>
                            </m:e>
                          </m:acc>
                          <m: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b="1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𝐯</m:t>
                              </m:r>
                            </m:e>
                          </m:acc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𝐯</m:t>
                                  </m:r>
                                </m:e>
                              </m:acc>
                              <m: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𝛁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𝛁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acc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ρ</m:t>
                          </m:r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𝛏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𝐙</m:t>
                          </m:r>
                        </m:e>
                      </m:acc>
                      <m:r>
                        <a:rPr lang="en-US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𝐕</m:t>
                              </m:r>
                            </m:e>
                          </m:acc>
                        </m:e>
                        <m:sub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743" y="1243396"/>
                <a:ext cx="9537343" cy="433004"/>
              </a:xfrm>
              <a:prstGeom prst="rect">
                <a:avLst/>
              </a:prstGeom>
              <a:blipFill>
                <a:blip r:embed="rId5"/>
                <a:stretch>
                  <a:fillRect t="-19718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268051" y="1981200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Centrifugal force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8077200" y="1755698"/>
            <a:ext cx="152400" cy="228600"/>
          </a:xfrm>
          <a:prstGeom prst="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296888" y="2612651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a.u</a:t>
            </a:r>
            <a:r>
              <a:rPr lang="en-US" sz="16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.)</a:t>
            </a:r>
          </a:p>
        </p:txBody>
      </p:sp>
      <p:sp>
        <p:nvSpPr>
          <p:cNvPr id="23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24" name="Picture 23" descr="nstx_logo_cnvrtd.ai [Converted].t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9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NSTX</a:t>
            </a:r>
            <a:r>
              <a:rPr lang="en-US" sz="3200" dirty="0"/>
              <a:t> Shows Strong Plasma-Wall Coupling Effect in </a:t>
            </a:r>
            <a:r>
              <a:rPr lang="en-US" altLang="zh-CN" sz="3200" dirty="0"/>
              <a:t>n=1</a:t>
            </a:r>
            <a:r>
              <a:rPr lang="zh-CN" altLang="en-US" sz="3200" dirty="0"/>
              <a:t> </a:t>
            </a:r>
            <a:r>
              <a:rPr lang="en-US" sz="3200" dirty="0"/>
              <a:t>Plasma Response</a:t>
            </a:r>
          </a:p>
        </p:txBody>
      </p:sp>
      <p:pic>
        <p:nvPicPr>
          <p:cNvPr id="30" name="Picture 3" descr="C:\Users\zwang.PPPL\SkyDrive\work\work\workspace 2014\data\nstxrfa\data_ana\aps paper and talk\nstx_1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51" y="1185855"/>
            <a:ext cx="3648456" cy="3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2400" y="4188023"/>
                <a:ext cx="815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4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A simple analysis based on (s,</a:t>
                </a:r>
                <a:r>
                  <a:rPr lang="en-US" sz="1400" b="1" i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𝜶</m:t>
                    </m:r>
                  </m:oMath>
                </a14:m>
                <a:r>
                  <a:rPr lang="en-US" sz="14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) model in the approximation with  a single dominant mode: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88023"/>
                <a:ext cx="8153400" cy="307777"/>
              </a:xfrm>
              <a:prstGeom prst="rect">
                <a:avLst/>
              </a:prstGeom>
              <a:blipFill>
                <a:blip r:embed="rId3"/>
                <a:stretch>
                  <a:fillRect l="-224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58921" y="4657960"/>
                <a:ext cx="1867434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b="1" i="1" dirty="0" smtClean="0">
                              <a:solidFill>
                                <a:srgbClr val="1822CD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𝜹</m:t>
                              </m:r>
                              <m:sSup>
                                <m:sSupPr>
                                  <m:ctrlP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𝒕𝒐𝒕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𝜹</m:t>
                              </m:r>
                              <m:sSup>
                                <m:sSupPr>
                                  <m:ctrlPr>
                                    <a:rPr lang="en-US" sz="1200" b="1" i="1" dirty="0" smtClean="0">
                                      <a:solidFill>
                                        <a:srgbClr val="1822CD"/>
                                      </a:solidFill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dirty="0" smtClean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1200" b="1" i="1" dirty="0" smtClean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𝒗𝒂𝒄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200" b="1" dirty="0" smtClean="0">
                          <a:solidFill>
                            <a:srgbClr val="1822CD"/>
                          </a:solidFill>
                          <a:latin typeface="Cambria Math"/>
                          <a:ea typeface="+mn-e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1" i="1" dirty="0" smtClean="0">
                              <a:solidFill>
                                <a:srgbClr val="1822CD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lang="en-US" sz="1200" b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𝟐</m:t>
                              </m:r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𝝅</m:t>
                              </m:r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𝒏</m:t>
                              </m:r>
                              <m:sSub>
                                <m:sSubPr>
                                  <m:ctrlP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𝒄𝒐𝒊𝒍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n-US" sz="1200" b="1" dirty="0">
                              <a:solidFill>
                                <a:srgbClr val="1822CD"/>
                              </a:solidFill>
                              <a:latin typeface="Helvetica" charset="0"/>
                              <a:ea typeface="+mn-ea"/>
                              <a:cs typeface="Arial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200" b="1" dirty="0">
                  <a:solidFill>
                    <a:srgbClr val="1822CD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21" y="4657960"/>
                <a:ext cx="1867434" cy="505972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78159" y="477988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At marginal stability: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6981480" y="4410340"/>
            <a:ext cx="2241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i="0" dirty="0">
                <a:solidFill>
                  <a:srgbClr val="00B0F0"/>
                </a:solidFill>
                <a:cs typeface="Arial" pitchFamily="34" charset="0"/>
              </a:rPr>
              <a:t>Park, Boozer et al, </a:t>
            </a:r>
            <a:r>
              <a:rPr lang="en-US" altLang="zh-CN" i="0" dirty="0" err="1">
                <a:solidFill>
                  <a:srgbClr val="00B0F0"/>
                </a:solidFill>
                <a:cs typeface="Arial" pitchFamily="34" charset="0"/>
              </a:rPr>
              <a:t>PoP</a:t>
            </a:r>
            <a:r>
              <a:rPr lang="en-US" altLang="zh-CN" i="0" dirty="0">
                <a:solidFill>
                  <a:srgbClr val="00B0F0"/>
                </a:solidFill>
                <a:cs typeface="Arial" pitchFamily="34" charset="0"/>
              </a:rPr>
              <a:t> 2009</a:t>
            </a:r>
            <a:endParaRPr lang="zh-CN" altLang="en-US" i="0" dirty="0">
              <a:solidFill>
                <a:srgbClr val="00B0F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94455" y="4734770"/>
                <a:ext cx="2869055" cy="4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No wall:</a:t>
                </a:r>
                <a:r>
                  <a:rPr lang="en-US" sz="1400" b="1" i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𝝉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𝒘</m:t>
                        </m:r>
                      </m:sub>
                    </m:sSub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→</m:t>
                    </m:r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𝟎</m:t>
                    </m:r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 ⇒ </m:t>
                    </m:r>
                    <m:d>
                      <m:dPr>
                        <m:begChr m:val="|"/>
                        <m:endChr m:val="|"/>
                        <m:ctrlPr>
                          <a:rPr lang="en-US" sz="1400" b="1" i="1" dirty="0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 dirty="0">
                                <a:solidFill>
                                  <a:srgbClr val="1822CD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sz="1400" b="1" i="1" dirty="0">
                                <a:solidFill>
                                  <a:srgbClr val="1822CD"/>
                                </a:solidFill>
                                <a:latin typeface="Cambria Math"/>
                                <a:ea typeface="+mn-ea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/>
                                    <a:ea typeface="+mn-ea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/>
                                    <a:ea typeface="+mn-ea"/>
                                  </a:rPr>
                                  <m:t>𝒕𝒐𝒕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1" i="1" dirty="0">
                                <a:solidFill>
                                  <a:srgbClr val="1822CD"/>
                                </a:solidFill>
                                <a:latin typeface="Cambria Math"/>
                                <a:ea typeface="+mn-ea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/>
                                    <a:ea typeface="+mn-ea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/>
                                    <a:ea typeface="+mn-ea"/>
                                  </a:rPr>
                                  <m:t>𝒗𝒂𝒄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→+</m:t>
                    </m:r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 </m:t>
                    </m:r>
                  </m:oMath>
                </a14:m>
                <a:endParaRPr lang="en-US" sz="1400" b="1" dirty="0">
                  <a:solidFill>
                    <a:srgbClr val="1822CD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55" y="4734770"/>
                <a:ext cx="2869055" cy="433067"/>
              </a:xfrm>
              <a:prstGeom prst="rect">
                <a:avLst/>
              </a:prstGeom>
              <a:blipFill>
                <a:blip r:embed="rId5"/>
                <a:stretch>
                  <a:fillRect l="-637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38591" y="5702384"/>
                <a:ext cx="4041940" cy="725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hangingPunct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dirty="0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300" b="1" i="1" dirty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𝝉</m:t>
                        </m:r>
                      </m:e>
                      <m:sub>
                        <m:r>
                          <a:rPr lang="en-US" sz="1300" b="1" i="1" dirty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13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=3.5ms,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dirty="0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300" b="1" i="1" dirty="0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𝒇</m:t>
                        </m:r>
                      </m:e>
                      <m:sub>
                        <m:r>
                          <a:rPr lang="en-US" sz="1300" b="1" i="1" dirty="0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𝒄𝒐𝒊𝒍</m:t>
                        </m:r>
                      </m:sub>
                    </m:sSub>
                  </m:oMath>
                </a14:m>
                <a:r>
                  <a:rPr lang="en-US" sz="13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=+/-30Hz,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sz="1400" b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+mn-ea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1400" b="1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lang="en-US" sz="1400" b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1400" b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</a:rPr>
                                  <m:t>𝒕𝒐𝒕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+mn-ea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1400" b="1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lang="en-US" sz="1400" b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1400" b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</a:rPr>
                                  <m:t>𝒗𝒂𝒄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Helvetica" charset="0"/>
                    <a:ea typeface="+mn-ea"/>
                    <a:cs typeface="Arial" pitchFamily="34" charset="0"/>
                  </a:rPr>
                  <a:t>=1.52</a:t>
                </a:r>
                <a:endParaRPr lang="en-US" sz="1400" b="1" dirty="0">
                  <a:solidFill>
                    <a:srgbClr val="1822CD"/>
                  </a:solidFill>
                  <a:latin typeface="Cambria Math"/>
                  <a:ea typeface="+mn-ea"/>
                  <a:cs typeface="Arial" pitchFamily="34" charset="0"/>
                </a:endParaRPr>
              </a:p>
              <a:p>
                <a:pPr algn="ctr" eaLnBrk="1" hangingPunct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𝟐</m:t>
                    </m:r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𝝅</m:t>
                    </m:r>
                    <m:d>
                      <m:dPr>
                        <m:begChr m:val="|"/>
                        <m:endChr m:val="|"/>
                        <m:ctrlPr>
                          <a:rPr lang="en-US" sz="1400" b="1" i="1" dirty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 dirty="0">
                                <a:solidFill>
                                  <a:srgbClr val="1822CD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400" b="1" dirty="0">
                                <a:solidFill>
                                  <a:srgbClr val="1822CD"/>
                                </a:solidFill>
                                <a:latin typeface="Cambria Math"/>
                                <a:ea typeface="+mn-ea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dirty="0">
                                <a:solidFill>
                                  <a:srgbClr val="1822CD"/>
                                </a:solidFill>
                                <a:latin typeface="Cambria Math"/>
                                <a:ea typeface="+mn-ea"/>
                              </a:rPr>
                              <m:t>𝒄𝒐𝒊𝒍</m:t>
                            </m:r>
                          </m:sub>
                        </m:sSub>
                      </m:e>
                    </m:d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~</m:t>
                    </m:r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𝟏</m:t>
                    </m:r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/</m:t>
                    </m:r>
                    <m:sSub>
                      <m:sSubPr>
                        <m:ctrlPr>
                          <a:rPr lang="en-US" sz="1400" b="1" i="1" dirty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400" b="1" i="1" dirty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𝝉</m:t>
                        </m:r>
                      </m:e>
                      <m:sub>
                        <m:r>
                          <a:rPr lang="en-US" sz="1400" b="1" i="1" dirty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𝒘</m:t>
                        </m:r>
                      </m:sub>
                    </m:sSub>
                    <m:r>
                      <a:rPr lang="en-US" sz="1600" b="1" dirty="0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⇒</m:t>
                    </m:r>
                  </m:oMath>
                </a14:m>
                <a:r>
                  <a:rPr lang="en-US" sz="1400" b="1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strong plasma-wall coupling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591" y="5702384"/>
                <a:ext cx="4041940" cy="725455"/>
              </a:xfrm>
              <a:prstGeom prst="rect">
                <a:avLst/>
              </a:prstGeom>
              <a:blipFill>
                <a:blip r:embed="rId6"/>
                <a:stretch>
                  <a:fillRect r="-151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072521" y="995278"/>
            <a:ext cx="3277767" cy="2824918"/>
            <a:chOff x="1182740" y="914400"/>
            <a:chExt cx="3277767" cy="2824918"/>
          </a:xfrm>
        </p:grpSpPr>
        <p:sp>
          <p:nvSpPr>
            <p:cNvPr id="39" name="TextBox 38"/>
            <p:cNvSpPr txBox="1"/>
            <p:nvPr/>
          </p:nvSpPr>
          <p:spPr>
            <a:xfrm>
              <a:off x="1182740" y="2085510"/>
              <a:ext cx="137730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NSTX f=30Hz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3053009" y="914400"/>
                  <a:ext cx="1064137" cy="2750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en-US" sz="11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𝛃</m:t>
                          </m:r>
                        </m:e>
                        <m:sub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𝐍</m:t>
                          </m:r>
                        </m:sub>
                        <m:sup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𝐧𝐨</m:t>
                          </m:r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 </m:t>
                          </m:r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𝐰𝐚𝐥𝐥</m:t>
                          </m:r>
                        </m:sup>
                      </m:sSubSup>
                    </m:oMath>
                  </a14:m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CC99">
                          <a:lumMod val="75000"/>
                        </a:srgbClr>
                      </a:solidFill>
                      <a:effectLst/>
                      <a:uLnTx/>
                      <a:uFillTx/>
                      <a:latin typeface="Helvetica" charset="0"/>
                      <a:ea typeface="+mn-ea"/>
                      <a:cs typeface="Arial" pitchFamily="34" charset="0"/>
                    </a:rPr>
                    <a:t> ~ 4.75</a:t>
                  </a: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009" y="914400"/>
                  <a:ext cx="1064137" cy="2750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565157" y="1783435"/>
              <a:ext cx="8953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Fluid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no wall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89964"/>
              <a:ext cx="74251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Kinetic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flipV="1">
              <a:off x="3505200" y="1189477"/>
              <a:ext cx="0" cy="2514598"/>
            </a:xfrm>
            <a:prstGeom prst="line">
              <a:avLst/>
            </a:prstGeom>
            <a:noFill/>
            <a:ln w="15875" cap="flat" cmpd="sng" algn="ctr">
              <a:solidFill>
                <a:srgbClr val="00CC99">
                  <a:lumMod val="7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461427" y="3246875"/>
              <a:ext cx="88197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Fluid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with wall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629273" y="5303019"/>
            <a:ext cx="18854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NSTX</a:t>
            </a:r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 experiments</a:t>
            </a:r>
            <a:endParaRPr lang="en-US" sz="1500" b="1" i="1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18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9" name="Picture 18" descr="nstx_logo_cnvrtd.ai [Converted].tif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NSTX: </a:t>
            </a:r>
            <a:r>
              <a:rPr lang="en-US" sz="2700" dirty="0" smtClean="0"/>
              <a:t>Bounce </a:t>
            </a:r>
            <a:r>
              <a:rPr lang="en-US" sz="2700" dirty="0"/>
              <a:t>and Transit Resonances of Thermal Ions Contributes Dominant Kinetic Energy to </a:t>
            </a:r>
            <a:r>
              <a:rPr lang="en-US" altLang="zh-CN" sz="2700" dirty="0"/>
              <a:t>Kinetic</a:t>
            </a:r>
            <a:r>
              <a:rPr lang="zh-CN" altLang="en-US" sz="2700" dirty="0"/>
              <a:t> </a:t>
            </a:r>
            <a:r>
              <a:rPr lang="en-US" sz="2700" dirty="0"/>
              <a:t>Response</a:t>
            </a:r>
          </a:p>
        </p:txBody>
      </p:sp>
      <p:pic>
        <p:nvPicPr>
          <p:cNvPr id="4" name="Picture 3" descr="C:\Users\ZR\SkyDrive\work\work\workspace 2014\NSTX_RFA\energy_bar\ene_bar_the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"/>
          <a:stretch/>
        </p:blipFill>
        <p:spPr bwMode="auto">
          <a:xfrm>
            <a:off x="2133600" y="2069292"/>
            <a:ext cx="4338471" cy="36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914400"/>
                <a:ext cx="8458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buClr>
                    <a:srgbClr val="FF0000"/>
                  </a:buClr>
                  <a:buSzPct val="120000"/>
                </a:pPr>
                <a:r>
                  <a:rPr lang="en-US" sz="1600" b="1" dirty="0">
                    <a:solidFill>
                      <a:srgbClr val="2D2DB9"/>
                    </a:solidFill>
                    <a:latin typeface="Helvetica" charset="0"/>
                    <a:ea typeface="+mn-ea"/>
                    <a:cs typeface="Arial" pitchFamily="34" charset="0"/>
                  </a:rPr>
                  <a:t>To understand which drift kinetic effect of thermal particles play a role to change the plasma response, the perturbed drift kinetic energy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rgbClr val="2D2DB9"/>
                        </a:solidFill>
                        <a:latin typeface="Cambria Math"/>
                        <a:ea typeface="+mn-ea"/>
                      </a:rPr>
                      <m:t>𝜹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2D2DB9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1">
                            <a:solidFill>
                              <a:srgbClr val="2D2DB9"/>
                            </a:solidFill>
                            <a:latin typeface="Cambria Math"/>
                            <a:ea typeface="+mn-ea"/>
                          </a:rPr>
                          <m:t>W</m:t>
                        </m:r>
                      </m:e>
                      <m:sub>
                        <m:r>
                          <a:rPr lang="en-US" sz="1600" b="1">
                            <a:solidFill>
                              <a:srgbClr val="2D2DB9"/>
                            </a:solidFill>
                            <a:latin typeface="Cambria Math"/>
                            <a:ea typeface="+mn-ea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2D2DB9"/>
                    </a:solidFill>
                    <a:latin typeface="Helvetica" charset="0"/>
                    <a:ea typeface="+mn-ea"/>
                    <a:cs typeface="Arial" pitchFamily="34" charset="0"/>
                  </a:rPr>
                  <a:t> is analyzed near no-wall beta limit in </a:t>
                </a:r>
                <a:r>
                  <a:rPr lang="en-US" sz="1600" b="1" dirty="0">
                    <a:solidFill>
                      <a:srgbClr val="FF0000"/>
                    </a:solidFill>
                    <a:latin typeface="Helvetica" charset="0"/>
                    <a:ea typeface="+mn-ea"/>
                    <a:cs typeface="Arial" pitchFamily="34" charset="0"/>
                  </a:rPr>
                  <a:t>NSTX</a:t>
                </a:r>
                <a:r>
                  <a:rPr lang="en-US" sz="1600" b="1" dirty="0">
                    <a:solidFill>
                      <a:srgbClr val="2D2DB9"/>
                    </a:solidFill>
                    <a:latin typeface="Helvetica" charset="0"/>
                    <a:ea typeface="+mn-ea"/>
                    <a:cs typeface="Arial" pitchFamily="34" charset="0"/>
                  </a:rPr>
                  <a:t> plasmas.</a:t>
                </a:r>
              </a:p>
              <a:p>
                <a:pPr eaLnBrk="1" hangingPunct="1">
                  <a:buClr>
                    <a:srgbClr val="FF0000"/>
                  </a:buClr>
                  <a:buSzPct val="120000"/>
                </a:pPr>
                <a:endParaRPr lang="en-US" sz="1600" b="1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  <a:p>
                <a:pPr eaLnBrk="1" hangingPunct="1">
                  <a:buClr>
                    <a:srgbClr val="FF0000"/>
                  </a:buClr>
                  <a:buSzPct val="120000"/>
                </a:pPr>
                <a:endParaRPr lang="en-US" sz="1600" b="1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  <a:p>
                <a:pPr eaLnBrk="1" hangingPunct="1">
                  <a:buClr>
                    <a:srgbClr val="FF0000"/>
                  </a:buClr>
                  <a:buSzPct val="120000"/>
                </a:pPr>
                <a:endParaRPr lang="en-US" sz="1600" b="1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845820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33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5334000"/>
                <a:ext cx="88392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eaLnBrk="1" hangingPunct="1">
                  <a:spcAft>
                    <a:spcPts val="0"/>
                  </a:spcAft>
                  <a:buClr>
                    <a:srgbClr val="FF000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Thermal electrons contribute much smaller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𝛿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𝑊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 due to high collision frequency, bounce frequency and transit frequency.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 </a:t>
                </a:r>
                <a:endParaRPr lang="en-US" sz="1400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  <a:p>
                <a:pPr marL="285750" indent="-285750" eaLnBrk="1" hangingPunct="1">
                  <a:spcAft>
                    <a:spcPts val="0"/>
                  </a:spcAft>
                  <a:buClr>
                    <a:srgbClr val="FF000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altLang="zh-CN" sz="1400" b="1" dirty="0"/>
                  <a:t>T</a:t>
                </a:r>
                <a:r>
                  <a:rPr lang="en-US" sz="1400" b="1" dirty="0"/>
                  <a:t>he fluid contour with rotation is similar to the kinetic contours since the physics of ion acoustic damping is dominant at high rotation</a:t>
                </a:r>
                <a:r>
                  <a:rPr lang="en-US" altLang="zh-CN" sz="1400" b="1" dirty="0"/>
                  <a:t>.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T</a:t>
                </a:r>
                <a:r>
                  <a:rPr lang="en-US" sz="1400" dirty="0"/>
                  <a:t>he ion acoustic damping is the fluid description of the kinetic resonance of passing ions</a:t>
                </a:r>
                <a:r>
                  <a:rPr lang="en-US" altLang="zh-CN" sz="1400" dirty="0"/>
                  <a:t>.</a:t>
                </a:r>
                <a:endParaRPr lang="en-US" sz="1400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34000"/>
                <a:ext cx="8839200" cy="1169551"/>
              </a:xfrm>
              <a:prstGeom prst="rect">
                <a:avLst/>
              </a:prstGeom>
              <a:blipFill>
                <a:blip r:embed="rId5"/>
                <a:stretch>
                  <a:fillRect l="-345" t="-364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0400" y="1524000"/>
                <a:ext cx="2870914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δ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K</m:t>
                          </m:r>
                        </m:sub>
                      </m:sSub>
                      <m:r>
                        <a:rPr lang="en-US" sz="160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=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sz="1600" b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𝛁</m:t>
                              </m:r>
                            </m:e>
                          </m:acc>
                        </m:e>
                      </m:nary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⋅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𝒑</m:t>
                              </m:r>
                            </m:e>
                          </m:acc>
                        </m:e>
                        <m:sup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𝑘𝑖𝑛𝑒𝑡𝑖𝑐</m:t>
                          </m:r>
                        </m:sup>
                      </m:sSup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⋅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𝛏</m:t>
                              </m:r>
                            </m:e>
                          </m:acc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  <m:sup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524000"/>
                <a:ext cx="2870914" cy="7382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73441" y="3581400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 NSTX f=30Hz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9871" y="2115979"/>
            <a:ext cx="23407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100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NSTX discharge 124801 at 560ms</a:t>
            </a:r>
            <a:endParaRPr lang="en-US" sz="1100" b="1" i="1" dirty="0">
              <a:solidFill>
                <a:srgbClr val="000000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915274" y="271962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(</a:t>
            </a:r>
            <a:r>
              <a:rPr lang="en-US" sz="1200" b="1" dirty="0" err="1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a.u</a:t>
            </a:r>
            <a:r>
              <a:rPr lang="en-US" sz="12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.)</a:t>
            </a:r>
          </a:p>
        </p:txBody>
      </p:sp>
      <p:sp>
        <p:nvSpPr>
          <p:cNvPr id="12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3" name="Picture 12" descr="nstx_logo_cnvrtd.ai [Converted].tif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94643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1942</Words>
  <Application>Microsoft Macintosh PowerPoint</Application>
  <PresentationFormat>On-screen Show (4:3)</PresentationFormat>
  <Paragraphs>371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Calibri</vt:lpstr>
      <vt:lpstr>Cambria Math</vt:lpstr>
      <vt:lpstr>Century Gothic</vt:lpstr>
      <vt:lpstr>Helvetica</vt:lpstr>
      <vt:lpstr>MS PGothic</vt:lpstr>
      <vt:lpstr>SimSun</vt:lpstr>
      <vt:lpstr>Symbol</vt:lpstr>
      <vt:lpstr>Times New Roman</vt:lpstr>
      <vt:lpstr>Wingdings</vt:lpstr>
      <vt:lpstr>宋体</vt:lpstr>
      <vt:lpstr>黑体</vt:lpstr>
      <vt:lpstr>Arial</vt:lpstr>
      <vt:lpstr>NSTX Upgrade</vt:lpstr>
      <vt:lpstr>Nyquist analysis of kinetic effects on the plasma response in NSTX and DIII-D experiments</vt:lpstr>
      <vt:lpstr>Motivation</vt:lpstr>
      <vt:lpstr>Linear Simulation of Plasma Response: Hybrid Drift-Kinetic MHD Formulation (MARS-K)</vt:lpstr>
      <vt:lpstr>Nyquist Analysis and Pade ́ Approximation</vt:lpstr>
      <vt:lpstr>Frequency Scan of Plasma Response in DIII-D and NSTX with Different Coil Configurations</vt:lpstr>
      <vt:lpstr>NSTX:  Kinetic Plasma Response With Thermal Particles Shows Quantitative Agreement with Magnetic Sensor Measurements</vt:lpstr>
      <vt:lpstr>NSTX: Inertial Energy Plays a Destabilizing Role in NSTX Plasmas Response</vt:lpstr>
      <vt:lpstr>NSTX Shows Strong Plasma-Wall Coupling Effect in n=1 Plasma Response</vt:lpstr>
      <vt:lpstr>NSTX: Bounce and Transit Resonances of Thermal Ions Contributes Dominant Kinetic Energy to Kinetic Response</vt:lpstr>
      <vt:lpstr>NSTX: Nyquist Contour Directly Identifies Kinetic Stabilization of Least Stable Mode in Plasma Response</vt:lpstr>
      <vt:lpstr>DIII-D: Different Response Physics Form Different Nyquist Contour</vt:lpstr>
      <vt:lpstr>DIII-D: Multi-Mode Plasma Response in Kinetic-MHD Simulation (MARS-K) Quantified using Nyquist Contour Analysis</vt:lpstr>
      <vt:lpstr>DIII-D: n=2 Plasma Response Results Show Multi-Mode Structure with Nyquist Analysis in Ideal MHD simulation (MARS-F)</vt:lpstr>
      <vt:lpstr>Modified Pade ́ Approximation Include Both Coil Phasing and Frequency Dependence</vt:lpstr>
      <vt:lpstr>DIII-D: Application of Modified Nyquist Method in n=2 plasma response experiments </vt:lpstr>
      <vt:lpstr>DIII-D: Application of Modified Nyquist Method in n=2 plasma response experiments </vt:lpstr>
      <vt:lpstr>DIII-D: Modified Transfer Function Fits Simulated n=2 Resistive Response at Different Phasing and Frequency</vt:lpstr>
      <vt:lpstr>DIII-D: Extracted Transfer Functions Identify Modification of n=2 Plasma Stability Due to Rotation and Resistivity  </vt:lpstr>
      <vt:lpstr>DIII-D: n=2 Response at HFS Purely Contributed by Plasma with Zero Degree Coil Phasing (Even Parity)  </vt:lpstr>
      <vt:lpstr>DIII-D:  Least Stable Mode is Dominant in n=2 Resistive Plasma Response with Zero Degree Coil Phasing (Even Parity)</vt:lpstr>
      <vt:lpstr>MARS-F Simulation of Response for Modified Pade ́ Approximation </vt:lpstr>
      <vt:lpstr>Two Modes Are Dominant on HFS with Zero Phase Degree </vt:lpstr>
      <vt:lpstr>Use Transfer Functions to Optimize Coil Phase and Frequency for amplifying preferred eigenmode</vt:lpstr>
      <vt:lpstr>Nyquist Analysis Reveals Fundamental Contribution of Eigenmodes on Kinetic Plasma Response and Multi-Mode Response</vt:lpstr>
      <vt:lpstr>Frequency Scan of Each Eigenmode (n=2), no full cancellation among different modes</vt:lpstr>
    </vt:vector>
  </TitlesOfParts>
  <Company>PPPL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Microsoft Office User</cp:lastModifiedBy>
  <cp:revision>305</cp:revision>
  <cp:lastPrinted>2016-10-04T21:19:29Z</cp:lastPrinted>
  <dcterms:created xsi:type="dcterms:W3CDTF">2015-07-16T16:59:24Z</dcterms:created>
  <dcterms:modified xsi:type="dcterms:W3CDTF">2016-10-12T17:46:08Z</dcterms:modified>
</cp:coreProperties>
</file>