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7" r:id="rId4"/>
    <p:sldId id="342" r:id="rId5"/>
    <p:sldId id="263" r:id="rId6"/>
    <p:sldId id="343" r:id="rId7"/>
    <p:sldId id="344" r:id="rId8"/>
    <p:sldId id="266" r:id="rId9"/>
    <p:sldId id="267" r:id="rId10"/>
    <p:sldId id="345" r:id="rId11"/>
    <p:sldId id="346" r:id="rId12"/>
    <p:sldId id="285" r:id="rId13"/>
    <p:sldId id="348" r:id="rId14"/>
    <p:sldId id="358" r:id="rId15"/>
    <p:sldId id="349" r:id="rId16"/>
    <p:sldId id="269" r:id="rId17"/>
    <p:sldId id="350" r:id="rId18"/>
    <p:sldId id="258" r:id="rId19"/>
    <p:sldId id="286" r:id="rId20"/>
    <p:sldId id="359" r:id="rId21"/>
    <p:sldId id="354" r:id="rId22"/>
    <p:sldId id="356" r:id="rId23"/>
    <p:sldId id="355" r:id="rId24"/>
    <p:sldId id="361" r:id="rId25"/>
    <p:sldId id="340" r:id="rId26"/>
  </p:sldIdLst>
  <p:sldSz cx="9144000" cy="5143500" type="screen16x9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371FE0-6361-45AE-B49F-A5CF825E8C4A}">
          <p14:sldIdLst>
            <p14:sldId id="256"/>
            <p14:sldId id="257"/>
            <p14:sldId id="342"/>
            <p14:sldId id="263"/>
            <p14:sldId id="343"/>
            <p14:sldId id="344"/>
            <p14:sldId id="266"/>
            <p14:sldId id="267"/>
            <p14:sldId id="345"/>
            <p14:sldId id="346"/>
            <p14:sldId id="285"/>
            <p14:sldId id="348"/>
            <p14:sldId id="358"/>
            <p14:sldId id="349"/>
            <p14:sldId id="269"/>
            <p14:sldId id="350"/>
            <p14:sldId id="258"/>
            <p14:sldId id="286"/>
            <p14:sldId id="359"/>
            <p14:sldId id="354"/>
            <p14:sldId id="356"/>
            <p14:sldId id="355"/>
            <p14:sldId id="361"/>
            <p14:sldId id="34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CCFF"/>
    <a:srgbClr val="66CCFF"/>
    <a:srgbClr val="0099FF"/>
    <a:srgbClr val="292929"/>
    <a:srgbClr val="265420"/>
    <a:srgbClr val="3399FF"/>
    <a:srgbClr val="336600"/>
    <a:srgbClr val="4F81BD"/>
    <a:srgbClr val="00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3" autoAdjust="0"/>
    <p:restoredTop sz="82959" autoAdjust="0"/>
  </p:normalViewPr>
  <p:slideViewPr>
    <p:cSldViewPr showGuides="1">
      <p:cViewPr varScale="1">
        <p:scale>
          <a:sx n="97" d="100"/>
          <a:sy n="97" d="100"/>
        </p:scale>
        <p:origin x="-883" y="-82"/>
      </p:cViewPr>
      <p:guideLst>
        <p:guide orient="horz" pos="3239"/>
        <p:guide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3008511" cy="46067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924712" y="0"/>
            <a:ext cx="3008511" cy="46067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1" y="8759201"/>
            <a:ext cx="3008511" cy="46067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924712" y="8759201"/>
            <a:ext cx="3008511" cy="460674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CC74D970-2890-4D65-AFE2-706E85F06B2C}" type="slidenum">
              <a:t>‹#›</a:t>
            </a:fld>
            <a:endParaRPr lang="en-US" sz="1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7777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6933595" cy="9220211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3" name="Header Placeholder 2"/>
          <p:cNvSpPr txBox="1">
            <a:spLocks noGrp="1"/>
          </p:cNvSpPr>
          <p:nvPr>
            <p:ph type="hdr" sz="quarter"/>
          </p:nvPr>
        </p:nvSpPr>
        <p:spPr>
          <a:xfrm>
            <a:off x="-371" y="-336"/>
            <a:ext cx="3003692" cy="4606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 txBox="1">
            <a:spLocks noGrp="1"/>
          </p:cNvSpPr>
          <p:nvPr>
            <p:ph type="dt" idx="1"/>
          </p:nvPr>
        </p:nvSpPr>
        <p:spPr>
          <a:xfrm>
            <a:off x="3926936" y="-336"/>
            <a:ext cx="3003692" cy="4606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43625" cy="34559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6" name="Notes Placeholder 5"/>
          <p:cNvSpPr txBox="1">
            <a:spLocks noGrp="1"/>
          </p:cNvSpPr>
          <p:nvPr>
            <p:ph type="body" sz="quarter" idx="3"/>
          </p:nvPr>
        </p:nvSpPr>
        <p:spPr>
          <a:xfrm>
            <a:off x="693360" y="4378759"/>
            <a:ext cx="5546134" cy="4149432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-371" y="8756507"/>
            <a:ext cx="3003692" cy="462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3926936" y="8756507"/>
            <a:ext cx="3003692" cy="4623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b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200" b="0" i="0" u="none" strike="noStrike" baseline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fld id="{A1691810-4749-4A6A-A1E7-B801D9648DAA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Arial" pitchFamily="34"/>
        <a:cs typeface="Arial" pitchFamily="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95288" y="692150"/>
            <a:ext cx="6143625" cy="345598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93360" y="4378757"/>
            <a:ext cx="5546134" cy="184666"/>
          </a:xfrm>
        </p:spPr>
        <p:txBody>
          <a:bodyPr>
            <a:spAutoFit/>
          </a:bodyPr>
          <a:lstStyle>
            <a:defPPr lvl="0">
              <a:buClr>
                <a:srgbClr val="0000C0"/>
              </a:buClr>
              <a:buSzPct val="100000"/>
              <a:buFont typeface="Arial" pitchFamily="34"/>
              <a:buNone/>
            </a:defPPr>
            <a:lvl1pPr lvl="0">
              <a:buClr>
                <a:srgbClr val="0000C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C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C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C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C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C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C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C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C0"/>
              </a:buClr>
              <a:buSzPct val="100000"/>
              <a:buFont typeface="Arial" pitchFamily="34"/>
              <a:buChar char="•"/>
            </a:lvl9pPr>
          </a:lstStyle>
          <a:p>
            <a:endParaRPr lang="en-US" kern="1200" dirty="0">
              <a:solidFill>
                <a:srgbClr val="0000C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436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691810-4749-4A6A-A1E7-B801D9648D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82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436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691810-4749-4A6A-A1E7-B801D9648D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3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436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691810-4749-4A6A-A1E7-B801D9648DA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2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436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691810-4749-4A6A-A1E7-B801D9648D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1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43625" cy="3455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A1691810-4749-4A6A-A1E7-B801D9648DA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03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6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34" y="133350"/>
            <a:ext cx="6323166" cy="436050"/>
          </a:xfrm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819150"/>
            <a:ext cx="86868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8600" y="819150"/>
            <a:ext cx="4343400" cy="3886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t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85799" y="1597667"/>
            <a:ext cx="7772400" cy="1102679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dirty="0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1"/>
          </p:nvPr>
        </p:nvSpPr>
        <p:spPr>
          <a:xfrm>
            <a:off x="457200" y="2724150"/>
            <a:ext cx="8229240" cy="187368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342720" marR="0" lvl="0" indent="-3427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10606" y="261210"/>
            <a:ext cx="927994" cy="8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5238" y="209564"/>
            <a:ext cx="926371" cy="926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PPPL_logo_horizontal_gradient_72dpi.jp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7" y="457290"/>
            <a:ext cx="2133601" cy="430890"/>
          </a:xfrm>
          <a:prstGeom prst="rect">
            <a:avLst/>
          </a:prstGeom>
        </p:spPr>
      </p:pic>
      <p:pic>
        <p:nvPicPr>
          <p:cNvPr id="14" name="Picture 13" descr="princeton-university-logo1.jp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856" y="471072"/>
            <a:ext cx="1497544" cy="41712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74" y="261210"/>
            <a:ext cx="924126" cy="82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buNone/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Arial" pitchFamily="34"/>
          <a:cs typeface="Arial" pitchFamily="34"/>
        </a:defRPr>
      </a:lvl1pPr>
    </p:titleStyle>
    <p:bodyStyle>
      <a:lvl1pPr marL="0" marR="0" indent="0" algn="l" rtl="0" hangingPunct="1">
        <a:lnSpc>
          <a:spcPct val="100000"/>
        </a:lnSpc>
        <a:spcBef>
          <a:spcPts val="4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2000" b="0" i="0" u="none" strike="noStrike" kern="1200" baseline="0">
          <a:ln>
            <a:noFill/>
          </a:ln>
          <a:solidFill>
            <a:srgbClr val="000000"/>
          </a:solidFill>
          <a:latin typeface="Arial" pitchFamily="34"/>
          <a:cs typeface="Arial" pitchFamily="34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1600200" y="139860"/>
            <a:ext cx="5995800" cy="43605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179280" y="735480"/>
            <a:ext cx="8785440" cy="41045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342720" marR="0" lvl="0" indent="-3427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8pPr>
            <a:lvl9pPr marL="1944000" marR="0" lvl="8" indent="-216000" algn="l" rtl="0" hangingPunct="1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SzPct val="45000"/>
              <a:buFont typeface="StarSymbol"/>
              <a:buChar char="●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Se`cond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876720" y="4942080"/>
            <a:ext cx="2133720" cy="2014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/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000" b="0" i="0" u="none" strike="noStrike" baseline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defRPr>
            </a:lvl1pPr>
          </a:lstStyle>
          <a:p>
            <a:pPr lvl="0"/>
            <a:fld id="{B684B7EC-281A-4645-9877-A9A91512AC6B}" type="slidenum">
              <a:t>‹#›</a:t>
            </a:fld>
            <a:endParaRPr lang="en-US" dirty="0"/>
          </a:p>
        </p:txBody>
      </p:sp>
      <p:sp>
        <p:nvSpPr>
          <p:cNvPr id="7" name="Straight Connector 6"/>
          <p:cNvSpPr/>
          <p:nvPr/>
        </p:nvSpPr>
        <p:spPr>
          <a:xfrm>
            <a:off x="0" y="4933950"/>
            <a:ext cx="9144000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8" name="Straight Connector 7"/>
          <p:cNvSpPr/>
          <p:nvPr/>
        </p:nvSpPr>
        <p:spPr>
          <a:xfrm>
            <a:off x="0" y="86940"/>
            <a:ext cx="9144000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285750" marR="0" lvl="0" indent="-28575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9" name="Straight Connector 8"/>
          <p:cNvSpPr/>
          <p:nvPr/>
        </p:nvSpPr>
        <p:spPr>
          <a:xfrm>
            <a:off x="0" y="627480"/>
            <a:ext cx="9144000" cy="0"/>
          </a:xfrm>
          <a:prstGeom prst="line">
            <a:avLst/>
          </a:prstGeom>
          <a:noFill/>
          <a:ln w="1260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52400" y="4900940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R.</a:t>
            </a:r>
            <a:r>
              <a:rPr lang="en-US" sz="1100" baseline="0" dirty="0" smtClean="0"/>
              <a:t> Lunsford, V. Rohde </a:t>
            </a:r>
            <a:r>
              <a:rPr lang="en-US" sz="1100" i="1" baseline="0" dirty="0" smtClean="0"/>
              <a:t>et al</a:t>
            </a:r>
            <a:r>
              <a:rPr lang="en-US" sz="1100" baseline="0" dirty="0" smtClean="0"/>
              <a:t>., </a:t>
            </a:r>
            <a:endParaRPr lang="en-US" sz="11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124200" y="4900940"/>
            <a:ext cx="2895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IAEA FEC October 22-27 2018  FIP/2-3</a:t>
            </a:r>
            <a:endParaRPr lang="en-US" sz="1100" dirty="0"/>
          </a:p>
        </p:txBody>
      </p:sp>
      <p:pic>
        <p:nvPicPr>
          <p:cNvPr id="21811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84555"/>
            <a:ext cx="609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PPPL_logo_horizontal_gradient_72dpi.jp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024"/>
          <a:stretch/>
        </p:blipFill>
        <p:spPr>
          <a:xfrm>
            <a:off x="125479" y="140572"/>
            <a:ext cx="1322321" cy="4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4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rtl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24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Arial" pitchFamily="34"/>
        </a:defRPr>
      </a:lvl1pPr>
    </p:titleStyle>
    <p:bodyStyle>
      <a:lvl1pPr marL="0" marR="0" indent="0" algn="l" rtl="0" hangingPunct="1">
        <a:lnSpc>
          <a:spcPct val="100000"/>
        </a:lnSpc>
        <a:spcBef>
          <a:spcPts val="4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20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Arial" pitchFamily="34"/>
        </a:defRPr>
      </a:lvl1pPr>
      <a:lvl2pPr>
        <a:defRPr/>
      </a:lvl2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rem ispum dolor sit amet consectet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28598" y="1428825"/>
            <a:ext cx="8763002" cy="925511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2700" dirty="0" smtClean="0"/>
              <a:t>Active conditioning of ASDEX-Upgrade tungsten PFCs through boron particulate injection (FIP/2-3)</a:t>
            </a:r>
            <a:endParaRPr lang="en-US" sz="2700" dirty="0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685800" y="2563417"/>
            <a:ext cx="7696202" cy="887552"/>
          </a:xfrm>
        </p:spPr>
        <p:txBody>
          <a:bodyPr wrap="square" lIns="90000" tIns="46800" rIns="90000" bIns="46800" anchor="t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–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–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»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»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»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»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»"/>
            </a:lvl9pPr>
          </a:lstStyle>
          <a:p>
            <a:pPr lvl="0" algn="ctr">
              <a:lnSpc>
                <a:spcPct val="90000"/>
              </a:lnSpc>
              <a:buNone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en-US" sz="1600" b="1" dirty="0"/>
              <a:t>R. Lunsford</a:t>
            </a:r>
            <a:r>
              <a:rPr lang="en-US" sz="1600" b="1" baseline="30000" dirty="0"/>
              <a:t>1 </a:t>
            </a:r>
            <a:r>
              <a:rPr lang="en-US" sz="1600" b="1" dirty="0" smtClean="0"/>
              <a:t>, V. Rohde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</a:t>
            </a:r>
            <a:r>
              <a:rPr lang="en-US" sz="1600" b="1" dirty="0"/>
              <a:t>A. Bortolon</a:t>
            </a:r>
            <a:r>
              <a:rPr lang="en-US" sz="1600" b="1" baseline="30000" dirty="0"/>
              <a:t>1</a:t>
            </a:r>
            <a:r>
              <a:rPr lang="en-US" sz="1600" b="1" dirty="0"/>
              <a:t>, </a:t>
            </a:r>
            <a:r>
              <a:rPr lang="en-US" sz="1600" b="1" dirty="0" smtClean="0"/>
              <a:t>A. Drenik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R. Dux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</a:t>
            </a:r>
            <a:r>
              <a:rPr lang="en-US" sz="1600" b="1" dirty="0"/>
              <a:t>A. Herrmann</a:t>
            </a:r>
            <a:r>
              <a:rPr lang="en-US" sz="1600" b="1" baseline="30000" dirty="0"/>
              <a:t>2</a:t>
            </a:r>
            <a:r>
              <a:rPr lang="en-US" sz="1600" b="1" dirty="0"/>
              <a:t>, </a:t>
            </a:r>
            <a:endParaRPr lang="en-US" sz="1600" b="1" dirty="0" smtClean="0"/>
          </a:p>
          <a:p>
            <a:pPr lvl="0" algn="ctr">
              <a:lnSpc>
                <a:spcPct val="90000"/>
              </a:lnSpc>
              <a:buNone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en-US" sz="1600" b="1" dirty="0" smtClean="0"/>
              <a:t>A</a:t>
            </a:r>
            <a:r>
              <a:rPr lang="en-US" sz="1600" b="1" dirty="0"/>
              <a:t>. Kallenbach</a:t>
            </a:r>
            <a:r>
              <a:rPr lang="en-US" sz="1600" b="1" baseline="30000" dirty="0"/>
              <a:t>2</a:t>
            </a:r>
            <a:r>
              <a:rPr lang="en-US" sz="1600" b="1" dirty="0" smtClean="0"/>
              <a:t>, </a:t>
            </a:r>
            <a:r>
              <a:rPr lang="en-US" sz="1600" b="1" dirty="0"/>
              <a:t>R</a:t>
            </a:r>
            <a:r>
              <a:rPr lang="en-US" sz="1600" b="1"/>
              <a:t>. </a:t>
            </a:r>
            <a:r>
              <a:rPr lang="en-US" sz="1600" b="1" smtClean="0"/>
              <a:t>M. McDermott</a:t>
            </a:r>
            <a:r>
              <a:rPr lang="en-US" sz="1600" b="1" baseline="30000" smtClean="0"/>
              <a:t>2</a:t>
            </a:r>
            <a:r>
              <a:rPr lang="en-US" sz="1600" b="1" dirty="0"/>
              <a:t>, </a:t>
            </a:r>
            <a:r>
              <a:rPr lang="en-US" sz="1600" b="1" dirty="0" smtClean="0"/>
              <a:t>R. Maingi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</a:t>
            </a:r>
            <a:r>
              <a:rPr lang="en-US" sz="1600" b="1" dirty="0"/>
              <a:t>D.K. Mansfield</a:t>
            </a:r>
            <a:r>
              <a:rPr lang="en-US" sz="1600" b="1" baseline="30000" dirty="0"/>
              <a:t>1</a:t>
            </a:r>
            <a:r>
              <a:rPr lang="en-US" sz="1600" b="1" dirty="0"/>
              <a:t>, </a:t>
            </a:r>
            <a:r>
              <a:rPr lang="en-US" sz="1600" b="1" dirty="0" smtClean="0"/>
              <a:t>A. Nagy</a:t>
            </a:r>
            <a:r>
              <a:rPr lang="en-US" sz="1600" b="1" baseline="30000" dirty="0" smtClean="0"/>
              <a:t>1</a:t>
            </a:r>
            <a:r>
              <a:rPr lang="en-US" sz="1600" b="1" dirty="0" smtClean="0"/>
              <a:t>, </a:t>
            </a:r>
          </a:p>
          <a:p>
            <a:pPr lvl="0" algn="ctr">
              <a:lnSpc>
                <a:spcPct val="90000"/>
              </a:lnSpc>
              <a:buNone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r>
              <a:rPr lang="en-US" sz="1600" b="1" dirty="0" smtClean="0"/>
              <a:t>R. Neu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, E</a:t>
            </a:r>
            <a:r>
              <a:rPr lang="en-US" sz="1600" b="1" dirty="0"/>
              <a:t>. </a:t>
            </a:r>
            <a:r>
              <a:rPr lang="en-US" sz="1600" b="1" dirty="0" smtClean="0"/>
              <a:t>Wolfrum</a:t>
            </a:r>
            <a:r>
              <a:rPr lang="en-US" sz="1600" b="1" baseline="30000" dirty="0" smtClean="0"/>
              <a:t>2  </a:t>
            </a:r>
            <a:r>
              <a:rPr lang="en-US" sz="1600" b="1" dirty="0" smtClean="0"/>
              <a:t>and the ASDEX-Upgrade team</a:t>
            </a:r>
          </a:p>
        </p:txBody>
      </p:sp>
      <p:sp>
        <p:nvSpPr>
          <p:cNvPr id="4" name="Freeform 3"/>
          <p:cNvSpPr/>
          <p:nvPr/>
        </p:nvSpPr>
        <p:spPr>
          <a:xfrm>
            <a:off x="69960" y="4180024"/>
            <a:ext cx="8921640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algn="ctr">
              <a:spcBef>
                <a:spcPts val="1123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27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th</a:t>
            </a:r>
            <a:r>
              <a:rPr lang="en-US" sz="1400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 IAEA Fusion Energy Conference, </a:t>
            </a:r>
            <a:br>
              <a:rPr lang="en-US" sz="1400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34"/>
                <a:ea typeface="Arial" pitchFamily="34"/>
                <a:cs typeface="Arial" pitchFamily="34"/>
              </a:rPr>
              <a:t>22-27 October 2018, Gandhinagar, India</a:t>
            </a:r>
            <a:endParaRPr lang="en-US" sz="14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34"/>
              <a:ea typeface="Arial" pitchFamily="34"/>
              <a:cs typeface="Arial" pitchFamily="34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21520" y="3494156"/>
            <a:ext cx="8770080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Arial" pitchFamily="34"/>
                <a:cs typeface="Arial" pitchFamily="34"/>
              </a:rPr>
              <a:t>1</a:t>
            </a:r>
            <a:r>
              <a:rPr lang="de-DE" sz="1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Arial" pitchFamily="34"/>
                <a:cs typeface="Arial" pitchFamily="34"/>
              </a:rPr>
              <a:t>Princeton Plasma Physics Laboratory,</a:t>
            </a:r>
            <a:r>
              <a:rPr lang="de-DE" sz="14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Arial" pitchFamily="34"/>
                <a:cs typeface="Arial" pitchFamily="34"/>
              </a:rPr>
              <a:t> Princeton, NJ, USA</a:t>
            </a:r>
            <a:r>
              <a:rPr lang="de-DE" sz="1400" dirty="0">
                <a:solidFill>
                  <a:srgbClr val="000000"/>
                </a:solidFill>
                <a:latin typeface="Arial Narrow" pitchFamily="34"/>
                <a:ea typeface="Arial" pitchFamily="34"/>
                <a:cs typeface="Arial" pitchFamily="34"/>
              </a:rPr>
              <a:t> </a:t>
            </a:r>
            <a:r>
              <a:rPr lang="de-DE" sz="1400" dirty="0" smtClean="0">
                <a:solidFill>
                  <a:srgbClr val="000000"/>
                </a:solidFill>
                <a:latin typeface="Arial Narrow" pitchFamily="34"/>
                <a:ea typeface="Arial" pitchFamily="34"/>
                <a:cs typeface="Arial" pitchFamily="34"/>
              </a:rPr>
              <a:t>   </a:t>
            </a:r>
          </a:p>
          <a:p>
            <a:pPr lvl="0"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1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Arial" pitchFamily="34"/>
                <a:cs typeface="Arial" pitchFamily="34"/>
              </a:rPr>
              <a:t>2</a:t>
            </a:r>
            <a:r>
              <a:rPr lang="de-DE" sz="1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Arial" pitchFamily="34"/>
                <a:cs typeface="Arial" pitchFamily="34"/>
              </a:rPr>
              <a:t>Max </a:t>
            </a:r>
            <a:r>
              <a:rPr lang="de-DE" sz="1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Arial" pitchFamily="34"/>
                <a:cs typeface="Arial" pitchFamily="34"/>
              </a:rPr>
              <a:t>Planck Institute for Plasma </a:t>
            </a:r>
            <a:r>
              <a:rPr lang="de-DE" sz="1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 Narrow" pitchFamily="34"/>
                <a:ea typeface="Arial" pitchFamily="34"/>
                <a:cs typeface="Arial" pitchFamily="34"/>
              </a:rPr>
              <a:t>Physics, Garching, Germany</a:t>
            </a:r>
            <a:endParaRPr lang="de-DE" sz="1400" b="0" i="0" u="none" strike="noStrike" baseline="0" dirty="0">
              <a:ln>
                <a:noFill/>
              </a:ln>
              <a:solidFill>
                <a:srgbClr val="000000"/>
              </a:solidFill>
              <a:latin typeface="Arial Narrow" pitchFamily="34"/>
              <a:ea typeface="Arial" pitchFamily="34"/>
              <a:cs typeface="Arial" pitchFamily="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3750"/>
            <a:ext cx="1232788" cy="11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el 1"/>
          <p:cNvSpPr txBox="1">
            <a:spLocks noGrp="1"/>
          </p:cNvSpPr>
          <p:nvPr>
            <p:ph type="title" idx="4294967295"/>
          </p:nvPr>
        </p:nvSpPr>
        <p:spPr>
          <a:xfrm>
            <a:off x="1619672" y="125963"/>
            <a:ext cx="5976328" cy="463846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Boron nitride injection series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6205"/>
          <a:stretch/>
        </p:blipFill>
        <p:spPr>
          <a:xfrm>
            <a:off x="4572000" y="752369"/>
            <a:ext cx="4267200" cy="3296356"/>
          </a:xfrm>
          <a:prstGeom prst="rect">
            <a:avLst/>
          </a:prstGeom>
        </p:spPr>
      </p:pic>
      <p:sp>
        <p:nvSpPr>
          <p:cNvPr id="11" name="Textfeld 2"/>
          <p:cNvSpPr txBox="1"/>
          <p:nvPr/>
        </p:nvSpPr>
        <p:spPr>
          <a:xfrm>
            <a:off x="4503440" y="4137925"/>
            <a:ext cx="4335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prstClr val="black"/>
                </a:solidFill>
              </a:rPr>
              <a:t>BN input from 3.8-4.9 s</a:t>
            </a:r>
          </a:p>
          <a:p>
            <a:r>
              <a:rPr lang="en-GB" sz="1600" dirty="0">
                <a:solidFill>
                  <a:prstClr val="black"/>
                </a:solidFill>
              </a:rPr>
              <a:t>N radiation </a:t>
            </a:r>
            <a:r>
              <a:rPr lang="en-GB" sz="1600" dirty="0" smtClean="0">
                <a:solidFill>
                  <a:prstClr val="black"/>
                </a:solidFill>
              </a:rPr>
              <a:t>dominates, No </a:t>
            </a:r>
            <a:r>
              <a:rPr lang="en-GB" sz="1600" dirty="0">
                <a:solidFill>
                  <a:prstClr val="black"/>
                </a:solidFill>
              </a:rPr>
              <a:t>N latency  </a:t>
            </a:r>
          </a:p>
          <a:p>
            <a:r>
              <a:rPr lang="en-GB" sz="1600" dirty="0">
                <a:solidFill>
                  <a:prstClr val="black"/>
                </a:solidFill>
              </a:rPr>
              <a:t>B radiation at limiter and </a:t>
            </a:r>
            <a:r>
              <a:rPr lang="en-GB" sz="1600" dirty="0" smtClean="0">
                <a:solidFill>
                  <a:prstClr val="black"/>
                </a:solidFill>
              </a:rPr>
              <a:t>divertor</a:t>
            </a:r>
            <a:endParaRPr lang="en-GB" dirty="0" smtClean="0">
              <a:solidFill>
                <a:prstClr val="black"/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17066"/>
              </p:ext>
            </p:extLst>
          </p:nvPr>
        </p:nvGraphicFramePr>
        <p:xfrm>
          <a:off x="5224145" y="1802130"/>
          <a:ext cx="3538855" cy="12268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4055"/>
                <a:gridCol w="673100"/>
                <a:gridCol w="1143000"/>
                <a:gridCol w="10287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ASDEX Discharge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Injection Species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Quantity of boron injected (atoms)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Cumulative boron injection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34796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1.7x10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1.7x10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34798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1.7x10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1.9x10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34799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3.5x10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5.4x10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34801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1.6x10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2.2x10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34803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1.4x10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3.6x10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922282" y="3028950"/>
            <a:ext cx="3010649" cy="1905000"/>
            <a:chOff x="922282" y="3028950"/>
            <a:chExt cx="3010649" cy="1905000"/>
          </a:xfrm>
        </p:grpSpPr>
        <p:pic>
          <p:nvPicPr>
            <p:cNvPr id="10" name="Grafi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5" b="39821"/>
            <a:stretch/>
          </p:blipFill>
          <p:spPr>
            <a:xfrm>
              <a:off x="922283" y="3028950"/>
              <a:ext cx="3010648" cy="1146418"/>
            </a:xfrm>
            <a:prstGeom prst="rect">
              <a:avLst/>
            </a:prstGeom>
          </p:spPr>
        </p:pic>
        <p:pic>
          <p:nvPicPr>
            <p:cNvPr id="15" name="Grafik 7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2" t="60179"/>
            <a:stretch/>
          </p:blipFill>
          <p:spPr>
            <a:xfrm>
              <a:off x="922282" y="4175368"/>
              <a:ext cx="3004361" cy="75858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 rot="16200000">
            <a:off x="48881" y="3696925"/>
            <a:ext cx="1270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Intensity (a.u.)</a:t>
            </a:r>
            <a:endParaRPr lang="en-US" sz="1400" b="1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55" y="752369"/>
            <a:ext cx="2756976" cy="215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 rot="16200000">
            <a:off x="182651" y="1212781"/>
            <a:ext cx="121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/>
              <a:t>Nitrogen Intensity</a:t>
            </a:r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28845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120" y="139860"/>
            <a:ext cx="5612280" cy="436050"/>
          </a:xfrm>
        </p:spPr>
        <p:txBody>
          <a:bodyPr/>
          <a:lstStyle/>
          <a:p>
            <a:r>
              <a:rPr lang="en-US" dirty="0" smtClean="0"/>
              <a:t>BN increases confinement similar to N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37760" y="666750"/>
            <a:ext cx="4206240" cy="4053840"/>
            <a:chOff x="4937760" y="819150"/>
            <a:chExt cx="4206240" cy="405384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3"/>
            <a:stretch/>
          </p:blipFill>
          <p:spPr bwMode="auto">
            <a:xfrm>
              <a:off x="4937760" y="819150"/>
              <a:ext cx="4206240" cy="405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6" b="2495"/>
            <a:stretch/>
          </p:blipFill>
          <p:spPr bwMode="auto">
            <a:xfrm>
              <a:off x="4937760" y="819150"/>
              <a:ext cx="4206240" cy="3935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172200" y="832306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00BFBF"/>
                  </a:solidFill>
                </a:rPr>
                <a:t>34801</a:t>
              </a:r>
              <a:endParaRPr lang="en-US" sz="800" dirty="0">
                <a:solidFill>
                  <a:srgbClr val="00BFB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57800" y="832306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34802</a:t>
              </a:r>
              <a:endParaRPr lang="en-US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5000" y="832306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34799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972311" y="1699796"/>
              <a:ext cx="1223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BFBF"/>
                  </a:solidFill>
                </a:rPr>
                <a:t>BN, 52 mg/s</a:t>
              </a:r>
              <a:endParaRPr lang="en-US" sz="1600" b="1" dirty="0">
                <a:solidFill>
                  <a:srgbClr val="00BFB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972300" y="2038350"/>
              <a:ext cx="1119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BN, 9 mg/s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" name="Straight Connector 6"/>
          <p:cNvCxnSpPr/>
          <p:nvPr/>
        </p:nvCxnSpPr>
        <p:spPr>
          <a:xfrm flipV="1">
            <a:off x="7886700" y="819150"/>
            <a:ext cx="0" cy="339233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52400" y="666750"/>
            <a:ext cx="5029200" cy="4267200"/>
          </a:xfrm>
        </p:spPr>
        <p:txBody>
          <a:bodyPr/>
          <a:lstStyle/>
          <a:p>
            <a:r>
              <a:rPr lang="en-US" b="1" dirty="0">
                <a:sym typeface="Symbol"/>
              </a:rPr>
              <a:t>#34802 </a:t>
            </a:r>
            <a:r>
              <a:rPr lang="en-US" dirty="0">
                <a:sym typeface="Symbol"/>
              </a:rPr>
              <a:t>: Control </a:t>
            </a:r>
            <a:r>
              <a:rPr lang="en-US" dirty="0" smtClean="0">
                <a:sym typeface="Symbol"/>
              </a:rPr>
              <a:t>Discharge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#34799 : 9 </a:t>
            </a:r>
            <a:r>
              <a:rPr lang="en-US" b="1" dirty="0">
                <a:solidFill>
                  <a:srgbClr val="FF0000"/>
                </a:solidFill>
              </a:rPr>
              <a:t>mg/s 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5% increase of n</a:t>
            </a:r>
            <a:r>
              <a:rPr lang="en-US" baseline="-25000" dirty="0" smtClean="0"/>
              <a:t>e</a:t>
            </a:r>
            <a:r>
              <a:rPr lang="en-US" dirty="0" smtClean="0"/>
              <a:t> and P</a:t>
            </a:r>
            <a:r>
              <a:rPr lang="en-US" baseline="-25000" dirty="0" smtClean="0"/>
              <a:t>rad</a:t>
            </a:r>
            <a:endParaRPr lang="en-US" baseline="-25000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tored energy W</a:t>
            </a:r>
            <a:r>
              <a:rPr lang="en-US" baseline="-25000" dirty="0" smtClean="0"/>
              <a:t>MHD</a:t>
            </a:r>
            <a:r>
              <a:rPr lang="en-US" dirty="0" smtClean="0"/>
              <a:t> unchanged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33CCFF"/>
                </a:solidFill>
              </a:rPr>
              <a:t>#34801 : 52 mg/s </a:t>
            </a:r>
          </a:p>
          <a:p>
            <a:pPr lvl="1"/>
            <a:r>
              <a:rPr lang="en-US" dirty="0" smtClean="0"/>
              <a:t>n</a:t>
            </a:r>
            <a:r>
              <a:rPr lang="en-US" baseline="-25000" dirty="0" smtClean="0"/>
              <a:t>e</a:t>
            </a:r>
            <a:r>
              <a:rPr lang="en-US" dirty="0" smtClean="0"/>
              <a:t> +25% and P</a:t>
            </a:r>
            <a:r>
              <a:rPr lang="en-US" baseline="-25000" dirty="0" smtClean="0"/>
              <a:t>rad</a:t>
            </a:r>
            <a:r>
              <a:rPr lang="en-US" dirty="0" smtClean="0"/>
              <a:t> +80%</a:t>
            </a:r>
            <a:endParaRPr lang="en-US" baseline="-25000" dirty="0" smtClean="0"/>
          </a:p>
          <a:p>
            <a:pPr lvl="1"/>
            <a:r>
              <a:rPr lang="en-US" dirty="0" smtClean="0"/>
              <a:t>W</a:t>
            </a:r>
            <a:r>
              <a:rPr lang="en-US" baseline="-25000" dirty="0" smtClean="0"/>
              <a:t>MHD</a:t>
            </a:r>
            <a:r>
              <a:rPr lang="en-US" dirty="0" smtClean="0"/>
              <a:t> increases until core mode destabilized (</a:t>
            </a:r>
            <a:r>
              <a:rPr lang="en-US" dirty="0" smtClean="0">
                <a:sym typeface="Symbol"/>
              </a:rPr>
              <a:t></a:t>
            </a:r>
            <a:r>
              <a:rPr lang="en-US" baseline="-25000" dirty="0" smtClean="0">
                <a:sym typeface="Symbol"/>
              </a:rPr>
              <a:t>N</a:t>
            </a:r>
            <a:r>
              <a:rPr lang="en-US" dirty="0" smtClean="0">
                <a:sym typeface="Symbol"/>
              </a:rPr>
              <a:t>~2.7)</a:t>
            </a:r>
          </a:p>
          <a:p>
            <a:pPr lvl="1"/>
            <a:r>
              <a:rPr lang="en-US" dirty="0">
                <a:sym typeface="Symbol"/>
              </a:rPr>
              <a:t>C</a:t>
            </a:r>
            <a:r>
              <a:rPr lang="en-US" dirty="0" smtClean="0">
                <a:sym typeface="Symbol"/>
              </a:rPr>
              <a:t>onfinement improvement </a:t>
            </a:r>
            <a:br>
              <a:rPr lang="en-US" dirty="0" smtClean="0">
                <a:sym typeface="Symbol"/>
              </a:rPr>
            </a:br>
            <a:r>
              <a:rPr lang="en-US" dirty="0" smtClean="0">
                <a:sym typeface="Symbol"/>
              </a:rPr>
              <a:t>associated with </a:t>
            </a:r>
            <a:r>
              <a:rPr lang="en-US" smtClean="0">
                <a:sym typeface="Symbol"/>
              </a:rPr>
              <a:t>pedestal recovery</a:t>
            </a:r>
          </a:p>
          <a:p>
            <a:pPr lvl="1"/>
            <a:r>
              <a:rPr lang="en-US" u="sng" smtClean="0">
                <a:sym typeface="Symbol"/>
              </a:rPr>
              <a:t>Greater coupling to discharge than seen with N2 gas puff</a:t>
            </a:r>
            <a:endParaRPr lang="en-US" u="sng" dirty="0" smtClean="0">
              <a:sym typeface="Symbol"/>
            </a:endParaRPr>
          </a:p>
          <a:p>
            <a:pPr lvl="1"/>
            <a:endParaRPr lang="en-US" dirty="0">
              <a:sym typeface="Symbol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60363" y="4629150"/>
            <a:ext cx="3478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A. Bortolon et al., Submitted </a:t>
            </a:r>
            <a:r>
              <a:rPr lang="en-US" sz="1100" i="1" dirty="0" smtClean="0"/>
              <a:t>J. Nucl. Mater. Energy </a:t>
            </a:r>
            <a:r>
              <a:rPr lang="en-US" sz="1100" dirty="0" smtClean="0"/>
              <a:t>2018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2706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133350"/>
            <a:ext cx="6019800" cy="4360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676400" y="895350"/>
            <a:ext cx="5029200" cy="2743200"/>
          </a:xfrm>
        </p:spPr>
        <p:txBody>
          <a:bodyPr/>
          <a:lstStyle/>
          <a:p>
            <a:endParaRPr lang="en-US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Experimental Apparatus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u="sng" dirty="0" smtClean="0">
                <a:solidFill>
                  <a:srgbClr val="0000FF"/>
                </a:solidFill>
              </a:rPr>
              <a:t>Boron Injection Experiments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Boron Nitride Injection Series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u="sng" dirty="0" smtClean="0">
                <a:solidFill>
                  <a:srgbClr val="0000FF"/>
                </a:solidFill>
              </a:rPr>
              <a:t>Boron Injection Series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Conditioning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el 1"/>
          <p:cNvSpPr txBox="1">
            <a:spLocks noGrp="1"/>
          </p:cNvSpPr>
          <p:nvPr>
            <p:ph type="title" idx="4294967295"/>
          </p:nvPr>
        </p:nvSpPr>
        <p:spPr>
          <a:xfrm>
            <a:off x="1547664" y="125963"/>
            <a:ext cx="6048336" cy="463846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Metallic Boron Injection Series </a:t>
            </a:r>
            <a:endParaRPr lang="en-US" dirty="0"/>
          </a:p>
        </p:txBody>
      </p:sp>
      <p:sp>
        <p:nvSpPr>
          <p:cNvPr id="12" name="Textfeld 8"/>
          <p:cNvSpPr txBox="1"/>
          <p:nvPr/>
        </p:nvSpPr>
        <p:spPr>
          <a:xfrm>
            <a:off x="685800" y="386715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Pure B input from 3.8-7.9 s   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Less additional radiation, stable discharge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CEX shows B fully penetrates discharge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121" b="14780"/>
          <a:stretch/>
        </p:blipFill>
        <p:spPr>
          <a:xfrm>
            <a:off x="5410200" y="895349"/>
            <a:ext cx="3620512" cy="36361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5181600" cy="319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633709"/>
              </p:ext>
            </p:extLst>
          </p:nvPr>
        </p:nvGraphicFramePr>
        <p:xfrm>
          <a:off x="5452745" y="2303043"/>
          <a:ext cx="3538855" cy="8763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4055"/>
                <a:gridCol w="673100"/>
                <a:gridCol w="1143000"/>
                <a:gridCol w="10287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ASDEX Discharge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Injection Species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Quantity of boron injected (atoms)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Cumulative boron injection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34808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9.6x10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4.5x10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34809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3.6x10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8.1x10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34825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1.0x10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1.9x10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9600" y="1318796"/>
            <a:ext cx="150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00FF"/>
                </a:solidFill>
              </a:rPr>
              <a:t>B</a:t>
            </a:r>
            <a:r>
              <a:rPr lang="en-US" sz="1600" b="1" baseline="30000" smtClean="0">
                <a:solidFill>
                  <a:srgbClr val="0000FF"/>
                </a:solidFill>
              </a:rPr>
              <a:t>5+ </a:t>
            </a:r>
            <a:r>
              <a:rPr lang="en-US" sz="1400" b="1" smtClean="0">
                <a:solidFill>
                  <a:srgbClr val="0000FF"/>
                </a:solidFill>
              </a:rPr>
              <a:t>concentration</a:t>
            </a:r>
            <a:endParaRPr lang="en-US" sz="14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0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el 1"/>
          <p:cNvSpPr txBox="1">
            <a:spLocks noGrp="1"/>
          </p:cNvSpPr>
          <p:nvPr>
            <p:ph type="title" idx="4294967295"/>
          </p:nvPr>
        </p:nvSpPr>
        <p:spPr>
          <a:xfrm>
            <a:off x="1547664" y="125963"/>
            <a:ext cx="6048336" cy="463846"/>
          </a:xfrm>
        </p:spPr>
        <p:txBody>
          <a:bodyPr wrap="square" lIns="90000" tIns="46800" rIns="90000" bIns="46800" anchorCtr="0">
            <a:spAutoFit/>
          </a:bodyPr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</a:defPPr>
            <a:lvl1pPr lvl="0">
              <a:buClr>
                <a:srgbClr val="000000"/>
              </a:buClr>
              <a:buSzPct val="100000"/>
              <a:buFont typeface="Arial" pitchFamily="34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dirty="0" smtClean="0"/>
              <a:t>Metallic Boron Injection Series 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66749"/>
            <a:ext cx="1691450" cy="42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333891" y="666749"/>
            <a:ext cx="2714109" cy="4182148"/>
            <a:chOff x="272839" y="666750"/>
            <a:chExt cx="2470361" cy="380655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40" y="666750"/>
              <a:ext cx="2430760" cy="1876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839" y="2571750"/>
              <a:ext cx="2470361" cy="190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9121" b="14780"/>
          <a:stretch/>
        </p:blipFill>
        <p:spPr>
          <a:xfrm>
            <a:off x="5410200" y="895349"/>
            <a:ext cx="3620512" cy="3636191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090863"/>
              </p:ext>
            </p:extLst>
          </p:nvPr>
        </p:nvGraphicFramePr>
        <p:xfrm>
          <a:off x="5452745" y="2303043"/>
          <a:ext cx="3538855" cy="8763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94055"/>
                <a:gridCol w="673100"/>
                <a:gridCol w="1143000"/>
                <a:gridCol w="1028700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ASDEX Discharge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Injection Species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Quantity of boron injected (atoms)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Cumulative boron injection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34808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9.6x10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20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4.5x10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34809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3.6x10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8.1x10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21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34825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B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1.0x10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1.9x10</a:t>
                      </a:r>
                      <a:r>
                        <a:rPr lang="en-US" sz="1000" b="1" baseline="3000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  <a:ea typeface="SimSun"/>
                          <a:cs typeface="Calibri"/>
                        </a:rPr>
                        <a:t>22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73025" marR="730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72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33350"/>
            <a:ext cx="6553200" cy="436050"/>
          </a:xfrm>
        </p:spPr>
        <p:txBody>
          <a:bodyPr/>
          <a:lstStyle/>
          <a:p>
            <a:r>
              <a:rPr lang="en-US" dirty="0" smtClean="0"/>
              <a:t>Boron injection </a:t>
            </a:r>
            <a:r>
              <a:rPr lang="en-US" smtClean="0"/>
              <a:t>well tolerated </a:t>
            </a:r>
            <a:r>
              <a:rPr lang="en-US" dirty="0" smtClean="0"/>
              <a:t>by plasma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304800" y="895350"/>
            <a:ext cx="4648200" cy="3886200"/>
          </a:xfrm>
        </p:spPr>
        <p:txBody>
          <a:bodyPr/>
          <a:lstStyle/>
          <a:p>
            <a:r>
              <a:rPr lang="en-US" dirty="0"/>
              <a:t>ELMy </a:t>
            </a:r>
            <a:r>
              <a:rPr lang="en-US" dirty="0" smtClean="0"/>
              <a:t>H-modes, f</a:t>
            </a:r>
            <a:r>
              <a:rPr lang="en-US" baseline="-25000" dirty="0" smtClean="0"/>
              <a:t>ELM</a:t>
            </a:r>
            <a:r>
              <a:rPr lang="en-US" dirty="0" smtClean="0"/>
              <a:t>~70-100 Hz</a:t>
            </a:r>
          </a:p>
          <a:p>
            <a:pPr lvl="1"/>
            <a:r>
              <a:rPr lang="en-US" dirty="0" smtClean="0"/>
              <a:t>10 MW </a:t>
            </a:r>
            <a:r>
              <a:rPr lang="en-US" dirty="0"/>
              <a:t>NBI, 1.2 MW </a:t>
            </a:r>
            <a:r>
              <a:rPr lang="en-US" dirty="0" smtClean="0"/>
              <a:t>ECRH</a:t>
            </a:r>
          </a:p>
          <a:p>
            <a:pPr lvl="1"/>
            <a:r>
              <a:rPr lang="en-US" dirty="0" smtClean="0"/>
              <a:t>D</a:t>
            </a:r>
            <a:r>
              <a:rPr lang="en-US" baseline="-25000" dirty="0" smtClean="0"/>
              <a:t>2</a:t>
            </a:r>
            <a:r>
              <a:rPr lang="en-US" dirty="0" smtClean="0"/>
              <a:t> fueling throughout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#34825 : B injection, 75 mg/s </a:t>
            </a:r>
          </a:p>
          <a:p>
            <a:pPr lvl="1"/>
            <a:r>
              <a:rPr lang="en-US" dirty="0" smtClean="0"/>
              <a:t>Modest ~5% increase of n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Oscillations due to fluctuations in drop rate (B clumping)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P</a:t>
            </a:r>
            <a:r>
              <a:rPr lang="en-US" baseline="-25000" dirty="0"/>
              <a:t>rad</a:t>
            </a:r>
            <a:r>
              <a:rPr lang="en-US" dirty="0"/>
              <a:t> </a:t>
            </a:r>
            <a:r>
              <a:rPr lang="en-US" dirty="0" smtClean="0"/>
              <a:t>increase by 20%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No </a:t>
            </a:r>
            <a:r>
              <a:rPr lang="en-US" dirty="0"/>
              <a:t>effect on stored </a:t>
            </a:r>
            <a:r>
              <a:rPr lang="en-US" dirty="0" smtClean="0"/>
              <a:t>energy W</a:t>
            </a:r>
            <a:r>
              <a:rPr lang="en-US" baseline="-25000" dirty="0" smtClean="0"/>
              <a:t>MHD</a:t>
            </a:r>
            <a:endParaRPr lang="en-US" baseline="-25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937760" y="659130"/>
            <a:ext cx="4206240" cy="4061460"/>
            <a:chOff x="4937760" y="796290"/>
            <a:chExt cx="4206240" cy="406146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2"/>
            <a:stretch/>
          </p:blipFill>
          <p:spPr bwMode="auto">
            <a:xfrm>
              <a:off x="4937760" y="796290"/>
              <a:ext cx="4206240" cy="406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257800" y="796290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/>
                <a:t>34802</a:t>
              </a:r>
              <a:endParaRPr lang="en-US" sz="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98946" y="796290"/>
              <a:ext cx="4411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smtClean="0">
                  <a:solidFill>
                    <a:srgbClr val="FF0000"/>
                  </a:solidFill>
                </a:rPr>
                <a:t>34825</a:t>
              </a:r>
              <a:endParaRPr lang="en-US" sz="8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64626" y="1013996"/>
              <a:ext cx="1036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B 75 mg/s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360363" y="4596140"/>
            <a:ext cx="3478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A. Bortolon et al., Submitted </a:t>
            </a:r>
            <a:r>
              <a:rPr lang="en-US" sz="1100" i="1" dirty="0" smtClean="0"/>
              <a:t>J. Nucl. Mater. Energy </a:t>
            </a:r>
            <a:r>
              <a:rPr lang="en-US" sz="1100" dirty="0" smtClean="0"/>
              <a:t>2018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717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133350"/>
            <a:ext cx="6019800" cy="4360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676400" y="895350"/>
            <a:ext cx="5029200" cy="2743200"/>
          </a:xfrm>
        </p:spPr>
        <p:txBody>
          <a:bodyPr/>
          <a:lstStyle/>
          <a:p>
            <a:endParaRPr lang="en-US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Experimental Apparatus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Boron Injection Experiments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Boron Nitride Injection Series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Boron Injection Series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u="sng" dirty="0" smtClean="0">
                <a:solidFill>
                  <a:srgbClr val="0000FF"/>
                </a:solidFill>
              </a:rPr>
              <a:t>Conditioning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1634" y="154500"/>
            <a:ext cx="6780366" cy="436050"/>
          </a:xfrm>
        </p:spPr>
        <p:txBody>
          <a:bodyPr/>
          <a:lstStyle/>
          <a:p>
            <a:r>
              <a:rPr lang="en-US" dirty="0" smtClean="0"/>
              <a:t>Low-density test shot shows slight improvement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1885950"/>
            <a:ext cx="4800600" cy="2895600"/>
          </a:xfrm>
        </p:spPr>
        <p:txBody>
          <a:bodyPr/>
          <a:lstStyle/>
          <a:p>
            <a:r>
              <a:rPr lang="en-US" dirty="0" smtClean="0"/>
              <a:t>Due to wall conditions test discharge scenario is unstable w/o </a:t>
            </a:r>
            <a:r>
              <a:rPr lang="en-US" dirty="0"/>
              <a:t>gas </a:t>
            </a:r>
            <a:r>
              <a:rPr lang="en-US" dirty="0" smtClean="0"/>
              <a:t>puff</a:t>
            </a:r>
          </a:p>
          <a:p>
            <a:pPr lvl="1"/>
            <a:r>
              <a:rPr lang="en-US" dirty="0" smtClean="0"/>
              <a:t>Core MHD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rad</a:t>
            </a:r>
            <a:r>
              <a:rPr lang="en-US" dirty="0" smtClean="0"/>
              <a:t> runs away</a:t>
            </a:r>
          </a:p>
          <a:p>
            <a:pPr lvl="1"/>
            <a:r>
              <a:rPr lang="en-US" dirty="0"/>
              <a:t>Radiative collapses </a:t>
            </a:r>
            <a:r>
              <a:rPr lang="en-US" dirty="0">
                <a:latin typeface="Calibri"/>
              </a:rPr>
              <a:t>→ </a:t>
            </a:r>
            <a:r>
              <a:rPr lang="en-US" dirty="0" smtClean="0"/>
              <a:t>disruption</a:t>
            </a:r>
          </a:p>
          <a:p>
            <a:r>
              <a:rPr lang="en-US" dirty="0" smtClean="0"/>
              <a:t>After BN/B injection MHD persists 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rad</a:t>
            </a:r>
            <a:r>
              <a:rPr lang="en-US" dirty="0"/>
              <a:t> </a:t>
            </a:r>
            <a:r>
              <a:rPr lang="en-US" dirty="0" smtClean="0"/>
              <a:t>run away is avoided</a:t>
            </a:r>
          </a:p>
          <a:p>
            <a:pPr lvl="1"/>
            <a:r>
              <a:rPr lang="en-US" dirty="0" smtClean="0"/>
              <a:t>Plasma sustained to completion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"/>
          <a:stretch/>
        </p:blipFill>
        <p:spPr bwMode="auto">
          <a:xfrm>
            <a:off x="4937760" y="831396"/>
            <a:ext cx="4206240" cy="388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200" y="666750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00BFBF"/>
                </a:solidFill>
              </a:rPr>
              <a:t>34810</a:t>
            </a:r>
            <a:endParaRPr lang="en-US" sz="800" dirty="0">
              <a:solidFill>
                <a:srgbClr val="00BFB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666750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34797</a:t>
            </a:r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5715000" y="666750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</a:rPr>
              <a:t>34800</a:t>
            </a:r>
            <a:endParaRPr lang="en-US" sz="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0363" y="4596140"/>
            <a:ext cx="3478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A. Bortolon et al., Submitted </a:t>
            </a:r>
            <a:r>
              <a:rPr lang="en-US" sz="1100" i="1" dirty="0" smtClean="0"/>
              <a:t>J. Nucl. Mater. Energy </a:t>
            </a:r>
            <a:r>
              <a:rPr lang="en-US" sz="1100" dirty="0" smtClean="0"/>
              <a:t>2018</a:t>
            </a:r>
            <a:endParaRPr lang="en-US" sz="1100" dirty="0"/>
          </a:p>
        </p:txBody>
      </p:sp>
      <p:sp>
        <p:nvSpPr>
          <p:cNvPr id="2" name="Rectangle 1"/>
          <p:cNvSpPr/>
          <p:nvPr/>
        </p:nvSpPr>
        <p:spPr>
          <a:xfrm>
            <a:off x="304800" y="774472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#34797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~3.7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atoms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#34800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~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</a:t>
            </a:r>
            <a:r>
              <a:rPr lang="en-US" sz="2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#34810 </a:t>
            </a:r>
            <a:r>
              <a:rPr lang="en-US" sz="2000" dirty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~5.8 </a:t>
            </a:r>
            <a:r>
              <a:rPr lang="en-US" sz="2000" dirty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10</a:t>
            </a:r>
            <a:r>
              <a:rPr lang="en-US" sz="2000" baseline="30000" dirty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sz="2000" dirty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200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atoms </a:t>
            </a:r>
            <a:r>
              <a:rPr lang="en-US" sz="2000" smtClean="0">
                <a:solidFill>
                  <a:srgbClr val="33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injected</a:t>
            </a:r>
            <a:endParaRPr lang="en-US" sz="2000" dirty="0">
              <a:solidFill>
                <a:srgbClr val="33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5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3170"/>
          <a:stretch/>
        </p:blipFill>
        <p:spPr bwMode="auto">
          <a:xfrm>
            <a:off x="5105400" y="666750"/>
            <a:ext cx="4053840" cy="399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720" y="133350"/>
            <a:ext cx="7974480" cy="436050"/>
          </a:xfrm>
        </p:spPr>
        <p:txBody>
          <a:bodyPr/>
          <a:lstStyle/>
          <a:p>
            <a:r>
              <a:rPr lang="en-US" sz="2000" dirty="0" smtClean="0"/>
              <a:t>Wall condition observables improve during test-shot series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600" y="971550"/>
            <a:ext cx="5029200" cy="3657600"/>
          </a:xfrm>
        </p:spPr>
        <p:txBody>
          <a:bodyPr/>
          <a:lstStyle/>
          <a:p>
            <a:r>
              <a:rPr lang="en-US" dirty="0" smtClean="0"/>
              <a:t>Impurity source estimated from </a:t>
            </a:r>
            <a:br>
              <a:rPr lang="en-US" dirty="0" smtClean="0"/>
            </a:br>
            <a:r>
              <a:rPr lang="en-US" dirty="0" smtClean="0"/>
              <a:t>time-average of line emission</a:t>
            </a:r>
          </a:p>
          <a:p>
            <a:pPr lvl="1"/>
            <a:r>
              <a:rPr lang="en-US" dirty="0" smtClean="0"/>
              <a:t>BII, OII and WI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 from limiter increases </a:t>
            </a:r>
            <a:r>
              <a:rPr lang="en-US" dirty="0" smtClean="0">
                <a:latin typeface="Calibri"/>
              </a:rPr>
              <a:t>→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dirty="0" smtClean="0">
                <a:latin typeface="Calibri"/>
              </a:rPr>
              <a:t> </a:t>
            </a:r>
            <a:r>
              <a:rPr lang="en-US" dirty="0" smtClean="0"/>
              <a:t>coating</a:t>
            </a:r>
          </a:p>
          <a:p>
            <a:r>
              <a:rPr lang="en-US" dirty="0" smtClean="0"/>
              <a:t>O from limiter </a:t>
            </a:r>
            <a:r>
              <a:rPr lang="en-US" dirty="0"/>
              <a:t>decrease </a:t>
            </a:r>
            <a:r>
              <a:rPr lang="en-US" dirty="0">
                <a:latin typeface="Calibri"/>
              </a:rPr>
              <a:t>→ </a:t>
            </a:r>
            <a:r>
              <a:rPr lang="en-US" dirty="0"/>
              <a:t>O</a:t>
            </a:r>
            <a:r>
              <a:rPr lang="en-US" dirty="0" smtClean="0"/>
              <a:t> gettering</a:t>
            </a:r>
            <a:endParaRPr lang="en-US" dirty="0"/>
          </a:p>
          <a:p>
            <a:r>
              <a:rPr lang="en-US" dirty="0" smtClean="0"/>
              <a:t>W source decreases for &gt;100 mg B</a:t>
            </a:r>
          </a:p>
          <a:p>
            <a:endParaRPr lang="en-US" dirty="0"/>
          </a:p>
          <a:p>
            <a:r>
              <a:rPr lang="en-US" dirty="0" smtClean="0"/>
              <a:t>Similar trends observed in divertor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0363" y="4596140"/>
            <a:ext cx="34788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A. Bortolon et al., Submitted </a:t>
            </a:r>
            <a:r>
              <a:rPr lang="en-US" sz="1100" i="1" dirty="0" smtClean="0"/>
              <a:t>J. Nucl. Mater. Energy </a:t>
            </a:r>
            <a:r>
              <a:rPr lang="en-US" sz="1100" dirty="0" smtClean="0"/>
              <a:t>2018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3425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19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660525" y="210740"/>
            <a:ext cx="6181705" cy="379810"/>
          </a:xfrm>
        </p:spPr>
        <p:txBody>
          <a:bodyPr/>
          <a:lstStyle/>
          <a:p>
            <a:r>
              <a:rPr lang="en-US" altLang="en-US" sz="1800" dirty="0" smtClean="0"/>
              <a:t>Boron injection assists successful RMP ELM suppression 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1"/>
          </p:nvPr>
        </p:nvSpPr>
        <p:spPr>
          <a:xfrm>
            <a:off x="152400" y="819150"/>
            <a:ext cx="4633095" cy="38862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Total boron injected : 330 mg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/>
              <a:t> </a:t>
            </a:r>
            <a:r>
              <a:rPr lang="en-US" sz="1800" b="1" dirty="0" smtClean="0"/>
              <a:t>#34826 </a:t>
            </a:r>
            <a:r>
              <a:rPr lang="en-US" sz="1800" dirty="0" smtClean="0"/>
              <a:t>: Attempted ELM-suppression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D</a:t>
            </a:r>
            <a:r>
              <a:rPr lang="en-US" sz="1800" baseline="-25000" dirty="0" smtClean="0">
                <a:solidFill>
                  <a:schemeClr val="tx1"/>
                </a:solidFill>
              </a:rPr>
              <a:t>2</a:t>
            </a:r>
            <a:r>
              <a:rPr lang="en-US" sz="1800" dirty="0" smtClean="0">
                <a:solidFill>
                  <a:schemeClr val="tx1"/>
                </a:solidFill>
              </a:rPr>
              <a:t> puff stopped at t=2.25s 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n = 2 RMP from 2.5 – 7 s</a:t>
            </a:r>
          </a:p>
          <a:p>
            <a:r>
              <a:rPr lang="en-US" sz="1800" u="sng" dirty="0" smtClean="0">
                <a:solidFill>
                  <a:srgbClr val="0099FF"/>
                </a:solidFill>
              </a:rPr>
              <a:t>Full-shot ELM suppression achieved</a:t>
            </a:r>
          </a:p>
          <a:p>
            <a:pPr lvl="1"/>
            <a:r>
              <a:rPr lang="en-US" sz="1800" dirty="0"/>
              <a:t>Sufficient n</a:t>
            </a:r>
            <a:r>
              <a:rPr lang="en-US" sz="1800" baseline="-25000" dirty="0"/>
              <a:t>e</a:t>
            </a:r>
            <a:r>
              <a:rPr lang="en-US" sz="1800" dirty="0"/>
              <a:t> pump-out </a:t>
            </a:r>
            <a:r>
              <a:rPr lang="en-US" sz="1800" dirty="0" smtClean="0"/>
              <a:t>maintained</a:t>
            </a:r>
          </a:p>
          <a:p>
            <a:pPr lvl="1"/>
            <a:r>
              <a:rPr lang="en-US" sz="1800" dirty="0" smtClean="0"/>
              <a:t>3 consecutive discharges</a:t>
            </a:r>
          </a:p>
          <a:p>
            <a:r>
              <a:rPr lang="en-US" sz="1800" dirty="0" smtClean="0"/>
              <a:t>Slow increase in P</a:t>
            </a:r>
            <a:r>
              <a:rPr lang="en-US" sz="1800" baseline="-25000" dirty="0" smtClean="0"/>
              <a:t>rad</a:t>
            </a:r>
            <a:r>
              <a:rPr lang="en-US" sz="1800" dirty="0" smtClean="0"/>
              <a:t> and W radiation 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mpurity sources recovering </a:t>
            </a:r>
            <a:br>
              <a:rPr lang="en-US" sz="1800" dirty="0" smtClean="0"/>
            </a:br>
            <a:r>
              <a:rPr lang="en-US" sz="1800" dirty="0" smtClean="0"/>
              <a:t>on discharge time-scales</a:t>
            </a:r>
          </a:p>
          <a:p>
            <a:r>
              <a:rPr lang="en-US" sz="1800" dirty="0" smtClean="0"/>
              <a:t>Need to confirm B injection is responsible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42950"/>
            <a:ext cx="3886200" cy="4038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9360" y="768096"/>
            <a:ext cx="1563624" cy="3849624"/>
          </a:xfrm>
          <a:prstGeom prst="rect">
            <a:avLst/>
          </a:prstGeom>
          <a:solidFill>
            <a:schemeClr val="accent1">
              <a:alpha val="3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448847" y="971550"/>
            <a:ext cx="1942553" cy="3660577"/>
            <a:chOff x="5448847" y="971550"/>
            <a:chExt cx="1942553" cy="3660577"/>
          </a:xfrm>
        </p:grpSpPr>
        <p:sp>
          <p:nvSpPr>
            <p:cNvPr id="26" name="TextBox 25"/>
            <p:cNvSpPr txBox="1"/>
            <p:nvPr/>
          </p:nvSpPr>
          <p:spPr>
            <a:xfrm>
              <a:off x="5710966" y="971550"/>
              <a:ext cx="6751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I</a:t>
              </a:r>
              <a:r>
                <a:rPr lang="en-US" sz="1400" b="1" baseline="-25000" dirty="0" smtClean="0"/>
                <a:t>P</a:t>
              </a:r>
              <a:r>
                <a:rPr lang="en-US" sz="1400" b="1" dirty="0" smtClean="0"/>
                <a:t>(MA)</a:t>
              </a:r>
              <a:endParaRPr lang="en-US" sz="14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48847" y="1578173"/>
              <a:ext cx="87575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P</a:t>
              </a:r>
              <a:r>
                <a:rPr lang="en-US" sz="1400" b="1" baseline="-25000" dirty="0" smtClean="0">
                  <a:solidFill>
                    <a:srgbClr val="FF0000"/>
                  </a:solidFill>
                </a:rPr>
                <a:t>AUX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(a.u.)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510398" y="3156346"/>
              <a:ext cx="766557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</a:t>
              </a:r>
              <a:r>
                <a:rPr lang="en-US" sz="1400" b="1" baseline="-25000" dirty="0" smtClean="0">
                  <a:latin typeface="Symbol" panose="05050102010706020507" pitchFamily="18" charset="2"/>
                </a:rPr>
                <a:t>a</a:t>
              </a:r>
              <a:r>
                <a:rPr lang="en-US" sz="1400" b="1" dirty="0" smtClean="0"/>
                <a:t>(a.u.)</a:t>
              </a:r>
              <a:endParaRPr lang="en-US" sz="1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26498" y="3886200"/>
              <a:ext cx="417102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H</a:t>
              </a:r>
              <a:r>
                <a:rPr lang="en-US" sz="1400" b="1" baseline="-25000" dirty="0" smtClean="0">
                  <a:solidFill>
                    <a:srgbClr val="0000FF"/>
                  </a:solidFill>
                  <a:latin typeface="Symbol" panose="05050102010706020507" pitchFamily="18" charset="2"/>
                </a:rPr>
                <a:t>98</a:t>
              </a:r>
              <a:endParaRPr 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948275" y="2732029"/>
              <a:ext cx="1151277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</a:rPr>
                <a:t>n</a:t>
              </a:r>
              <a:r>
                <a:rPr lang="en-US" sz="1400" b="1" baseline="-25000" dirty="0" smtClean="0">
                  <a:solidFill>
                    <a:srgbClr val="0000FF"/>
                  </a:solidFill>
                </a:rPr>
                <a:t>e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( x10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19 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m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-3</a:t>
              </a:r>
              <a:r>
                <a:rPr lang="en-US" sz="1400" b="1" dirty="0" smtClean="0"/>
                <a:t>)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03015" y="1578173"/>
              <a:ext cx="888385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</a:t>
              </a:r>
              <a:r>
                <a:rPr lang="en-US" sz="1400" b="1" baseline="-25000" dirty="0" smtClean="0"/>
                <a:t>RAD</a:t>
              </a:r>
              <a:r>
                <a:rPr lang="en-US" sz="1400" b="1" dirty="0" smtClean="0"/>
                <a:t>(a.u.)</a:t>
              </a:r>
              <a:endParaRPr lang="en-US" sz="14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231135" y="4324350"/>
              <a:ext cx="931665" cy="307777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W</a:t>
              </a:r>
              <a:r>
                <a:rPr lang="en-US" sz="1400" b="1" baseline="-25000" dirty="0" smtClean="0">
                  <a:latin typeface="Calibri" panose="020F0502020204030204" pitchFamily="34" charset="0"/>
                </a:rPr>
                <a:t>MHD</a:t>
              </a:r>
              <a:r>
                <a:rPr lang="en-US" sz="1400" b="1" dirty="0" smtClean="0"/>
                <a:t>(MJ)</a:t>
              </a:r>
              <a:endParaRPr lang="en-US" sz="1400" b="1" baseline="-25000" dirty="0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324601" y="895350"/>
            <a:ext cx="1548384" cy="63358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604" tIns="45300" rIns="90604" bIns="45300"/>
          <a:lstStyle>
            <a:lvl1pPr marL="334963" indent="-3349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183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charset="-128"/>
              </a:defRPr>
            </a:lvl2pPr>
            <a:lvl3pPr marL="1128713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0000"/>
                </a:solidFill>
                <a:latin typeface="+mn-lt"/>
                <a:ea typeface="ＭＳ Ｐゴシック" charset="-128"/>
              </a:defRPr>
            </a:lvl3pPr>
            <a:lvl4pPr marL="15811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ＭＳ Ｐゴシック" charset="-128"/>
              </a:defRPr>
            </a:lvl4pPr>
            <a:lvl5pPr marL="2035175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1533" indent="-22650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44524" indent="-22650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97546" indent="-22650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50554" indent="-22650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1600" b="1" i="0" dirty="0" smtClean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Magnetic Perturbations</a:t>
            </a:r>
            <a:endParaRPr lang="en-US" sz="1600" i="0" dirty="0" smtClean="0">
              <a:ln>
                <a:solidFill>
                  <a:srgbClr val="0000FF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54025" lvl="1" indent="0" algn="ctr">
              <a:buFontTx/>
              <a:buNone/>
              <a:defRPr/>
            </a:pPr>
            <a:endParaRPr lang="en-US" sz="1800" i="0" dirty="0" smtClean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  <a:defRPr/>
            </a:pPr>
            <a:endParaRPr lang="en-US" sz="2000" i="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324600" y="3072533"/>
            <a:ext cx="1548384" cy="70707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604" tIns="45300" rIns="90604" bIns="45300"/>
          <a:lstStyle>
            <a:lvl1pPr marL="334963" indent="-3349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183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accent2"/>
                </a:solidFill>
                <a:latin typeface="+mn-lt"/>
                <a:ea typeface="ＭＳ Ｐゴシック" charset="-128"/>
              </a:defRPr>
            </a:lvl2pPr>
            <a:lvl3pPr marL="1128713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0000"/>
                </a:solidFill>
                <a:latin typeface="+mn-lt"/>
                <a:ea typeface="ＭＳ Ｐゴシック" charset="-128"/>
              </a:defRPr>
            </a:lvl3pPr>
            <a:lvl4pPr marL="15811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009999"/>
                </a:solidFill>
                <a:latin typeface="+mn-lt"/>
                <a:ea typeface="ＭＳ Ｐゴシック" charset="-128"/>
              </a:defRPr>
            </a:lvl4pPr>
            <a:lvl5pPr marL="2035175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491533" indent="-22650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44524" indent="-22650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397546" indent="-22650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50554" indent="-226502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en-US" sz="1400" b="1" dirty="0" smtClean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ELMs </a:t>
            </a:r>
            <a:r>
              <a:rPr lang="en-US" sz="1400" b="1" dirty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suppressed</a:t>
            </a:r>
            <a:endParaRPr lang="en-US" sz="1400" dirty="0">
              <a:ln>
                <a:solidFill>
                  <a:srgbClr val="0000FF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 algn="ctr">
              <a:buFontTx/>
              <a:buNone/>
              <a:defRPr/>
            </a:pPr>
            <a:r>
              <a:rPr lang="en-US" sz="1100" b="1" i="0" dirty="0" smtClean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#34827 &amp; #34829 </a:t>
            </a:r>
          </a:p>
          <a:p>
            <a:pPr marL="0" indent="0" algn="ctr">
              <a:buFontTx/>
              <a:buNone/>
              <a:defRPr/>
            </a:pPr>
            <a:r>
              <a:rPr lang="en-US" sz="1100" b="1" i="0" dirty="0" smtClean="0">
                <a:ln>
                  <a:solidFill>
                    <a:srgbClr val="0000FF"/>
                  </a:solidFill>
                </a:ln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suppressed also</a:t>
            </a:r>
            <a:endParaRPr lang="en-US" sz="1100" i="0" dirty="0" smtClean="0">
              <a:ln>
                <a:solidFill>
                  <a:srgbClr val="0000FF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454025" lvl="1" indent="0">
              <a:buFontTx/>
              <a:buNone/>
              <a:defRPr/>
            </a:pPr>
            <a:endParaRPr lang="en-US" sz="1600" i="0" dirty="0" smtClean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1800" i="0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05800" y="709196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34826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43379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7800" y="139860"/>
            <a:ext cx="7010400" cy="436050"/>
          </a:xfrm>
        </p:spPr>
        <p:txBody>
          <a:bodyPr/>
          <a:lstStyle/>
          <a:p>
            <a:r>
              <a:rPr lang="en-US" dirty="0" smtClean="0"/>
              <a:t>“Real-Time” boronization through powder injection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62000" y="895350"/>
            <a:ext cx="7696200" cy="3733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/>
              <a:t>Plasma </a:t>
            </a:r>
            <a:r>
              <a:rPr lang="en-US" altLang="en-US" dirty="0"/>
              <a:t>assisted wall conditioning </a:t>
            </a:r>
            <a:r>
              <a:rPr lang="en-US" altLang="en-US" dirty="0" smtClean="0"/>
              <a:t>uses solid </a:t>
            </a:r>
            <a:r>
              <a:rPr lang="en-US" altLang="en-US" dirty="0"/>
              <a:t>B </a:t>
            </a:r>
            <a:r>
              <a:rPr lang="en-US" altLang="en-US" dirty="0" smtClean="0"/>
              <a:t>compounds instead </a:t>
            </a:r>
            <a:r>
              <a:rPr lang="en-US" altLang="en-US" dirty="0"/>
              <a:t>of </a:t>
            </a:r>
            <a:r>
              <a:rPr lang="en-US" altLang="en-US" dirty="0" smtClean="0"/>
              <a:t>toxic and explosive </a:t>
            </a:r>
            <a:r>
              <a:rPr lang="en-US" altLang="en-US" dirty="0" err="1" smtClean="0"/>
              <a:t>B</a:t>
            </a:r>
            <a:r>
              <a:rPr lang="en-US" altLang="en-US" baseline="-25000" dirty="0" err="1" smtClean="0"/>
              <a:t>2</a:t>
            </a:r>
            <a:r>
              <a:rPr lang="en-US" altLang="en-US" dirty="0" err="1" smtClean="0"/>
              <a:t>D</a:t>
            </a:r>
            <a:r>
              <a:rPr lang="en-US" altLang="en-US" baseline="-25000" dirty="0" err="1" smtClean="0"/>
              <a:t>6</a:t>
            </a:r>
            <a:r>
              <a:rPr lang="en-US" altLang="en-US" smtClean="0"/>
              <a:t> </a:t>
            </a:r>
            <a:r>
              <a:rPr lang="en-US" altLang="en-US" dirty="0" smtClean="0"/>
              <a:t>gas</a:t>
            </a:r>
            <a:endParaRPr lang="en-US" alt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</a:rPr>
              <a:t>Deposition of B powders extends the effective lifetime of boronization coatings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mtClean="0">
                <a:solidFill>
                  <a:schemeClr val="tx1"/>
                </a:solidFill>
              </a:rPr>
              <a:t>Allows </a:t>
            </a:r>
            <a:r>
              <a:rPr lang="en-US" dirty="0" smtClean="0">
                <a:solidFill>
                  <a:schemeClr val="tx1"/>
                </a:solidFill>
              </a:rPr>
              <a:t>density-controlled, </a:t>
            </a:r>
            <a:r>
              <a:rPr lang="en-US" smtClean="0">
                <a:solidFill>
                  <a:schemeClr val="tx1"/>
                </a:solidFill>
              </a:rPr>
              <a:t>high-purity plasmas with r</a:t>
            </a:r>
            <a:r>
              <a:rPr lang="en-US" smtClean="0"/>
              <a:t>educed wall fueling and mitigated High-Z </a:t>
            </a:r>
            <a:r>
              <a:rPr lang="en-US" dirty="0" smtClean="0"/>
              <a:t>impurity sources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mtClean="0"/>
              <a:t>Maintains controlled wall conditions over a run campaign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mtClean="0"/>
              <a:t>Could be used to provide active boronization for future long pulse discharges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000" dirty="0" smtClean="0"/>
          </a:p>
          <a:p>
            <a:pPr marL="45720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alt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357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595338" y="1285875"/>
            <a:ext cx="7742237" cy="3571875"/>
          </a:xfrm>
          <a:prstGeom prst="rect">
            <a:avLst/>
          </a:prstGeom>
        </p:spPr>
        <p:txBody>
          <a:bodyPr/>
          <a:lstStyle/>
          <a:p>
            <a:r>
              <a:rPr lang="en-US" altLang="en-US" sz="1800" b="1" dirty="0" smtClean="0"/>
              <a:t>Boron Nitride</a:t>
            </a:r>
            <a:r>
              <a:rPr lang="en-US" altLang="en-US" sz="1800" dirty="0" smtClean="0"/>
              <a:t>: 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</a:rPr>
              <a:t>Observed increased B &amp; N flux from limiters &amp; divertor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</a:rPr>
              <a:t>P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rad</a:t>
            </a:r>
            <a:r>
              <a:rPr lang="en-US" altLang="en-US" sz="1600" dirty="0" smtClean="0">
                <a:solidFill>
                  <a:schemeClr val="tx1"/>
                </a:solidFill>
              </a:rPr>
              <a:t> increased by &gt; 100% at highest rates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</a:rPr>
              <a:t>At high injection rates, confinement and stored energy increased by 20-30%, as observed with N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2</a:t>
            </a:r>
            <a:r>
              <a:rPr lang="en-US" altLang="en-US" sz="1600" dirty="0" smtClean="0">
                <a:solidFill>
                  <a:schemeClr val="tx1"/>
                </a:solidFill>
              </a:rPr>
              <a:t> puffing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</a:rPr>
              <a:t>Crashed at </a:t>
            </a:r>
            <a:r>
              <a:rPr lang="en-US" altLang="en-US" sz="1600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N</a:t>
            </a:r>
            <a:r>
              <a:rPr lang="en-US" altLang="en-US" sz="1600" dirty="0" smtClean="0">
                <a:solidFill>
                  <a:schemeClr val="tx1"/>
                </a:solidFill>
              </a:rPr>
              <a:t> &gt; 2.7</a:t>
            </a:r>
            <a:endParaRPr lang="en-US" altLang="en-US" sz="1800" dirty="0" smtClean="0"/>
          </a:p>
          <a:p>
            <a:pPr>
              <a:spcBef>
                <a:spcPts val="1200"/>
              </a:spcBef>
            </a:pPr>
            <a:r>
              <a:rPr lang="en-US" altLang="en-US" sz="1800" b="1" dirty="0" smtClean="0"/>
              <a:t>Elemental Boron</a:t>
            </a:r>
            <a:endParaRPr lang="en-US" altLang="en-US" sz="1800" dirty="0" smtClean="0"/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</a:rPr>
              <a:t>Observed increased B flux from limiters &amp; divertor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</a:rPr>
              <a:t>P</a:t>
            </a:r>
            <a:r>
              <a:rPr lang="en-US" altLang="en-US" sz="1600" baseline="-25000" dirty="0" smtClean="0">
                <a:solidFill>
                  <a:schemeClr val="tx1"/>
                </a:solidFill>
              </a:rPr>
              <a:t>rad</a:t>
            </a:r>
            <a:r>
              <a:rPr lang="en-US" altLang="en-US" sz="1600" dirty="0" smtClean="0">
                <a:solidFill>
                  <a:schemeClr val="tx1"/>
                </a:solidFill>
              </a:rPr>
              <a:t> increased by 50% at highest rate </a:t>
            </a:r>
          </a:p>
          <a:p>
            <a:pPr lvl="1"/>
            <a:r>
              <a:rPr lang="en-US" altLang="en-US" sz="1600" dirty="0" smtClean="0">
                <a:solidFill>
                  <a:schemeClr val="tx1"/>
                </a:solidFill>
              </a:rPr>
              <a:t>Discharge stable, B injection limit not reached</a:t>
            </a:r>
          </a:p>
          <a:p>
            <a:pPr lvl="1"/>
            <a:endParaRPr lang="en-US" altLang="en-US" sz="1600" dirty="0" smtClean="0">
              <a:solidFill>
                <a:srgbClr val="0000FF"/>
              </a:solidFill>
            </a:endParaRPr>
          </a:p>
          <a:p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44140"/>
            <a:ext cx="8382000" cy="37981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Clr>
                <a:srgbClr val="000000"/>
              </a:buClr>
              <a:buSzPct val="100000"/>
              <a:buFont typeface="Arial" pitchFamily="34"/>
              <a:buNone/>
              <a:defRPr/>
            </a:defPPr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cs typeface="Arial" pitchFamily="34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r>
              <a:rPr lang="en-US" altLang="en-US" sz="1800" kern="0" dirty="0" smtClean="0"/>
              <a:t>BN and B powder both successfully injected into auxiliary heated AUG plasmas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1634" y="133350"/>
            <a:ext cx="4875366" cy="43605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133350"/>
            <a:ext cx="6323166" cy="436050"/>
          </a:xfrm>
        </p:spPr>
        <p:txBody>
          <a:bodyPr/>
          <a:lstStyle/>
          <a:p>
            <a:r>
              <a:rPr lang="en-US" dirty="0" smtClean="0"/>
              <a:t>Conclusions </a:t>
            </a:r>
            <a:r>
              <a:rPr lang="en-US" smtClean="0"/>
              <a:t>and Outlook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28600" y="819150"/>
            <a:ext cx="8382000" cy="3581400"/>
          </a:xfrm>
        </p:spPr>
        <p:txBody>
          <a:bodyPr/>
          <a:lstStyle/>
          <a:p>
            <a:r>
              <a:rPr lang="en-US" dirty="0" smtClean="0"/>
              <a:t>Initial AUG experiments suggest that boron powder injection can be      used </a:t>
            </a:r>
            <a:r>
              <a:rPr lang="en-US" smtClean="0"/>
              <a:t>to augment borization coating during </a:t>
            </a:r>
            <a:r>
              <a:rPr lang="en-US" dirty="0" smtClean="0"/>
              <a:t>tokamak operation</a:t>
            </a:r>
          </a:p>
          <a:p>
            <a:pPr lvl="1"/>
            <a:r>
              <a:rPr lang="en-US" sz="1600" smtClean="0"/>
              <a:t>Successful modification of edge impurity levels</a:t>
            </a:r>
          </a:p>
          <a:p>
            <a:pPr lvl="1"/>
            <a:r>
              <a:rPr lang="en-US" sz="1600" smtClean="0"/>
              <a:t>Successful access to low density for RMP ELM suppression</a:t>
            </a:r>
          </a:p>
          <a:p>
            <a:pPr lvl="1"/>
            <a:r>
              <a:rPr lang="en-US" sz="1600" smtClean="0"/>
              <a:t>Upcoming </a:t>
            </a:r>
            <a:r>
              <a:rPr lang="en-US" sz="1600" dirty="0" smtClean="0"/>
              <a:t>experiments planned to corroborate results and optimize technique</a:t>
            </a:r>
            <a:endParaRPr lang="en-US" sz="1600" dirty="0"/>
          </a:p>
          <a:p>
            <a:pPr>
              <a:spcBef>
                <a:spcPts val="1200"/>
              </a:spcBef>
            </a:pPr>
            <a:r>
              <a:rPr lang="en-US" dirty="0" smtClean="0"/>
              <a:t>Particulate wall conditioning could aid steady-state operation where initial coatings will erode rapidly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 smtClean="0"/>
              <a:t>IPD has been/is being installed on other devices</a:t>
            </a:r>
          </a:p>
          <a:p>
            <a:pPr lvl="1"/>
            <a:r>
              <a:rPr lang="en-US" sz="1600" dirty="0" smtClean="0"/>
              <a:t>DIII-D results to be presented at APS 2018</a:t>
            </a:r>
          </a:p>
          <a:p>
            <a:pPr lvl="1"/>
            <a:r>
              <a:rPr lang="en-US" sz="1600" dirty="0" smtClean="0"/>
              <a:t>Successful horizontal B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C injection into W7-X</a:t>
            </a:r>
          </a:p>
          <a:p>
            <a:pPr lvl="1"/>
            <a:r>
              <a:rPr lang="en-US" sz="1600" dirty="0" smtClean="0"/>
              <a:t>Experiments on EAST, KSTAR to address </a:t>
            </a:r>
            <a:br>
              <a:rPr lang="en-US" sz="1600" dirty="0" smtClean="0"/>
            </a:br>
            <a:r>
              <a:rPr lang="en-US" sz="1600" dirty="0" smtClean="0"/>
              <a:t>applicability to long pulse operation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0"/>
          <a:stretch/>
        </p:blipFill>
        <p:spPr>
          <a:xfrm>
            <a:off x="457200" y="666750"/>
            <a:ext cx="8305800" cy="42085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964912"/>
            <a:ext cx="208300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Thank you!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27281" y="287655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50800" dist="50800" dir="2700000" algn="tl" rotWithShape="0">
                    <a:prstClr val="black">
                      <a:alpha val="59000"/>
                    </a:prstClr>
                  </a:outerShdw>
                </a:effectLst>
                <a:latin typeface="Arial Black" panose="020B0A04020102020204" pitchFamily="34" charset="0"/>
              </a:rPr>
              <a:t>IPD</a:t>
            </a:r>
            <a:endParaRPr lang="en-US" b="1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50800" dist="50800" dir="2700000" algn="tl" rotWithShape="0">
                  <a:prstClr val="black">
                    <a:alpha val="59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84555"/>
            <a:ext cx="6096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84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362200" y="1504950"/>
            <a:ext cx="4343400" cy="2362200"/>
          </a:xfrm>
          <a:solidFill>
            <a:schemeClr val="tx2"/>
          </a:solidFill>
        </p:spPr>
        <p:txBody>
          <a:bodyPr anchor="ctr" anchorCtr="0"/>
          <a:lstStyle/>
          <a:p>
            <a:pPr marL="0" indent="0" algn="ctr">
              <a:buNone/>
            </a:pPr>
            <a:r>
              <a:rPr lang="en-US" sz="3600" smtClean="0">
                <a:solidFill>
                  <a:schemeClr val="bg1"/>
                </a:solidFill>
              </a:rPr>
              <a:t>Supplemetal Information</a:t>
            </a:r>
            <a:endParaRPr lang="en-US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8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964440"/>
            <a:ext cx="2950205" cy="3588510"/>
          </a:xfrm>
        </p:spPr>
        <p:txBody>
          <a:bodyPr/>
          <a:lstStyle/>
          <a:p>
            <a:r>
              <a:rPr lang="en-US" sz="1600" dirty="0" smtClean="0"/>
              <a:t>Performance enhancement observed with BN similar to 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gas puff</a:t>
            </a:r>
            <a:br>
              <a:rPr lang="en-US" sz="1600" dirty="0" smtClean="0"/>
            </a:br>
            <a:r>
              <a:rPr lang="en-US" sz="1600" smtClean="0"/>
              <a:t/>
            </a:r>
            <a:br>
              <a:rPr lang="en-US" sz="1600" smtClean="0"/>
            </a:br>
            <a:r>
              <a:rPr lang="en-US" sz="1600" smtClean="0"/>
              <a:t>Greater coupling to discharge with smaller Nitrogen quantity</a:t>
            </a:r>
            <a:br>
              <a:rPr lang="en-US" sz="1600" smtClean="0"/>
            </a:br>
            <a:r>
              <a:rPr lang="en-US" sz="1600"/>
              <a:t/>
            </a:r>
            <a:br>
              <a:rPr lang="en-US" sz="1600"/>
            </a:br>
            <a:r>
              <a:rPr lang="en-US" sz="1600" smtClean="0"/>
              <a:t>Reduction </a:t>
            </a:r>
            <a:r>
              <a:rPr lang="en-US" sz="1600" dirty="0" smtClean="0"/>
              <a:t>in Ammonia quantity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Suggestive of NH</a:t>
            </a:r>
            <a:r>
              <a:rPr lang="en-US" sz="1600" baseline="-25000" dirty="0" smtClean="0"/>
              <a:t>3 </a:t>
            </a:r>
            <a:r>
              <a:rPr lang="en-US" sz="1600" dirty="0" smtClean="0"/>
              <a:t>mitigation possibilities for JET &amp; ITER to prevent tritium sequestration</a:t>
            </a:r>
            <a:br>
              <a:rPr lang="en-US" sz="16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Full behavior not well understood, further study required</a:t>
            </a:r>
            <a:endParaRPr lang="en-US" sz="1600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24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93941" y="819150"/>
            <a:ext cx="5497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Inner Divertor – Partial Pressure of Residual Gasses</a:t>
            </a:r>
            <a:endParaRPr lang="en-US" sz="2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2971801" y="1242596"/>
            <a:ext cx="6172199" cy="3415281"/>
            <a:chOff x="2971801" y="1242596"/>
            <a:chExt cx="6172199" cy="3415281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84" t="7197" r="49531" b="7331"/>
            <a:stretch/>
          </p:blipFill>
          <p:spPr>
            <a:xfrm>
              <a:off x="3352800" y="1427261"/>
              <a:ext cx="2681439" cy="3182794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2971801" y="1868329"/>
              <a:ext cx="610683" cy="2760821"/>
              <a:chOff x="3548391" y="1563529"/>
              <a:chExt cx="610683" cy="2760821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730752" y="1563529"/>
                <a:ext cx="428322" cy="2760821"/>
                <a:chOff x="3730752" y="1563529"/>
                <a:chExt cx="428322" cy="2760821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3730752" y="4078129"/>
                  <a:ext cx="42832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/>
                    <a:t>10</a:t>
                  </a:r>
                  <a:r>
                    <a:rPr lang="en-US" sz="1000" b="1" baseline="30000" dirty="0" smtClean="0"/>
                    <a:t>-10</a:t>
                  </a:r>
                  <a:endParaRPr lang="en-US" sz="1000" b="1" baseline="30000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772948" y="3239929"/>
                  <a:ext cx="3850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/>
                    <a:t>10</a:t>
                  </a:r>
                  <a:r>
                    <a:rPr lang="en-US" sz="1000" b="1" baseline="30000" dirty="0" smtClean="0"/>
                    <a:t>-8</a:t>
                  </a:r>
                  <a:endParaRPr lang="en-US" sz="1000" b="1" baseline="300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3772948" y="2401729"/>
                  <a:ext cx="3850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/>
                    <a:t>10</a:t>
                  </a:r>
                  <a:r>
                    <a:rPr lang="en-US" sz="1000" b="1" baseline="30000" dirty="0" smtClean="0"/>
                    <a:t>-6</a:t>
                  </a:r>
                  <a:endParaRPr lang="en-US" sz="1000" b="1" baseline="30000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772948" y="1563529"/>
                  <a:ext cx="3850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 smtClean="0"/>
                    <a:t>10</a:t>
                  </a:r>
                  <a:r>
                    <a:rPr lang="en-US" sz="1000" b="1" baseline="30000" dirty="0" smtClean="0"/>
                    <a:t>-4</a:t>
                  </a:r>
                  <a:endParaRPr lang="en-US" sz="1000" b="1" baseline="30000" dirty="0"/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 rot="16200000">
                <a:off x="2954478" y="2632264"/>
                <a:ext cx="14494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/>
                  <a:t>Partial Pressure [a.u.]</a:t>
                </a:r>
                <a:endParaRPr lang="en-US" sz="1100" b="1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019800" y="1335024"/>
              <a:ext cx="3124200" cy="3322853"/>
              <a:chOff x="6019800" y="1335024"/>
              <a:chExt cx="3124200" cy="332285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3426" t="4829" r="6316" b="6155"/>
              <a:stretch/>
            </p:blipFill>
            <p:spPr>
              <a:xfrm>
                <a:off x="6503736" y="1335024"/>
                <a:ext cx="2640264" cy="3322853"/>
              </a:xfrm>
              <a:prstGeom prst="rect">
                <a:avLst/>
              </a:prstGeom>
            </p:spPr>
          </p:pic>
          <p:grpSp>
            <p:nvGrpSpPr>
              <p:cNvPr id="17" name="Group 16"/>
              <p:cNvGrpSpPr/>
              <p:nvPr/>
            </p:nvGrpSpPr>
            <p:grpSpPr>
              <a:xfrm>
                <a:off x="6019800" y="1868329"/>
                <a:ext cx="609600" cy="2760821"/>
                <a:chOff x="3549474" y="1563529"/>
                <a:chExt cx="609600" cy="2760821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3730752" y="1563529"/>
                  <a:ext cx="428322" cy="2760821"/>
                  <a:chOff x="3730752" y="1563529"/>
                  <a:chExt cx="428322" cy="2760821"/>
                </a:xfrm>
              </p:grpSpPr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730752" y="4078129"/>
                    <a:ext cx="42832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b="1" dirty="0" smtClean="0"/>
                      <a:t>10</a:t>
                    </a:r>
                    <a:r>
                      <a:rPr lang="en-US" sz="1000" b="1" baseline="30000" dirty="0" smtClean="0"/>
                      <a:t>-10</a:t>
                    </a:r>
                    <a:endParaRPr lang="en-US" sz="1000" b="1" baseline="30000" dirty="0"/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3774032" y="3239929"/>
                    <a:ext cx="38504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b="1" dirty="0" smtClean="0"/>
                      <a:t>10</a:t>
                    </a:r>
                    <a:r>
                      <a:rPr lang="en-US" sz="1000" b="1" baseline="30000" dirty="0" smtClean="0"/>
                      <a:t>-8</a:t>
                    </a:r>
                    <a:endParaRPr lang="en-US" sz="1000" b="1" baseline="30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774032" y="2401729"/>
                    <a:ext cx="38504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b="1" dirty="0" smtClean="0"/>
                      <a:t>10</a:t>
                    </a:r>
                    <a:r>
                      <a:rPr lang="en-US" sz="1000" b="1" baseline="30000" dirty="0" smtClean="0"/>
                      <a:t>-6</a:t>
                    </a:r>
                    <a:endParaRPr lang="en-US" sz="1000" b="1" baseline="30000" dirty="0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3774032" y="1563529"/>
                    <a:ext cx="385042" cy="2462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000" b="1" dirty="0" smtClean="0"/>
                      <a:t>10</a:t>
                    </a:r>
                    <a:r>
                      <a:rPr lang="en-US" sz="1000" b="1" baseline="30000" dirty="0" smtClean="0"/>
                      <a:t>-4</a:t>
                    </a:r>
                    <a:endParaRPr lang="en-US" sz="1000" b="1" baseline="30000" dirty="0"/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 rot="16200000">
                  <a:off x="2955561" y="2632264"/>
                  <a:ext cx="1449436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b="1" dirty="0" smtClean="0"/>
                    <a:t>Partial Pressure [a.u.]</a:t>
                  </a:r>
                  <a:endParaRPr lang="en-US" sz="1100" b="1" dirty="0"/>
                </a:p>
              </p:txBody>
            </p:sp>
          </p:grpSp>
        </p:grpSp>
        <p:sp>
          <p:nvSpPr>
            <p:cNvPr id="26" name="TextBox 25"/>
            <p:cNvSpPr txBox="1"/>
            <p:nvPr/>
          </p:nvSpPr>
          <p:spPr>
            <a:xfrm>
              <a:off x="4191000" y="1242596"/>
              <a:ext cx="9301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Nitrogen</a:t>
              </a:r>
              <a:endParaRPr lang="en-US" sz="1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239000" y="1242596"/>
              <a:ext cx="9909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Ammonia</a:t>
              </a:r>
              <a:endParaRPr lang="en-US" sz="16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91000" y="3714750"/>
              <a:ext cx="1398781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200" b="1" dirty="0" smtClean="0">
                  <a:solidFill>
                    <a:srgbClr val="0000FF"/>
                  </a:solidFill>
                </a:rPr>
                <a:t># 34267, Gaseous N</a:t>
              </a:r>
              <a:r>
                <a:rPr lang="en-US" sz="1200" b="1" baseline="-25000" dirty="0" smtClean="0">
                  <a:solidFill>
                    <a:srgbClr val="0000FF"/>
                  </a:solidFill>
                </a:rPr>
                <a:t>2</a:t>
              </a:r>
            </a:p>
            <a:p>
              <a:r>
                <a:rPr lang="en-US" sz="1200" b="1" dirty="0" smtClean="0">
                  <a:solidFill>
                    <a:srgbClr val="265420"/>
                  </a:solidFill>
                </a:rPr>
                <a:t># 34800, No BN</a:t>
              </a:r>
            </a:p>
            <a:p>
              <a:r>
                <a:rPr lang="en-US" sz="1200" b="1" dirty="0" smtClean="0">
                  <a:solidFill>
                    <a:srgbClr val="FF0000"/>
                  </a:solidFill>
                </a:rPr>
                <a:t># 34803, BN</a:t>
              </a:r>
            </a:p>
            <a:p>
              <a:r>
                <a:rPr lang="en-US" sz="1200" b="1" dirty="0" smtClean="0">
                  <a:solidFill>
                    <a:srgbClr val="66CCFF"/>
                  </a:solidFill>
                </a:rPr>
                <a:t># 34809, B </a:t>
              </a:r>
              <a:endParaRPr lang="en-US" sz="1200" b="1" dirty="0">
                <a:solidFill>
                  <a:srgbClr val="66CCFF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24000" y="133350"/>
            <a:ext cx="6242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RGA Comparison of BN injection and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gas puff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0" y="4443740"/>
            <a:ext cx="2209800" cy="414010"/>
            <a:chOff x="3810000" y="4443740"/>
            <a:chExt cx="2209800" cy="414010"/>
          </a:xfrm>
        </p:grpSpPr>
        <p:sp>
          <p:nvSpPr>
            <p:cNvPr id="5" name="TextBox 4"/>
            <p:cNvSpPr txBox="1"/>
            <p:nvPr/>
          </p:nvSpPr>
          <p:spPr>
            <a:xfrm>
              <a:off x="3810000" y="444374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0</a:t>
              </a:r>
              <a:endParaRPr lang="en-US" sz="11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0" y="444374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5</a:t>
              </a:r>
              <a:endParaRPr lang="en-US" sz="11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47864" y="444374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28864" y="444374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15</a:t>
              </a:r>
              <a:endParaRPr lang="en-US" sz="11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09864" y="444374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20</a:t>
              </a:r>
              <a:endParaRPr lang="en-US" sz="11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0120" y="4596140"/>
              <a:ext cx="6190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Time(s)</a:t>
              </a:r>
              <a:endParaRPr lang="en-US" sz="11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90864" y="444374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25</a:t>
              </a:r>
              <a:endParaRPr lang="en-US" sz="11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58000" y="4443740"/>
            <a:ext cx="2209800" cy="414010"/>
            <a:chOff x="3810000" y="4443740"/>
            <a:chExt cx="2209800" cy="414010"/>
          </a:xfrm>
        </p:grpSpPr>
        <p:sp>
          <p:nvSpPr>
            <p:cNvPr id="37" name="TextBox 36"/>
            <p:cNvSpPr txBox="1"/>
            <p:nvPr/>
          </p:nvSpPr>
          <p:spPr>
            <a:xfrm>
              <a:off x="3810000" y="444374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0</a:t>
              </a:r>
              <a:endParaRPr lang="en-US" sz="11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91000" y="444374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5</a:t>
              </a:r>
              <a:endParaRPr lang="en-US" sz="11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547864" y="444374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10</a:t>
              </a:r>
              <a:endParaRPr lang="en-US" sz="11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28864" y="444374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15</a:t>
              </a:r>
              <a:endParaRPr lang="en-US" sz="11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09864" y="444374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20</a:t>
              </a:r>
              <a:endParaRPr lang="en-US" sz="11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10120" y="4596140"/>
              <a:ext cx="6190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Time(s)</a:t>
              </a:r>
              <a:endParaRPr lang="en-US" sz="1100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90864" y="444374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/>
                <a:t>25</a:t>
              </a:r>
              <a:endParaRPr lang="en-US" sz="1100" b="1" dirty="0"/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3547872" y="1956816"/>
            <a:ext cx="23042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63112" y="2807208"/>
            <a:ext cx="23042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563112" y="3657600"/>
            <a:ext cx="23042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595872" y="1962150"/>
            <a:ext cx="23042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611112" y="2812542"/>
            <a:ext cx="23042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611112" y="3662934"/>
            <a:ext cx="2304288" cy="0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1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133350"/>
            <a:ext cx="6019800" cy="4360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676400" y="895350"/>
            <a:ext cx="5029200" cy="2743200"/>
          </a:xfrm>
        </p:spPr>
        <p:txBody>
          <a:bodyPr/>
          <a:lstStyle/>
          <a:p>
            <a:endParaRPr lang="en-US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u="sng" dirty="0" smtClean="0">
                <a:solidFill>
                  <a:srgbClr val="0000FF"/>
                </a:solidFill>
              </a:rPr>
              <a:t>Experimental Apparatus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Boron Injection Experiments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Boron Nitride Injection Series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Boron Injection Series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Conditioning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3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9860"/>
            <a:ext cx="4469280" cy="436050"/>
          </a:xfrm>
        </p:spPr>
        <p:txBody>
          <a:bodyPr/>
          <a:lstStyle/>
          <a:p>
            <a:r>
              <a:rPr lang="en-US" sz="2400" dirty="0" smtClean="0"/>
              <a:t>Impurity powder dropper (IPD)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81991" y="742950"/>
            <a:ext cx="4290009" cy="3886200"/>
          </a:xfrm>
        </p:spPr>
        <p:txBody>
          <a:bodyPr/>
          <a:lstStyle/>
          <a:p>
            <a:r>
              <a:rPr lang="en-US" sz="1800" dirty="0" smtClean="0"/>
              <a:t>Multi-impurity injection system based on linear piezoelectric powder feeder</a:t>
            </a:r>
          </a:p>
          <a:p>
            <a:endParaRPr lang="en-US" sz="1000" dirty="0" smtClean="0"/>
          </a:p>
          <a:p>
            <a:r>
              <a:rPr lang="en-US" sz="1800" dirty="0" smtClean="0"/>
              <a:t>4 </a:t>
            </a:r>
            <a:r>
              <a:rPr lang="en-US" sz="1800" dirty="0"/>
              <a:t>feeders with separate reservoirs </a:t>
            </a:r>
            <a:r>
              <a:rPr lang="en-US" sz="1800" dirty="0" smtClean="0"/>
              <a:t>  (30 ml) around central drop tube</a:t>
            </a:r>
            <a:endParaRPr lang="en-US" sz="1800" dirty="0"/>
          </a:p>
          <a:p>
            <a:endParaRPr lang="en-US" sz="800" dirty="0" smtClean="0"/>
          </a:p>
          <a:p>
            <a:r>
              <a:rPr lang="en-US" sz="1800" dirty="0" smtClean="0"/>
              <a:t>Tested with multiple materials</a:t>
            </a:r>
          </a:p>
          <a:p>
            <a:pPr lvl="1"/>
            <a:r>
              <a:rPr lang="en-US" sz="1800" dirty="0" smtClean="0"/>
              <a:t>B, BN, Li, Si, SiC, Sn…</a:t>
            </a:r>
          </a:p>
          <a:p>
            <a:pPr lvl="1"/>
            <a:r>
              <a:rPr lang="en-US" sz="1800" dirty="0" smtClean="0"/>
              <a:t>particle size 5-100 </a:t>
            </a:r>
            <a:r>
              <a:rPr lang="el-GR" sz="1800" dirty="0" smtClean="0">
                <a:latin typeface="Arial"/>
                <a:cs typeface="Arial"/>
              </a:rPr>
              <a:t>μ</a:t>
            </a:r>
            <a:r>
              <a:rPr lang="en-US" sz="1800" dirty="0" smtClean="0"/>
              <a:t>m </a:t>
            </a:r>
          </a:p>
          <a:p>
            <a:pPr lvl="1"/>
            <a:r>
              <a:rPr lang="en-US" sz="1800" dirty="0" smtClean="0"/>
              <a:t>calibrated </a:t>
            </a:r>
            <a:r>
              <a:rPr lang="en-US" sz="1800" dirty="0"/>
              <a:t>rates </a:t>
            </a:r>
            <a:r>
              <a:rPr lang="en-US" sz="1800" dirty="0" smtClean="0"/>
              <a:t>2-200 </a:t>
            </a:r>
            <a:r>
              <a:rPr lang="en-US" sz="1800" dirty="0"/>
              <a:t>mg/s</a:t>
            </a:r>
          </a:p>
          <a:p>
            <a:endParaRPr lang="en-US" sz="800" dirty="0" smtClean="0"/>
          </a:p>
          <a:p>
            <a:r>
              <a:rPr lang="en-US" sz="1800" smtClean="0"/>
              <a:t>Injection calibrated with accelerometer, optical flow-meter confirms mass </a:t>
            </a:r>
            <a:r>
              <a:rPr lang="en-US" sz="1800" dirty="0" smtClean="0"/>
              <a:t>injection rate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98741" y="1024880"/>
            <a:ext cx="4492859" cy="3516294"/>
            <a:chOff x="4498741" y="927848"/>
            <a:chExt cx="4492859" cy="351629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4197"/>
            <a:stretch/>
          </p:blipFill>
          <p:spPr bwMode="auto">
            <a:xfrm>
              <a:off x="4498741" y="927923"/>
              <a:ext cx="2873449" cy="176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7543799" y="971550"/>
              <a:ext cx="1447801" cy="3472592"/>
              <a:chOff x="4038598" y="1463040"/>
              <a:chExt cx="1335051" cy="3320194"/>
            </a:xfrm>
          </p:grpSpPr>
          <p:grpSp>
            <p:nvGrpSpPr>
              <p:cNvPr id="11" name="Group 3"/>
              <p:cNvGrpSpPr>
                <a:grpSpLocks/>
              </p:cNvGrpSpPr>
              <p:nvPr/>
            </p:nvGrpSpPr>
            <p:grpSpPr bwMode="auto">
              <a:xfrm>
                <a:off x="4038598" y="1463040"/>
                <a:ext cx="1335051" cy="3320194"/>
                <a:chOff x="4009499" y="1650681"/>
                <a:chExt cx="1334814" cy="4426926"/>
              </a:xfrm>
            </p:grpSpPr>
            <p:pic>
              <p:nvPicPr>
                <p:cNvPr id="13" name="Picture 9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289" t="12045" r="27712" b="22686"/>
                <a:stretch/>
              </p:blipFill>
              <p:spPr bwMode="auto">
                <a:xfrm>
                  <a:off x="4009501" y="1650681"/>
                  <a:ext cx="1334787" cy="32862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4" name="Group 9"/>
                <p:cNvGrpSpPr>
                  <a:grpSpLocks/>
                </p:cNvGrpSpPr>
                <p:nvPr/>
              </p:nvGrpSpPr>
              <p:grpSpPr bwMode="auto">
                <a:xfrm>
                  <a:off x="4009499" y="4647927"/>
                  <a:ext cx="1334814" cy="1429680"/>
                  <a:chOff x="3512485" y="4427404"/>
                  <a:chExt cx="1896796" cy="1907886"/>
                </a:xfrm>
              </p:grpSpPr>
              <p:pic>
                <p:nvPicPr>
                  <p:cNvPr id="15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962" t="7048" r="24924" b="7048"/>
                  <a:stretch>
                    <a:fillRect/>
                  </a:stretch>
                </p:blipFill>
                <p:spPr bwMode="auto">
                  <a:xfrm>
                    <a:off x="3512485" y="4427404"/>
                    <a:ext cx="1896793" cy="190788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2486" y="4444973"/>
                    <a:ext cx="1896795" cy="628317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 tIns="91440" bIns="91440">
                    <a:spAutoFit/>
                  </a:bodyPr>
                  <a:lstStyle>
                    <a:lvl1pPr eaLnBrk="0" hangingPunct="0">
                      <a:defRPr sz="1200" i="1">
                        <a:solidFill>
                          <a:srgbClr val="1822CD"/>
                        </a:solidFill>
                        <a:latin typeface="Helvetica" pitchFamily="1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 sz="1200" i="1">
                        <a:solidFill>
                          <a:srgbClr val="1822CD"/>
                        </a:solidFill>
                        <a:latin typeface="Helvetica" pitchFamily="1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 sz="1200" i="1">
                        <a:solidFill>
                          <a:srgbClr val="1822CD"/>
                        </a:solidFill>
                        <a:latin typeface="Helvetica" pitchFamily="1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 sz="1200" i="1">
                        <a:solidFill>
                          <a:srgbClr val="1822CD"/>
                        </a:solidFill>
                        <a:latin typeface="Helvetica" pitchFamily="1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 sz="1200" i="1">
                        <a:solidFill>
                          <a:srgbClr val="1822CD"/>
                        </a:solidFill>
                        <a:latin typeface="Helvetica" pitchFamily="1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200" i="1">
                        <a:solidFill>
                          <a:srgbClr val="1822CD"/>
                        </a:solidFill>
                        <a:latin typeface="Helvetica" pitchFamily="1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200" i="1">
                        <a:solidFill>
                          <a:srgbClr val="1822CD"/>
                        </a:solidFill>
                        <a:latin typeface="Helvetica" pitchFamily="1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200" i="1">
                        <a:solidFill>
                          <a:srgbClr val="1822CD"/>
                        </a:solidFill>
                        <a:latin typeface="Helvetica" pitchFamily="1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200" i="1">
                        <a:solidFill>
                          <a:srgbClr val="1822CD"/>
                        </a:solidFill>
                        <a:latin typeface="Helvetica" pitchFamily="1" charset="0"/>
                        <a:ea typeface="MS PGothic" pitchFamily="34" charset="-128"/>
                      </a:defRPr>
                    </a:lvl9pPr>
                  </a:lstStyle>
                  <a:p>
                    <a:pPr algn="ctr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b="1" dirty="0" smtClean="0">
                        <a:solidFill>
                          <a:srgbClr val="FFFFFF"/>
                        </a:solidFill>
                        <a:latin typeface="Century Gothic" pitchFamily="34" charset="0"/>
                      </a:rPr>
                      <a:t>Boron Nitride BN</a:t>
                    </a:r>
                  </a:p>
                </p:txBody>
              </p:sp>
            </p:grpSp>
          </p:grpSp>
          <p:sp>
            <p:nvSpPr>
              <p:cNvPr id="12" name="Rectangle 11"/>
              <p:cNvSpPr/>
              <p:nvPr/>
            </p:nvSpPr>
            <p:spPr bwMode="auto">
              <a:xfrm>
                <a:off x="4038599" y="1463040"/>
                <a:ext cx="1335050" cy="3320193"/>
              </a:xfrm>
              <a:prstGeom prst="rect">
                <a:avLst/>
              </a:prstGeom>
              <a:noFill/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1200" b="1" i="1" u="none" strike="noStrike" cap="none" normalizeH="0" baseline="0" dirty="0" smtClean="0">
                  <a:ln>
                    <a:noFill/>
                  </a:ln>
                  <a:solidFill>
                    <a:srgbClr val="1822CD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162800" y="927923"/>
              <a:ext cx="304800" cy="228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410200" y="927848"/>
              <a:ext cx="304800" cy="228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17984" r="57379" b="5620"/>
          <a:stretch>
            <a:fillRect/>
          </a:stretch>
        </p:blipFill>
        <p:spPr bwMode="auto">
          <a:xfrm>
            <a:off x="4644132" y="2853784"/>
            <a:ext cx="2582665" cy="1699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4595396"/>
            <a:ext cx="2793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A. Nagy et al., Rev. Sci. Instr. </a:t>
            </a:r>
            <a:r>
              <a:rPr lang="en-US" sz="1200" i="1" smtClean="0"/>
              <a:t>at press </a:t>
            </a:r>
            <a:r>
              <a:rPr lang="en-US" sz="1200" smtClean="0"/>
              <a:t>2018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5787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0" t="905" r="47126" b="1333"/>
          <a:stretch/>
        </p:blipFill>
        <p:spPr>
          <a:xfrm>
            <a:off x="3113976" y="819149"/>
            <a:ext cx="1534224" cy="2526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3170" r="51140" b="3267"/>
          <a:stretch/>
        </p:blipFill>
        <p:spPr>
          <a:xfrm>
            <a:off x="7069440" y="819150"/>
            <a:ext cx="1464960" cy="2526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itle 4"/>
          <p:cNvSpPr>
            <a:spLocks noGrp="1"/>
          </p:cNvSpPr>
          <p:nvPr>
            <p:ph type="title"/>
          </p:nvPr>
        </p:nvSpPr>
        <p:spPr>
          <a:xfrm>
            <a:off x="1591003" y="133350"/>
            <a:ext cx="6323166" cy="436050"/>
          </a:xfrm>
        </p:spPr>
        <p:txBody>
          <a:bodyPr/>
          <a:lstStyle/>
          <a:p>
            <a:r>
              <a:rPr lang="en-US" smtClean="0"/>
              <a:t>IPD </a:t>
            </a:r>
            <a:r>
              <a:rPr lang="en-US"/>
              <a:t>installed atop AUG during Fall </a:t>
            </a:r>
            <a:r>
              <a:rPr lang="en-US" smtClean="0"/>
              <a:t>2017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0" y="356235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2.5 </a:t>
            </a:r>
            <a:r>
              <a:rPr lang="en-US" dirty="0" smtClean="0"/>
              <a:t>m drop tube connects IPD with crown of AUG discharge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Chamber 1 loaded with 5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BN powder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Chamber 2 loaded with 70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B powder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5" t="3754" r="1298" b="26918"/>
          <a:stretch/>
        </p:blipFill>
        <p:spPr>
          <a:xfrm>
            <a:off x="4953000" y="1182709"/>
            <a:ext cx="1784496" cy="1846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9150"/>
            <a:ext cx="2514600" cy="383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554717" y="1375541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1"/>
                </a:solidFill>
              </a:rPr>
              <a:t>BN</a:t>
            </a:r>
            <a:endParaRPr lang="en-US" sz="2000" b="1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1821418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B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0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133350"/>
            <a:ext cx="6019800" cy="4360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676400" y="895350"/>
            <a:ext cx="5029200" cy="2743200"/>
          </a:xfrm>
        </p:spPr>
        <p:txBody>
          <a:bodyPr/>
          <a:lstStyle/>
          <a:p>
            <a:endParaRPr lang="en-US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Experimental Apparatus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u="sng" dirty="0" smtClean="0">
                <a:solidFill>
                  <a:srgbClr val="0000FF"/>
                </a:solidFill>
              </a:rPr>
              <a:t>Boron Injection Experiments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Boron Nitride Injection Series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Boron Injection Series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Conditioning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0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39860"/>
            <a:ext cx="6858000" cy="436050"/>
          </a:xfrm>
        </p:spPr>
        <p:txBody>
          <a:bodyPr/>
          <a:lstStyle/>
          <a:p>
            <a:r>
              <a:rPr lang="en-US" sz="2000" dirty="0" smtClean="0"/>
              <a:t>B/BN injected into conformal discharges to enhance coating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28600" y="895350"/>
            <a:ext cx="5829300" cy="3886200"/>
          </a:xfrm>
          <a:ln>
            <a:noFill/>
          </a:ln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/>
              <a:t>Wall-conditioning discharge with conformal shape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SOL </a:t>
            </a:r>
            <a:r>
              <a:rPr lang="en-US" sz="1600" dirty="0"/>
              <a:t>surfaces </a:t>
            </a:r>
            <a:r>
              <a:rPr lang="en-US" sz="1600" dirty="0" smtClean="0"/>
              <a:t>parallel to antenna limiter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ELM-y H-mode discharges with I</a:t>
            </a:r>
            <a:r>
              <a:rPr lang="en-US" sz="1600" baseline="-25000" dirty="0"/>
              <a:t>P</a:t>
            </a:r>
            <a:r>
              <a:rPr lang="en-US" sz="1600" dirty="0"/>
              <a:t> = 0.8 MA, B</a:t>
            </a:r>
            <a:r>
              <a:rPr lang="en-US" sz="1600" baseline="-25000" dirty="0"/>
              <a:t>T</a:t>
            </a:r>
            <a:r>
              <a:rPr lang="en-US" sz="1600" dirty="0"/>
              <a:t> = 2.5 T, </a:t>
            </a:r>
            <a:r>
              <a:rPr lang="en-US" sz="1600" dirty="0" smtClean="0"/>
              <a:t>  P</a:t>
            </a:r>
            <a:r>
              <a:rPr lang="en-US" sz="1600" baseline="-25000" dirty="0" smtClean="0"/>
              <a:t>NBI</a:t>
            </a:r>
            <a:r>
              <a:rPr lang="en-US" sz="1600" dirty="0" smtClean="0"/>
              <a:t> </a:t>
            </a:r>
            <a:r>
              <a:rPr lang="en-US" sz="1600" dirty="0"/>
              <a:t>= 10 MW, P</a:t>
            </a:r>
            <a:r>
              <a:rPr lang="en-US" sz="1600" baseline="-25000" dirty="0"/>
              <a:t>EC</a:t>
            </a:r>
            <a:r>
              <a:rPr lang="en-US" sz="1600" dirty="0"/>
              <a:t> = 0.8 MW, n</a:t>
            </a:r>
            <a:r>
              <a:rPr lang="en-US" sz="1600" baseline="-25000" dirty="0"/>
              <a:t>e</a:t>
            </a:r>
            <a:r>
              <a:rPr lang="en-US" sz="1600" dirty="0"/>
              <a:t> = 6.5x10</a:t>
            </a:r>
            <a:r>
              <a:rPr lang="en-US" sz="1600" baseline="30000" dirty="0"/>
              <a:t>19</a:t>
            </a:r>
            <a:r>
              <a:rPr lang="en-US" sz="1600" dirty="0"/>
              <a:t> </a:t>
            </a:r>
            <a:r>
              <a:rPr lang="en-US" sz="1600" dirty="0" smtClean="0"/>
              <a:t>m</a:t>
            </a:r>
            <a:r>
              <a:rPr lang="en-US" sz="1600" baseline="30000" dirty="0" smtClean="0"/>
              <a:t>-3</a:t>
            </a:r>
            <a:endParaRPr lang="en-US" sz="1600" dirty="0" smtClean="0"/>
          </a:p>
          <a:p>
            <a:pPr>
              <a:spcBef>
                <a:spcPts val="1200"/>
              </a:spcBef>
            </a:pPr>
            <a:r>
              <a:rPr lang="en-US" sz="1800" dirty="0" smtClean="0"/>
              <a:t>Conditioning effects inferred from </a:t>
            </a:r>
            <a:br>
              <a:rPr lang="en-US" sz="1800" dirty="0" smtClean="0"/>
            </a:br>
            <a:r>
              <a:rPr lang="en-US" sz="1800" dirty="0" smtClean="0"/>
              <a:t>visible spectroscopy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Line emission from BII, OII, WI </a:t>
            </a:r>
            <a:br>
              <a:rPr lang="en-US" sz="1600" dirty="0" smtClean="0"/>
            </a:br>
            <a:r>
              <a:rPr lang="en-US" sz="1600" dirty="0" smtClean="0"/>
              <a:t>assumed representative of wall source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Views </a:t>
            </a:r>
            <a:r>
              <a:rPr lang="en-US" sz="1600" dirty="0" smtClean="0"/>
              <a:t>for </a:t>
            </a:r>
            <a:r>
              <a:rPr lang="en-US" sz="1600" dirty="0"/>
              <a:t>divertor (DVL) and limiter (LVL</a:t>
            </a:r>
            <a:r>
              <a:rPr lang="en-US" sz="1600" dirty="0" smtClean="0"/>
              <a:t>)</a:t>
            </a:r>
          </a:p>
          <a:p>
            <a:pPr>
              <a:spcBef>
                <a:spcPts val="1200"/>
              </a:spcBef>
            </a:pPr>
            <a:r>
              <a:rPr lang="en-US" sz="1800" dirty="0" smtClean="0"/>
              <a:t>W impurity influx from ICRH </a:t>
            </a:r>
            <a:r>
              <a:rPr lang="en-US" sz="1800" dirty="0"/>
              <a:t>antenna limiter </a:t>
            </a:r>
            <a:r>
              <a:rPr lang="en-US" sz="1800" dirty="0" smtClean="0"/>
              <a:t>inhibits low-collisionality operation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puff required to maintain robust ELM frequency</a:t>
            </a:r>
            <a:endParaRPr lang="en-US" sz="1600" dirty="0"/>
          </a:p>
          <a:p>
            <a:pPr marL="0" indent="0">
              <a:spcBef>
                <a:spcPts val="600"/>
              </a:spcBef>
              <a:buNone/>
            </a:pP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5"/>
          <a:stretch/>
        </p:blipFill>
        <p:spPr bwMode="auto">
          <a:xfrm>
            <a:off x="6172200" y="657225"/>
            <a:ext cx="2743200" cy="416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72185" y="754618"/>
            <a:ext cx="2895615" cy="3772247"/>
            <a:chOff x="5715000" y="754618"/>
            <a:chExt cx="2895615" cy="3772247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7255250" y="1047750"/>
              <a:ext cx="0" cy="674964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058833" y="4157533"/>
              <a:ext cx="561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50"/>
                  </a:solidFill>
                </a:rPr>
                <a:t>DVL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6608507" y="4331426"/>
              <a:ext cx="478099" cy="7396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696216" y="2876550"/>
              <a:ext cx="914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ICRH antenna</a:t>
              </a:r>
            </a:p>
            <a:p>
              <a:pPr algn="ctr"/>
              <a:r>
                <a:rPr lang="en-US" sz="1200" b="1" dirty="0"/>
                <a:t>l</a:t>
              </a:r>
              <a:r>
                <a:rPr lang="en-US" sz="1200" b="1" dirty="0" smtClean="0"/>
                <a:t>imiter</a:t>
              </a: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09260" y="754618"/>
              <a:ext cx="5148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B0F0"/>
                  </a:solidFill>
                </a:rPr>
                <a:t>IPD</a:t>
              </a:r>
              <a:endParaRPr lang="en-US" b="1" dirty="0">
                <a:solidFill>
                  <a:srgbClr val="00B0F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15000" y="173355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LVL</a:t>
              </a:r>
              <a:endParaRPr lang="en-US" b="1" dirty="0"/>
            </a:p>
          </p:txBody>
        </p:sp>
        <p:cxnSp>
          <p:nvCxnSpPr>
            <p:cNvPr id="23" name="Straight Arrow Connector 22"/>
            <p:cNvCxnSpPr>
              <a:stCxn id="20" idx="0"/>
            </p:cNvCxnSpPr>
            <p:nvPr/>
          </p:nvCxnSpPr>
          <p:spPr>
            <a:xfrm flipH="1" flipV="1">
              <a:off x="7896210" y="2510069"/>
              <a:ext cx="257206" cy="3664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35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520" y="139860"/>
            <a:ext cx="7212480" cy="436050"/>
          </a:xfrm>
        </p:spPr>
        <p:txBody>
          <a:bodyPr/>
          <a:lstStyle/>
          <a:p>
            <a:r>
              <a:rPr lang="en-US" sz="2000" dirty="0" smtClean="0"/>
              <a:t>Wall conditioning by B powder injection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684B7EC-281A-4645-9877-A9A91512AC6B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52400" y="895350"/>
            <a:ext cx="4876800" cy="3810000"/>
          </a:xfrm>
        </p:spPr>
        <p:txBody>
          <a:bodyPr/>
          <a:lstStyle/>
          <a:p>
            <a:r>
              <a:rPr lang="en-US" sz="1600" dirty="0" smtClean="0"/>
              <a:t>Experiment </a:t>
            </a:r>
            <a:r>
              <a:rPr lang="en-US" sz="1600" smtClean="0"/>
              <a:t>scheduled to provide maximum chance to observe changing wall conditions (directly before </a:t>
            </a:r>
            <a:r>
              <a:rPr lang="en-US" sz="1600" dirty="0" smtClean="0"/>
              <a:t>standard 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B</a:t>
            </a:r>
            <a:r>
              <a:rPr lang="en-US" sz="1600" baseline="-25000" dirty="0" smtClean="0"/>
              <a:t>6 </a:t>
            </a:r>
            <a:r>
              <a:rPr lang="en-US" sz="1600" dirty="0" smtClean="0"/>
              <a:t>boronization) </a:t>
            </a:r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9 conditioning discharges with BN or B</a:t>
            </a:r>
          </a:p>
          <a:p>
            <a:pPr lvl="1"/>
            <a:r>
              <a:rPr lang="en-US" sz="1600" dirty="0" smtClean="0"/>
              <a:t>Constant injection rate for 1-3 s @ 2-75 mg/s</a:t>
            </a:r>
          </a:p>
          <a:p>
            <a:pPr>
              <a:tabLst>
                <a:tab pos="746125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 smtClean="0">
                <a:solidFill>
                  <a:srgbClr val="00BFBF"/>
                </a:solidFill>
              </a:rPr>
              <a:t>6 test discharges w/o IPD</a:t>
            </a:r>
          </a:p>
          <a:p>
            <a:pPr lvl="1">
              <a:tabLst>
                <a:tab pos="746125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 smtClean="0"/>
              <a:t>Interleaved to assess changing wall conditions</a:t>
            </a:r>
          </a:p>
          <a:p>
            <a:pPr>
              <a:tabLst>
                <a:tab pos="746125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 smtClean="0">
                <a:solidFill>
                  <a:srgbClr val="00B050"/>
                </a:solidFill>
              </a:rPr>
              <a:t>3 attempts at ELM-suppression with RMP after completing conditioning discharge sequence</a:t>
            </a:r>
          </a:p>
          <a:p>
            <a:pPr lvl="1">
              <a:tabLst>
                <a:tab pos="746125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1600" dirty="0" smtClean="0"/>
              <a:t>scenario tests access to low collisionality</a:t>
            </a:r>
          </a:p>
          <a:p>
            <a:endParaRPr lang="en-US" sz="1100" dirty="0" smtClean="0"/>
          </a:p>
          <a:p>
            <a:r>
              <a:rPr lang="en-US" sz="1600" dirty="0" smtClean="0"/>
              <a:t>Total ~330 mg of B introduced in AUG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0472"/>
          <a:stretch/>
        </p:blipFill>
        <p:spPr>
          <a:xfrm>
            <a:off x="4953000" y="666750"/>
            <a:ext cx="4191000" cy="375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4552950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ASDEX-U Shot Number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338" y="4370832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34790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4370832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34800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4370832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34810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4370832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34820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0" y="4370832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34830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90470" t="48746" r="2754" b="15772"/>
          <a:stretch/>
        </p:blipFill>
        <p:spPr>
          <a:xfrm>
            <a:off x="5074920" y="2706624"/>
            <a:ext cx="283972" cy="14870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63000" y="2800350"/>
            <a:ext cx="304800" cy="1618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3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330CB828-C947-4C0E-9FDC-831C87CA8165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00200" y="133350"/>
            <a:ext cx="6019800" cy="43605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1676400" y="895350"/>
            <a:ext cx="5029200" cy="2743200"/>
          </a:xfrm>
        </p:spPr>
        <p:txBody>
          <a:bodyPr/>
          <a:lstStyle/>
          <a:p>
            <a:endParaRPr lang="en-US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Experimental Apparatus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>
              <a:solidFill>
                <a:srgbClr val="0099FF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en-US" sz="2400" u="sng" dirty="0" smtClean="0">
                <a:solidFill>
                  <a:srgbClr val="0000FF"/>
                </a:solidFill>
              </a:rPr>
              <a:t>Boron Injection Experiments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u="sng" dirty="0" smtClean="0">
                <a:solidFill>
                  <a:srgbClr val="0000FF"/>
                </a:solidFill>
              </a:rPr>
              <a:t>Boron Nitride Injection Series</a:t>
            </a:r>
          </a:p>
          <a:p>
            <a:pPr marL="914310" lvl="1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tx1"/>
                </a:solidFill>
              </a:rPr>
              <a:t>Boron Injection Series</a:t>
            </a:r>
          </a:p>
          <a:p>
            <a:pPr marL="514350" indent="-514350">
              <a:buFont typeface="+mj-lt"/>
              <a:buAutoNum type="romanUcPeriod"/>
            </a:pPr>
            <a:endParaRPr lang="en-US" sz="2400" dirty="0" smtClean="0"/>
          </a:p>
          <a:p>
            <a:pPr marL="514350" indent="-514350">
              <a:buFont typeface="+mj-lt"/>
              <a:buAutoNum type="romanUcPeriod"/>
            </a:pPr>
            <a:r>
              <a:rPr lang="en-US" sz="2400" dirty="0" smtClean="0">
                <a:solidFill>
                  <a:schemeClr val="tx1"/>
                </a:solidFill>
              </a:rPr>
              <a:t>Conditioning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7123</TotalTime>
  <Words>1226</Words>
  <Application>Microsoft Office PowerPoint</Application>
  <PresentationFormat>On-screen Show (16:9)</PresentationFormat>
  <Paragraphs>343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Title1</vt:lpstr>
      <vt:lpstr>Default</vt:lpstr>
      <vt:lpstr>Active conditioning of ASDEX-Upgrade tungsten PFCs through boron particulate injection (FIP/2-3)</vt:lpstr>
      <vt:lpstr>“Real-Time” boronization through powder injection</vt:lpstr>
      <vt:lpstr>Outline</vt:lpstr>
      <vt:lpstr>Impurity powder dropper (IPD)</vt:lpstr>
      <vt:lpstr>IPD installed atop AUG during Fall 2017</vt:lpstr>
      <vt:lpstr>Outline</vt:lpstr>
      <vt:lpstr>B/BN injected into conformal discharges to enhance coating</vt:lpstr>
      <vt:lpstr>Wall conditioning by B powder injection</vt:lpstr>
      <vt:lpstr>Outline</vt:lpstr>
      <vt:lpstr>Boron nitride injection series</vt:lpstr>
      <vt:lpstr>BN increases confinement similar to N2</vt:lpstr>
      <vt:lpstr>Outline</vt:lpstr>
      <vt:lpstr>Metallic Boron Injection Series </vt:lpstr>
      <vt:lpstr>Metallic Boron Injection Series </vt:lpstr>
      <vt:lpstr>Boron injection well tolerated by plasma</vt:lpstr>
      <vt:lpstr>Outline</vt:lpstr>
      <vt:lpstr>Low-density test shot shows slight improvement</vt:lpstr>
      <vt:lpstr>Wall condition observables improve during test-shot series</vt:lpstr>
      <vt:lpstr>Boron injection assists successful RMP ELM suppression </vt:lpstr>
      <vt:lpstr>Summary</vt:lpstr>
      <vt:lpstr>Conclusions and Outlook</vt:lpstr>
      <vt:lpstr>PowerPoint Presentation</vt:lpstr>
      <vt:lpstr>PowerPoint Presentation</vt:lpstr>
      <vt:lpstr>Performance enhancement observed with BN similar to N2 gas puff  Greater coupling to discharge with smaller Nitrogen quantity  Reduction in Ammonia quantity  Suggestive of NH3 mitigation possibilities for JET &amp; ITER to prevent tritium sequestration  Full behavior not well understood, further study required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ASDEX Upgrade</dc:title>
  <dc:creator>jcf</dc:creator>
  <cp:lastModifiedBy>Robert Lunsford</cp:lastModifiedBy>
  <cp:revision>750</cp:revision>
  <cp:lastPrinted>2018-10-11T18:01:42Z</cp:lastPrinted>
  <dcterms:created xsi:type="dcterms:W3CDTF">2007-01-09T15:57:53Z</dcterms:created>
  <dcterms:modified xsi:type="dcterms:W3CDTF">2018-10-16T14:28:36Z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