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ver V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defTabSz="821531">
              <a:defRPr b="1" sz="8000">
                <a:solidFill>
                  <a:srgbClr val="0061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4833937" y="8393906"/>
            <a:ext cx="14716126" cy="4250532"/>
          </a:xfrm>
          <a:prstGeom prst="rect">
            <a:avLst/>
          </a:prstGeom>
        </p:spPr>
        <p:txBody>
          <a:bodyPr lIns="71437" tIns="71437" rIns="71437" bIns="71437" anchor="t">
            <a:noAutofit/>
          </a:bodyPr>
          <a:lstStyle>
            <a:lvl1pPr marL="0" indent="0" algn="ctr" defTabSz="821531">
              <a:spcBef>
                <a:spcPts val="0"/>
              </a:spcBef>
              <a:buSzTx/>
              <a:buNone/>
              <a:defRPr sz="5000">
                <a:latin typeface="Verdana"/>
                <a:ea typeface="Verdana"/>
                <a:cs typeface="Verdana"/>
                <a:sym typeface="Verdana"/>
              </a:defRPr>
            </a:lvl1pPr>
            <a:lvl2pPr marL="0" indent="0" algn="ctr" defTabSz="821531">
              <a:spcBef>
                <a:spcPts val="0"/>
              </a:spcBef>
              <a:buSzTx/>
              <a:buNone/>
              <a:defRPr sz="5000">
                <a:latin typeface="Verdana"/>
                <a:ea typeface="Verdana"/>
                <a:cs typeface="Verdana"/>
                <a:sym typeface="Verdana"/>
              </a:defRPr>
            </a:lvl2pPr>
            <a:lvl3pPr marL="0" indent="0" algn="ctr" defTabSz="821531">
              <a:spcBef>
                <a:spcPts val="0"/>
              </a:spcBef>
              <a:buSzTx/>
              <a:buNone/>
              <a:defRPr sz="50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821531">
              <a:spcBef>
                <a:spcPts val="0"/>
              </a:spcBef>
              <a:buSzTx/>
              <a:buNone/>
              <a:defRPr sz="50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821531">
              <a:spcBef>
                <a:spcPts val="0"/>
              </a:spcBef>
              <a:buSzTx/>
              <a:buNone/>
              <a:defRPr sz="50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720710" y="13073062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ine"/>
          <p:cNvSpPr/>
          <p:nvPr/>
        </p:nvSpPr>
        <p:spPr>
          <a:xfrm>
            <a:off x="3958828" y="2768203"/>
            <a:ext cx="16466344" cy="12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Title Text"/>
          <p:cNvSpPr txBox="1"/>
          <p:nvPr>
            <p:ph type="title"/>
          </p:nvPr>
        </p:nvSpPr>
        <p:spPr>
          <a:xfrm>
            <a:off x="3851671" y="464343"/>
            <a:ext cx="16680658" cy="1964532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algn="l" defTabSz="821531">
              <a:defRPr sz="5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idx="1"/>
          </p:nvPr>
        </p:nvSpPr>
        <p:spPr>
          <a:xfrm>
            <a:off x="3851671" y="3268265"/>
            <a:ext cx="16680658" cy="9233298"/>
          </a:xfrm>
          <a:prstGeom prst="rect">
            <a:avLst/>
          </a:prstGeom>
        </p:spPr>
        <p:txBody>
          <a:bodyPr lIns="71437" tIns="71437" rIns="71437" bIns="71437" anchor="t">
            <a:noAutofit/>
          </a:bodyPr>
          <a:lstStyle>
            <a:lvl1pPr marL="369276" indent="-369276" defTabSz="821531">
              <a:spcBef>
                <a:spcPts val="6700"/>
              </a:spcBef>
              <a:buSzPct val="100000"/>
              <a:defRPr sz="3600">
                <a:solidFill>
                  <a:srgbClr val="747474"/>
                </a:solidFill>
              </a:defRPr>
            </a:lvl1pPr>
            <a:lvl2pPr marL="813776" indent="-369276" defTabSz="821531">
              <a:spcBef>
                <a:spcPts val="6700"/>
              </a:spcBef>
              <a:buSzPct val="100000"/>
              <a:defRPr sz="3600">
                <a:solidFill>
                  <a:srgbClr val="747474"/>
                </a:solidFill>
              </a:defRPr>
            </a:lvl2pPr>
            <a:lvl3pPr marL="1258276" indent="-369276" defTabSz="821531">
              <a:spcBef>
                <a:spcPts val="6700"/>
              </a:spcBef>
              <a:buSzPct val="100000"/>
              <a:defRPr sz="3600">
                <a:solidFill>
                  <a:srgbClr val="747474"/>
                </a:solidFill>
              </a:defRPr>
            </a:lvl3pPr>
            <a:lvl4pPr marL="1702776" indent="-369276" defTabSz="821531">
              <a:spcBef>
                <a:spcPts val="6700"/>
              </a:spcBef>
              <a:buSzPct val="100000"/>
              <a:defRPr sz="3600">
                <a:solidFill>
                  <a:srgbClr val="747474"/>
                </a:solidFill>
              </a:defRPr>
            </a:lvl4pPr>
            <a:lvl5pPr marL="2147276" indent="-369276" defTabSz="821531">
              <a:spcBef>
                <a:spcPts val="6700"/>
              </a:spcBef>
              <a:buSzPct val="100000"/>
              <a:defRPr sz="3600">
                <a:solidFill>
                  <a:srgbClr val="747474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20329146" y="12930187"/>
            <a:ext cx="409779" cy="41587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821531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.tif"/><Relationship Id="rId10" Type="http://schemas.openxmlformats.org/officeDocument/2006/relationships/image" Target="../media/image2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197" y="12299118"/>
            <a:ext cx="2967725" cy="103584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Development of a  Lithium Vapor Box Divertor  for Controlled Plasma Detachment…"/>
          <p:cNvSpPr txBox="1"/>
          <p:nvPr/>
        </p:nvSpPr>
        <p:spPr>
          <a:xfrm>
            <a:off x="1468320" y="1157920"/>
            <a:ext cx="21447360" cy="1140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140000"/>
              </a:lnSpc>
              <a:defRPr sz="6600">
                <a:solidFill>
                  <a:srgbClr val="00F9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0433FF"/>
                </a:solidFill>
              </a:rPr>
              <a:t>Development of a</a:t>
            </a:r>
            <a:r>
              <a:t> </a:t>
            </a:r>
            <a:br/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Lithium Vapor Box Divertor</a:t>
            </a:r>
            <a:r>
              <a:t> </a:t>
            </a:r>
            <a:br/>
            <a:r>
              <a:rPr>
                <a:solidFill>
                  <a:srgbClr val="0433FF"/>
                </a:solidFill>
              </a:rPr>
              <a:t>for Controlled Plasma Detachment</a:t>
            </a:r>
          </a:p>
          <a:p>
            <a:pPr defTabSz="642937">
              <a:lnSpc>
                <a:spcPct val="120000"/>
              </a:lnSpc>
              <a:defRPr sz="5600"/>
            </a:pPr>
          </a:p>
          <a:p>
            <a:pPr defTabSz="642937">
              <a:lnSpc>
                <a:spcPct val="120000"/>
              </a:lnSpc>
              <a:defRPr sz="5200"/>
            </a:pPr>
          </a:p>
          <a:p>
            <a:pPr defTabSz="642937">
              <a:lnSpc>
                <a:spcPct val="120000"/>
              </a:lnSpc>
              <a:defRPr sz="46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Rob Goldston, Eric Emdee, Michael Jaworski, Jacob Schwartz</a:t>
            </a:r>
            <a:endParaRPr baseline="31999"/>
          </a:p>
          <a:p>
            <a:pPr defTabSz="642937">
              <a:lnSpc>
                <a:spcPct val="120000"/>
              </a:lnSpc>
              <a:defRPr b="0" sz="46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3900"/>
              <a:t>Princeton Plasma Physics Laboratory</a:t>
            </a:r>
            <a:r>
              <a:t> </a:t>
            </a:r>
          </a:p>
          <a:p>
            <a:pPr defTabSz="642937">
              <a:lnSpc>
                <a:spcPct val="120000"/>
              </a:lnSpc>
              <a:defRPr sz="46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Tom Rognlien, Marv Rensink</a:t>
            </a:r>
          </a:p>
          <a:p>
            <a:pPr defTabSz="642937">
              <a:lnSpc>
                <a:spcPct val="120000"/>
              </a:lnSpc>
              <a:defRPr b="0" sz="3900"/>
            </a:pPr>
            <a:r>
              <a:rPr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rPr>
              <a:t>Lawrence Livermore National Laboratory</a:t>
            </a:r>
            <a:endParaRPr sz="4600">
              <a:solidFill>
                <a:srgbClr val="0433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642937">
              <a:lnSpc>
                <a:spcPct val="120000"/>
              </a:lnSpc>
              <a:defRPr sz="46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IAEA FEC 2018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95314" y="12171206"/>
            <a:ext cx="3363912" cy="129166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Line"/>
          <p:cNvSpPr/>
          <p:nvPr/>
        </p:nvSpPr>
        <p:spPr>
          <a:xfrm>
            <a:off x="1761550" y="6299351"/>
            <a:ext cx="20860900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PARTA Shows Strong Variation in…"/>
          <p:cNvSpPr txBox="1"/>
          <p:nvPr/>
        </p:nvSpPr>
        <p:spPr>
          <a:xfrm>
            <a:off x="1186414" y="291510"/>
            <a:ext cx="22606127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821531">
              <a:spcBef>
                <a:spcPts val="1500"/>
              </a:spcBef>
              <a:defRPr sz="5600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SPARTA</a:t>
            </a:r>
            <a:r>
              <a:rPr>
                <a:solidFill>
                  <a:srgbClr val="0433FF"/>
                </a:solidFill>
              </a:rPr>
              <a:t> Shows Strong Variation in </a:t>
            </a:r>
            <a:endParaRPr>
              <a:solidFill>
                <a:srgbClr val="0433FF"/>
              </a:solidFill>
            </a:endParaRPr>
          </a:p>
          <a:p>
            <a:pPr defTabSz="821531">
              <a:spcBef>
                <a:spcPts val="1500"/>
              </a:spcBef>
              <a:defRPr sz="5600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Lithium</a:t>
            </a:r>
            <a:r>
              <a:rPr>
                <a:solidFill>
                  <a:srgbClr val="0433FF"/>
                </a:solidFill>
              </a:rPr>
              <a:t>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Absorption</a:t>
            </a:r>
            <a:r>
              <a:rPr>
                <a:solidFill>
                  <a:srgbClr val="0433FF"/>
                </a:solidFill>
              </a:rPr>
              <a:t> with Detachment Vertical Position</a:t>
            </a:r>
          </a:p>
        </p:txBody>
      </p:sp>
      <p:sp>
        <p:nvSpPr>
          <p:cNvPr id="302" name="Text"/>
          <p:cNvSpPr txBox="1"/>
          <p:nvPr/>
        </p:nvSpPr>
        <p:spPr>
          <a:xfrm>
            <a:off x="7213809" y="-3369072"/>
            <a:ext cx="15557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03" name="Lithium evaporation from private flux side is much more efficient  when leg is closer to evaporator.…"/>
          <p:cNvSpPr txBox="1"/>
          <p:nvPr/>
        </p:nvSpPr>
        <p:spPr>
          <a:xfrm>
            <a:off x="2052462" y="11279909"/>
            <a:ext cx="19899189" cy="208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defTabSz="821531">
              <a:defRPr sz="42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Lithium evaporation</a:t>
            </a:r>
            <a:r>
              <a:t> from private flux side is much more efficient </a:t>
            </a:r>
            <a:br/>
            <a:r>
              <a:t>when leg is closer to evaporator.</a:t>
            </a:r>
          </a:p>
          <a:p>
            <a:pPr defTabSz="821531">
              <a:defRPr sz="42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(Does not include radiative heating of evaporator.)</a:t>
            </a:r>
          </a:p>
        </p:txBody>
      </p:sp>
      <p:sp>
        <p:nvSpPr>
          <p:cNvPr id="304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5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16" name="Group"/>
          <p:cNvGrpSpPr/>
          <p:nvPr/>
        </p:nvGrpSpPr>
        <p:grpSpPr>
          <a:xfrm>
            <a:off x="1405799" y="3022763"/>
            <a:ext cx="22606127" cy="8022216"/>
            <a:chOff x="0" y="0"/>
            <a:chExt cx="22606125" cy="8022214"/>
          </a:xfrm>
        </p:grpSpPr>
        <p:grpSp>
          <p:nvGrpSpPr>
            <p:cNvPr id="308" name="Group"/>
            <p:cNvGrpSpPr/>
            <p:nvPr/>
          </p:nvGrpSpPr>
          <p:grpSpPr>
            <a:xfrm>
              <a:off x="0" y="104542"/>
              <a:ext cx="7961521" cy="7813131"/>
              <a:chOff x="0" y="0"/>
              <a:chExt cx="7961520" cy="7813130"/>
            </a:xfrm>
          </p:grpSpPr>
          <p:pic>
            <p:nvPicPr>
              <p:cNvPr id="306" name="unknown.png" descr="unknown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7961521" cy="78131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07" name="Rectangle"/>
              <p:cNvSpPr/>
              <p:nvPr/>
            </p:nvSpPr>
            <p:spPr>
              <a:xfrm>
                <a:off x="6401583" y="0"/>
                <a:ext cx="1559938" cy="72503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grpSp>
          <p:nvGrpSpPr>
            <p:cNvPr id="311" name="Group"/>
            <p:cNvGrpSpPr/>
            <p:nvPr/>
          </p:nvGrpSpPr>
          <p:grpSpPr>
            <a:xfrm>
              <a:off x="14580282" y="0"/>
              <a:ext cx="8025844" cy="8022215"/>
              <a:chOff x="0" y="0"/>
              <a:chExt cx="8025843" cy="8022214"/>
            </a:xfrm>
          </p:grpSpPr>
          <p:pic>
            <p:nvPicPr>
              <p:cNvPr id="309" name="unknown.png" descr="unknown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145962"/>
                <a:ext cx="8025844" cy="78762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10" name="Rectangle"/>
              <p:cNvSpPr/>
              <p:nvPr/>
            </p:nvSpPr>
            <p:spPr>
              <a:xfrm>
                <a:off x="0" y="0"/>
                <a:ext cx="840475" cy="72503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grpSp>
          <p:nvGrpSpPr>
            <p:cNvPr id="315" name="Group"/>
            <p:cNvGrpSpPr/>
            <p:nvPr/>
          </p:nvGrpSpPr>
          <p:grpSpPr>
            <a:xfrm>
              <a:off x="6556545" y="104542"/>
              <a:ext cx="8682173" cy="7813131"/>
              <a:chOff x="0" y="0"/>
              <a:chExt cx="8682172" cy="7813130"/>
            </a:xfrm>
          </p:grpSpPr>
          <p:pic>
            <p:nvPicPr>
              <p:cNvPr id="312" name="unknown.png" descr="unknown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20649" y="0"/>
                <a:ext cx="7961524" cy="78131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13" name="Rectangle"/>
              <p:cNvSpPr/>
              <p:nvPr/>
            </p:nvSpPr>
            <p:spPr>
              <a:xfrm>
                <a:off x="0" y="0"/>
                <a:ext cx="1559937" cy="72503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314" name="Rectangle"/>
              <p:cNvSpPr/>
              <p:nvPr/>
            </p:nvSpPr>
            <p:spPr>
              <a:xfrm>
                <a:off x="7122080" y="0"/>
                <a:ext cx="1559937" cy="725034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</p:grpSp>
      <p:sp>
        <p:nvSpPr>
          <p:cNvPr id="317" name="Plasma"/>
          <p:cNvSpPr txBox="1"/>
          <p:nvPr/>
        </p:nvSpPr>
        <p:spPr>
          <a:xfrm>
            <a:off x="4208738" y="3964941"/>
            <a:ext cx="176824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Plasma</a:t>
            </a:r>
          </a:p>
        </p:txBody>
      </p:sp>
      <p:grpSp>
        <p:nvGrpSpPr>
          <p:cNvPr id="320" name="Group"/>
          <p:cNvGrpSpPr/>
          <p:nvPr/>
        </p:nvGrpSpPr>
        <p:grpSpPr>
          <a:xfrm>
            <a:off x="2523745" y="8480262"/>
            <a:ext cx="2851416" cy="1610080"/>
            <a:chOff x="-64600" y="0"/>
            <a:chExt cx="2851415" cy="1610078"/>
          </a:xfrm>
        </p:grpSpPr>
        <p:sp>
          <p:nvSpPr>
            <p:cNvPr id="318" name="Lithium…"/>
            <p:cNvSpPr txBox="1"/>
            <p:nvPr/>
          </p:nvSpPr>
          <p:spPr>
            <a:xfrm>
              <a:off x="-64601" y="111478"/>
              <a:ext cx="1994558" cy="149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 sz="4500">
                  <a:solidFill>
                    <a:srgbClr val="FFFB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Lithium</a:t>
              </a:r>
            </a:p>
            <a:p>
              <a:pPr>
                <a:defRPr b="0" sz="4500">
                  <a:solidFill>
                    <a:srgbClr val="FFFB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Vapor</a:t>
              </a:r>
            </a:p>
          </p:txBody>
        </p:sp>
        <p:sp>
          <p:nvSpPr>
            <p:cNvPr id="319" name="Line"/>
            <p:cNvSpPr/>
            <p:nvPr/>
          </p:nvSpPr>
          <p:spPr>
            <a:xfrm flipV="1">
              <a:off x="1887806" y="-1"/>
              <a:ext cx="899009" cy="899009"/>
            </a:xfrm>
            <a:prstGeom prst="line">
              <a:avLst/>
            </a:prstGeom>
            <a:noFill/>
            <a:ln w="635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roup"/>
          <p:cNvGrpSpPr/>
          <p:nvPr/>
        </p:nvGrpSpPr>
        <p:grpSpPr>
          <a:xfrm>
            <a:off x="6111969" y="2437518"/>
            <a:ext cx="12160061" cy="8916597"/>
            <a:chOff x="0" y="0"/>
            <a:chExt cx="12160060" cy="8916596"/>
          </a:xfrm>
        </p:grpSpPr>
        <p:grpSp>
          <p:nvGrpSpPr>
            <p:cNvPr id="326" name="Group"/>
            <p:cNvGrpSpPr/>
            <p:nvPr/>
          </p:nvGrpSpPr>
          <p:grpSpPr>
            <a:xfrm>
              <a:off x="0" y="170707"/>
              <a:ext cx="12160061" cy="8745890"/>
              <a:chOff x="0" y="0"/>
              <a:chExt cx="12160060" cy="8745888"/>
            </a:xfrm>
          </p:grpSpPr>
          <p:pic>
            <p:nvPicPr>
              <p:cNvPr id="322" name="unknown.png" descr="unknown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12160061" cy="874588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3" name="Circle"/>
              <p:cNvSpPr/>
              <p:nvPr/>
            </p:nvSpPr>
            <p:spPr>
              <a:xfrm>
                <a:off x="4761143" y="4689680"/>
                <a:ext cx="1009772" cy="1009772"/>
              </a:xfrm>
              <a:prstGeom prst="ellipse">
                <a:avLst/>
              </a:prstGeom>
              <a:noFill/>
              <a:ln w="88900" cap="flat">
                <a:solidFill>
                  <a:srgbClr val="0433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324" name="Circle"/>
              <p:cNvSpPr/>
              <p:nvPr/>
            </p:nvSpPr>
            <p:spPr>
              <a:xfrm>
                <a:off x="1926697" y="1512115"/>
                <a:ext cx="1009773" cy="1009772"/>
              </a:xfrm>
              <a:prstGeom prst="ellipse">
                <a:avLst/>
              </a:prstGeom>
              <a:noFill/>
              <a:ln w="88900" cap="flat">
                <a:solidFill>
                  <a:srgbClr val="0433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325" name="Circle"/>
              <p:cNvSpPr/>
              <p:nvPr/>
            </p:nvSpPr>
            <p:spPr>
              <a:xfrm>
                <a:off x="9005963" y="6240938"/>
                <a:ext cx="1009772" cy="1009772"/>
              </a:xfrm>
              <a:prstGeom prst="ellipse">
                <a:avLst/>
              </a:prstGeom>
              <a:noFill/>
              <a:ln w="88900" cap="flat">
                <a:solidFill>
                  <a:srgbClr val="0433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327" name="Rectangle"/>
            <p:cNvSpPr/>
            <p:nvPr/>
          </p:nvSpPr>
          <p:spPr>
            <a:xfrm>
              <a:off x="3267795" y="0"/>
              <a:ext cx="7007167" cy="6486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29" name="Rectangle"/>
          <p:cNvSpPr/>
          <p:nvPr/>
        </p:nvSpPr>
        <p:spPr>
          <a:xfrm>
            <a:off x="9379765" y="2361885"/>
            <a:ext cx="7110974" cy="7243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0" name="SPARTA Gives Very High Positional Resilience"/>
          <p:cNvSpPr txBox="1"/>
          <p:nvPr/>
        </p:nvSpPr>
        <p:spPr>
          <a:xfrm>
            <a:off x="2538721" y="366117"/>
            <a:ext cx="19958962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821531">
              <a:spcBef>
                <a:spcPts val="1500"/>
              </a:spcBef>
              <a:defRPr sz="5800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SPARTA</a:t>
            </a:r>
            <a:r>
              <a:rPr>
                <a:solidFill>
                  <a:srgbClr val="0433FF"/>
                </a:solidFill>
              </a:rPr>
              <a:t> Gives Very High Positional Resilience</a:t>
            </a:r>
          </a:p>
        </p:txBody>
      </p:sp>
      <p:sp>
        <p:nvSpPr>
          <p:cNvPr id="331" name="Text"/>
          <p:cNvSpPr txBox="1"/>
          <p:nvPr/>
        </p:nvSpPr>
        <p:spPr>
          <a:xfrm>
            <a:off x="7213809" y="-3369072"/>
            <a:ext cx="15557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3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4" name="x 6"/>
          <p:cNvSpPr txBox="1"/>
          <p:nvPr/>
        </p:nvSpPr>
        <p:spPr>
          <a:xfrm>
            <a:off x="13050879" y="5560615"/>
            <a:ext cx="113608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x 6</a:t>
            </a:r>
          </a:p>
        </p:txBody>
      </p:sp>
      <p:sp>
        <p:nvSpPr>
          <p:cNvPr id="335" name="Line"/>
          <p:cNvSpPr/>
          <p:nvPr/>
        </p:nvSpPr>
        <p:spPr>
          <a:xfrm flipH="1" flipV="1">
            <a:off x="8706526" y="4688823"/>
            <a:ext cx="8670252" cy="4707564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6" name="Lithium injection from private flux side is much less efficient  as leg moves away from evaporator → Positional resilience.…"/>
          <p:cNvSpPr txBox="1"/>
          <p:nvPr/>
        </p:nvSpPr>
        <p:spPr>
          <a:xfrm>
            <a:off x="2725983" y="11279909"/>
            <a:ext cx="18552147" cy="208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defTabSz="821531">
              <a:defRPr sz="42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Lithium injection</a:t>
            </a:r>
            <a:r>
              <a:t> from private flux side is much less efficient </a:t>
            </a:r>
            <a:br/>
            <a:r>
              <a:t>as leg moves away from evaporator → Positional resilience.</a:t>
            </a:r>
          </a:p>
          <a:p>
            <a:pPr defTabSz="821531">
              <a:defRPr sz="42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(Does not include change in radiative heating of evaporator.)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"/>
          <p:cNvSpPr txBox="1"/>
          <p:nvPr/>
        </p:nvSpPr>
        <p:spPr>
          <a:xfrm>
            <a:off x="7213809" y="-3369072"/>
            <a:ext cx="15557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39" name="Two-Sided Injection Has Low Resilience"/>
          <p:cNvSpPr txBox="1"/>
          <p:nvPr/>
        </p:nvSpPr>
        <p:spPr>
          <a:xfrm>
            <a:off x="3436252" y="378103"/>
            <a:ext cx="17734360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spcBef>
                <a:spcPts val="1500"/>
              </a:spcBef>
              <a:defRPr sz="5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solidFill>
                  <a:srgbClr val="FF2600"/>
                </a:solidFill>
              </a:defRPr>
            </a:pPr>
            <a:r>
              <a:rPr>
                <a:solidFill>
                  <a:srgbClr val="0433FF"/>
                </a:solidFill>
              </a:rPr>
              <a:t>Two-Sided Injection Has Low Resilience</a:t>
            </a:r>
          </a:p>
        </p:txBody>
      </p:sp>
      <p:sp>
        <p:nvSpPr>
          <p:cNvPr id="340" name="Little variation in Li absorption as leg moves away from  evaporators. Same low resilience with bottom evaporation."/>
          <p:cNvSpPr txBox="1"/>
          <p:nvPr/>
        </p:nvSpPr>
        <p:spPr>
          <a:xfrm>
            <a:off x="2403206" y="11831147"/>
            <a:ext cx="20451863" cy="143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defRPr sz="42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Little variation in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Li absorption</a:t>
            </a:r>
            <a:r>
              <a:t> as leg moves away from  evaporators. Same low resilience with bottom evaporation.</a:t>
            </a:r>
          </a:p>
        </p:txBody>
      </p:sp>
      <p:sp>
        <p:nvSpPr>
          <p:cNvPr id="341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2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43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rcRect l="10607" t="0" r="0" b="0"/>
          <a:stretch>
            <a:fillRect/>
          </a:stretch>
        </p:blipFill>
        <p:spPr>
          <a:xfrm>
            <a:off x="16154332" y="3650940"/>
            <a:ext cx="7111269" cy="781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rcRect l="0" t="0" r="20405" b="0"/>
          <a:stretch>
            <a:fillRect/>
          </a:stretch>
        </p:blipFill>
        <p:spPr>
          <a:xfrm>
            <a:off x="957415" y="3650940"/>
            <a:ext cx="6331832" cy="781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unknown.png" descr="unknown.png"/>
          <p:cNvPicPr>
            <a:picLocks noChangeAspect="1"/>
          </p:cNvPicPr>
          <p:nvPr/>
        </p:nvPicPr>
        <p:blipFill>
          <a:blip r:embed="rId4">
            <a:extLst/>
          </a:blip>
          <a:srcRect l="10774" t="0" r="19578" b="0"/>
          <a:stretch>
            <a:fillRect/>
          </a:stretch>
        </p:blipFill>
        <p:spPr>
          <a:xfrm>
            <a:off x="8951483" y="3651087"/>
            <a:ext cx="5540432" cy="7813132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Plasma"/>
          <p:cNvSpPr txBox="1"/>
          <p:nvPr/>
        </p:nvSpPr>
        <p:spPr>
          <a:xfrm>
            <a:off x="3917201" y="4494879"/>
            <a:ext cx="176824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Plasma</a:t>
            </a:r>
          </a:p>
        </p:txBody>
      </p:sp>
      <p:grpSp>
        <p:nvGrpSpPr>
          <p:cNvPr id="349" name="Group"/>
          <p:cNvGrpSpPr/>
          <p:nvPr/>
        </p:nvGrpSpPr>
        <p:grpSpPr>
          <a:xfrm>
            <a:off x="2232209" y="9010200"/>
            <a:ext cx="2851416" cy="1610080"/>
            <a:chOff x="-64600" y="0"/>
            <a:chExt cx="2851415" cy="1610078"/>
          </a:xfrm>
        </p:grpSpPr>
        <p:sp>
          <p:nvSpPr>
            <p:cNvPr id="347" name="Lithium…"/>
            <p:cNvSpPr txBox="1"/>
            <p:nvPr/>
          </p:nvSpPr>
          <p:spPr>
            <a:xfrm>
              <a:off x="-64601" y="111478"/>
              <a:ext cx="1994558" cy="149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 sz="4500">
                  <a:solidFill>
                    <a:srgbClr val="FFFB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Lithium</a:t>
              </a:r>
            </a:p>
            <a:p>
              <a:pPr>
                <a:defRPr b="0" sz="4500">
                  <a:solidFill>
                    <a:srgbClr val="FFFB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Vapor</a:t>
              </a:r>
            </a:p>
          </p:txBody>
        </p:sp>
        <p:sp>
          <p:nvSpPr>
            <p:cNvPr id="348" name="Line"/>
            <p:cNvSpPr/>
            <p:nvPr/>
          </p:nvSpPr>
          <p:spPr>
            <a:xfrm flipV="1">
              <a:off x="1887806" y="-1"/>
              <a:ext cx="899009" cy="899009"/>
            </a:xfrm>
            <a:prstGeom prst="line">
              <a:avLst/>
            </a:prstGeom>
            <a:noFill/>
            <a:ln w="635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Lithium Return Flow is Determined by Balance between Capillary Pull &amp; MHD Drag"/>
          <p:cNvSpPr txBox="1"/>
          <p:nvPr/>
        </p:nvSpPr>
        <p:spPr>
          <a:xfrm>
            <a:off x="2166172" y="354450"/>
            <a:ext cx="19745309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821531">
              <a:spcBef>
                <a:spcPts val="1500"/>
              </a:spcBef>
              <a:defRPr sz="5800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Lithium Return Flow</a:t>
            </a:r>
            <a:r>
              <a:rPr>
                <a:solidFill>
                  <a:srgbClr val="0433FF"/>
                </a:solidFill>
              </a:rPr>
              <a:t> is Determined by Balance between Capillary Pull &amp; MHD Drag</a:t>
            </a:r>
          </a:p>
        </p:txBody>
      </p:sp>
      <p:sp>
        <p:nvSpPr>
          <p:cNvPr id="352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3" name="Text"/>
          <p:cNvSpPr txBox="1"/>
          <p:nvPr/>
        </p:nvSpPr>
        <p:spPr>
          <a:xfrm>
            <a:off x="7213809" y="-3369072"/>
            <a:ext cx="15557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354" name="MathTypeImage.pdf" descr="MathTypeImage.pdf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56853" y="3467298"/>
            <a:ext cx="11720507" cy="4292017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6" name="Rectangle"/>
          <p:cNvSpPr/>
          <p:nvPr/>
        </p:nvSpPr>
        <p:spPr>
          <a:xfrm>
            <a:off x="16513499" y="4993806"/>
            <a:ext cx="1072199" cy="4078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b="0"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57" name="MathTypeImage.pdf" descr="MathType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8637" y="9427939"/>
            <a:ext cx="5340839" cy="28519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4" name="Group"/>
          <p:cNvGrpSpPr/>
          <p:nvPr/>
        </p:nvGrpSpPr>
        <p:grpSpPr>
          <a:xfrm>
            <a:off x="8795629" y="9228635"/>
            <a:ext cx="3851576" cy="3250553"/>
            <a:chOff x="0" y="0"/>
            <a:chExt cx="3851575" cy="3250551"/>
          </a:xfrm>
        </p:grpSpPr>
        <p:grpSp>
          <p:nvGrpSpPr>
            <p:cNvPr id="370" name="Group"/>
            <p:cNvGrpSpPr/>
            <p:nvPr/>
          </p:nvGrpSpPr>
          <p:grpSpPr>
            <a:xfrm rot="180000">
              <a:off x="78613" y="81399"/>
              <a:ext cx="3191497" cy="3087754"/>
              <a:chOff x="0" y="0"/>
              <a:chExt cx="3191496" cy="3087753"/>
            </a:xfrm>
          </p:grpSpPr>
          <p:grpSp>
            <p:nvGrpSpPr>
              <p:cNvPr id="361" name="Group"/>
              <p:cNvGrpSpPr/>
              <p:nvPr/>
            </p:nvGrpSpPr>
            <p:grpSpPr>
              <a:xfrm rot="3720000">
                <a:off x="881767" y="-311185"/>
                <a:ext cx="775063" cy="2463032"/>
                <a:chOff x="0" y="0"/>
                <a:chExt cx="775062" cy="2463031"/>
              </a:xfrm>
            </p:grpSpPr>
            <p:sp>
              <p:nvSpPr>
                <p:cNvPr id="358" name="Rectangle"/>
                <p:cNvSpPr/>
                <p:nvPr/>
              </p:nvSpPr>
              <p:spPr>
                <a:xfrm>
                  <a:off x="0" y="445669"/>
                  <a:ext cx="754044" cy="2017363"/>
                </a:xfrm>
                <a:prstGeom prst="rect">
                  <a:avLst/>
                </a:prstGeom>
                <a:solidFill>
                  <a:srgbClr val="8789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b="0"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  <p:sp>
              <p:nvSpPr>
                <p:cNvPr id="359" name="Rectangle"/>
                <p:cNvSpPr/>
                <p:nvPr/>
              </p:nvSpPr>
              <p:spPr>
                <a:xfrm>
                  <a:off x="58720" y="445669"/>
                  <a:ext cx="636604" cy="2017363"/>
                </a:xfrm>
                <a:prstGeom prst="rect">
                  <a:avLst/>
                </a:prstGeom>
                <a:solidFill>
                  <a:srgbClr val="27F9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b="0"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  <p:sp>
              <p:nvSpPr>
                <p:cNvPr id="360" name="Oval"/>
                <p:cNvSpPr/>
                <p:nvPr/>
              </p:nvSpPr>
              <p:spPr>
                <a:xfrm>
                  <a:off x="21018" y="0"/>
                  <a:ext cx="754045" cy="62727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b="0"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</p:grpSp>
          <p:grpSp>
            <p:nvGrpSpPr>
              <p:cNvPr id="365" name="Group"/>
              <p:cNvGrpSpPr/>
              <p:nvPr/>
            </p:nvGrpSpPr>
            <p:grpSpPr>
              <a:xfrm rot="3720000">
                <a:off x="1216493" y="317256"/>
                <a:ext cx="775063" cy="2463032"/>
                <a:chOff x="0" y="0"/>
                <a:chExt cx="775062" cy="2463031"/>
              </a:xfrm>
            </p:grpSpPr>
            <p:sp>
              <p:nvSpPr>
                <p:cNvPr id="362" name="Rectangle"/>
                <p:cNvSpPr/>
                <p:nvPr/>
              </p:nvSpPr>
              <p:spPr>
                <a:xfrm>
                  <a:off x="0" y="445669"/>
                  <a:ext cx="754044" cy="2017363"/>
                </a:xfrm>
                <a:prstGeom prst="rect">
                  <a:avLst/>
                </a:prstGeom>
                <a:solidFill>
                  <a:srgbClr val="8789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b="0"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  <p:sp>
              <p:nvSpPr>
                <p:cNvPr id="363" name="Rectangle"/>
                <p:cNvSpPr/>
                <p:nvPr/>
              </p:nvSpPr>
              <p:spPr>
                <a:xfrm>
                  <a:off x="58720" y="445669"/>
                  <a:ext cx="636604" cy="2017363"/>
                </a:xfrm>
                <a:prstGeom prst="rect">
                  <a:avLst/>
                </a:prstGeom>
                <a:solidFill>
                  <a:srgbClr val="27F9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b="0"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  <p:sp>
              <p:nvSpPr>
                <p:cNvPr id="364" name="Oval"/>
                <p:cNvSpPr/>
                <p:nvPr/>
              </p:nvSpPr>
              <p:spPr>
                <a:xfrm>
                  <a:off x="21018" y="0"/>
                  <a:ext cx="754045" cy="62727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b="0"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</p:grpSp>
          <p:grpSp>
            <p:nvGrpSpPr>
              <p:cNvPr id="369" name="Group"/>
              <p:cNvGrpSpPr/>
              <p:nvPr/>
            </p:nvGrpSpPr>
            <p:grpSpPr>
              <a:xfrm rot="3720000">
                <a:off x="1534666" y="935906"/>
                <a:ext cx="775064" cy="2463032"/>
                <a:chOff x="0" y="0"/>
                <a:chExt cx="775062" cy="2463031"/>
              </a:xfrm>
            </p:grpSpPr>
            <p:sp>
              <p:nvSpPr>
                <p:cNvPr id="366" name="Rectangle"/>
                <p:cNvSpPr/>
                <p:nvPr/>
              </p:nvSpPr>
              <p:spPr>
                <a:xfrm>
                  <a:off x="0" y="445669"/>
                  <a:ext cx="754044" cy="2017363"/>
                </a:xfrm>
                <a:prstGeom prst="rect">
                  <a:avLst/>
                </a:prstGeom>
                <a:solidFill>
                  <a:srgbClr val="8789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b="0"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  <p:sp>
              <p:nvSpPr>
                <p:cNvPr id="367" name="Rectangle"/>
                <p:cNvSpPr/>
                <p:nvPr/>
              </p:nvSpPr>
              <p:spPr>
                <a:xfrm>
                  <a:off x="58720" y="445669"/>
                  <a:ext cx="636604" cy="2017363"/>
                </a:xfrm>
                <a:prstGeom prst="rect">
                  <a:avLst/>
                </a:prstGeom>
                <a:solidFill>
                  <a:srgbClr val="27F92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b="0"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  <p:sp>
              <p:nvSpPr>
                <p:cNvPr id="368" name="Oval"/>
                <p:cNvSpPr/>
                <p:nvPr/>
              </p:nvSpPr>
              <p:spPr>
                <a:xfrm>
                  <a:off x="21018" y="0"/>
                  <a:ext cx="754045" cy="627277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b="0"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</p:grpSp>
        </p:grpSp>
        <p:sp>
          <p:nvSpPr>
            <p:cNvPr id="371" name="Line"/>
            <p:cNvSpPr/>
            <p:nvPr/>
          </p:nvSpPr>
          <p:spPr>
            <a:xfrm flipV="1">
              <a:off x="1585298" y="1402694"/>
              <a:ext cx="2266278" cy="1069753"/>
            </a:xfrm>
            <a:prstGeom prst="line">
              <a:avLst/>
            </a:prstGeom>
            <a:noFill/>
            <a:ln w="50800" cap="flat">
              <a:solidFill>
                <a:schemeClr val="accent3">
                  <a:hueOff val="362282"/>
                  <a:satOff val="31803"/>
                  <a:lumOff val="-1824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 flipV="1">
              <a:off x="991988" y="111985"/>
              <a:ext cx="2266277" cy="1069754"/>
            </a:xfrm>
            <a:prstGeom prst="line">
              <a:avLst/>
            </a:prstGeom>
            <a:noFill/>
            <a:ln w="50800" cap="flat">
              <a:solidFill>
                <a:schemeClr val="accent3">
                  <a:hueOff val="362282"/>
                  <a:satOff val="31803"/>
                  <a:lumOff val="-1824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 flipV="1">
              <a:off x="1321311" y="770115"/>
              <a:ext cx="2266277" cy="1069754"/>
            </a:xfrm>
            <a:prstGeom prst="line">
              <a:avLst/>
            </a:prstGeom>
            <a:noFill/>
            <a:ln w="50800" cap="flat">
              <a:solidFill>
                <a:schemeClr val="accent3">
                  <a:hueOff val="362282"/>
                  <a:satOff val="31803"/>
                  <a:lumOff val="-18242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96" name="Group"/>
          <p:cNvGrpSpPr/>
          <p:nvPr/>
        </p:nvGrpSpPr>
        <p:grpSpPr>
          <a:xfrm>
            <a:off x="12459222" y="5382607"/>
            <a:ext cx="7336722" cy="6270983"/>
            <a:chOff x="-214493" y="0"/>
            <a:chExt cx="7336721" cy="6270981"/>
          </a:xfrm>
        </p:grpSpPr>
        <p:sp>
          <p:nvSpPr>
            <p:cNvPr id="375" name="Oval"/>
            <p:cNvSpPr/>
            <p:nvPr/>
          </p:nvSpPr>
          <p:spPr>
            <a:xfrm rot="20640000">
              <a:off x="2156274" y="935169"/>
              <a:ext cx="3020292" cy="5016730"/>
            </a:xfrm>
            <a:prstGeom prst="ellipse">
              <a:avLst/>
            </a:prstGeom>
            <a:gradFill flip="none" rotWithShape="1">
              <a:gsLst>
                <a:gs pos="0">
                  <a:srgbClr val="00F900"/>
                </a:gs>
                <a:gs pos="100000">
                  <a:srgbClr val="FFFFFF"/>
                </a:gs>
              </a:gsLst>
              <a:lin ang="16139377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376" name="Rectangle"/>
            <p:cNvSpPr/>
            <p:nvPr/>
          </p:nvSpPr>
          <p:spPr>
            <a:xfrm rot="20340000">
              <a:off x="989908" y="3106557"/>
              <a:ext cx="1785939" cy="28555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377" name="Rectangle"/>
            <p:cNvSpPr/>
            <p:nvPr/>
          </p:nvSpPr>
          <p:spPr>
            <a:xfrm>
              <a:off x="4807007" y="2582004"/>
              <a:ext cx="1785938" cy="28555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378" name="Rectangle"/>
            <p:cNvSpPr/>
            <p:nvPr/>
          </p:nvSpPr>
          <p:spPr>
            <a:xfrm rot="5400000">
              <a:off x="3770585" y="4877317"/>
              <a:ext cx="476164" cy="1596682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379" name="Rectangle"/>
            <p:cNvSpPr/>
            <p:nvPr/>
          </p:nvSpPr>
          <p:spPr>
            <a:xfrm rot="4020000">
              <a:off x="830646" y="2414240"/>
              <a:ext cx="4522346" cy="253464"/>
            </a:xfrm>
            <a:prstGeom prst="rect">
              <a:avLst/>
            </a:prstGeom>
            <a:gradFill flip="none" rotWithShape="1">
              <a:gsLst>
                <a:gs pos="0">
                  <a:srgbClr val="FF40FF"/>
                </a:gs>
                <a:gs pos="42961">
                  <a:srgbClr val="FF40FF">
                    <a:alpha val="50000"/>
                  </a:srgbClr>
                </a:gs>
                <a:gs pos="100000">
                  <a:srgbClr val="FF40FF">
                    <a:alpha val="0"/>
                  </a:srgbClr>
                </a:gs>
              </a:gsLst>
              <a:path path="shape">
                <a:fillToRect l="18221" t="82491" r="81778" b="1750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380" name="Triangle"/>
            <p:cNvSpPr/>
            <p:nvPr/>
          </p:nvSpPr>
          <p:spPr>
            <a:xfrm>
              <a:off x="2595120" y="318320"/>
              <a:ext cx="769379" cy="50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93" y="21600"/>
                  </a:moveTo>
                  <a:lnTo>
                    <a:pt x="21600" y="0"/>
                  </a:lnTo>
                  <a:lnTo>
                    <a:pt x="0" y="2814"/>
                  </a:lnTo>
                  <a:lnTo>
                    <a:pt x="5593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81" name="Rectangle"/>
            <p:cNvSpPr/>
            <p:nvPr/>
          </p:nvSpPr>
          <p:spPr>
            <a:xfrm>
              <a:off x="4568925" y="410035"/>
              <a:ext cx="476160" cy="5507034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382" name="Rectangle"/>
            <p:cNvSpPr/>
            <p:nvPr/>
          </p:nvSpPr>
          <p:spPr>
            <a:xfrm rot="20220000">
              <a:off x="2189692" y="870400"/>
              <a:ext cx="476178" cy="5138015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383" name="Triangle"/>
            <p:cNvSpPr/>
            <p:nvPr/>
          </p:nvSpPr>
          <p:spPr>
            <a:xfrm flipH="1" rot="19650000">
              <a:off x="2564818" y="118510"/>
              <a:ext cx="585996" cy="49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12836"/>
                  </a:lnTo>
                  <a:lnTo>
                    <a:pt x="1667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84" name="Rectangle"/>
            <p:cNvSpPr/>
            <p:nvPr/>
          </p:nvSpPr>
          <p:spPr>
            <a:xfrm>
              <a:off x="4655928" y="1898500"/>
              <a:ext cx="155576" cy="3750804"/>
            </a:xfrm>
            <a:prstGeom prst="rect">
              <a:avLst/>
            </a:prstGeom>
            <a:solidFill>
              <a:srgbClr val="00F9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5" name="Rectangle"/>
            <p:cNvSpPr/>
            <p:nvPr/>
          </p:nvSpPr>
          <p:spPr>
            <a:xfrm rot="16200000">
              <a:off x="4026479" y="4862010"/>
              <a:ext cx="147071" cy="1422976"/>
            </a:xfrm>
            <a:prstGeom prst="rect">
              <a:avLst/>
            </a:prstGeom>
            <a:solidFill>
              <a:srgbClr val="00F9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6" name="Rectangle"/>
            <p:cNvSpPr/>
            <p:nvPr/>
          </p:nvSpPr>
          <p:spPr>
            <a:xfrm rot="20220000">
              <a:off x="2382153" y="2075470"/>
              <a:ext cx="159176" cy="2490118"/>
            </a:xfrm>
            <a:prstGeom prst="rect">
              <a:avLst/>
            </a:prstGeom>
            <a:solidFill>
              <a:srgbClr val="00F9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4735305" y="3634149"/>
              <a:ext cx="1" cy="1319691"/>
            </a:xfrm>
            <a:prstGeom prst="lin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 flipH="1">
              <a:off x="3692901" y="5595212"/>
              <a:ext cx="659847" cy="1"/>
            </a:xfrm>
            <a:prstGeom prst="lin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2333341" y="3026758"/>
              <a:ext cx="257824" cy="607392"/>
            </a:xfrm>
            <a:prstGeom prst="lin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4735305" y="2143349"/>
              <a:ext cx="1" cy="1319691"/>
            </a:xfrm>
            <a:prstGeom prst="lin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3363129" y="5308192"/>
              <a:ext cx="1" cy="341113"/>
            </a:xfrm>
            <a:prstGeom prst="line">
              <a:avLst/>
            </a:prstGeom>
            <a:noFill/>
            <a:ln w="152400" cap="flat">
              <a:solidFill>
                <a:srgbClr val="00F9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392" name="MathTypeImage.pdf" descr="MathType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292038" y="4411195"/>
              <a:ext cx="2377899" cy="11372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" name="MathTypeImage.pdf" descr="MathTypeImage.pd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5261263" y="3463039"/>
              <a:ext cx="1860965" cy="1085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4" name="MathTypeImage.pdf" descr="MathTypeImage.pd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-214494" y="2464182"/>
              <a:ext cx="1860965" cy="10855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5" name="Rectangle"/>
            <p:cNvSpPr/>
            <p:nvPr/>
          </p:nvSpPr>
          <p:spPr>
            <a:xfrm rot="14820000">
              <a:off x="2589457" y="4814123"/>
              <a:ext cx="1199812" cy="244073"/>
            </a:xfrm>
            <a:prstGeom prst="rect">
              <a:avLst/>
            </a:prstGeom>
            <a:solidFill>
              <a:srgbClr val="00F90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pic>
        <p:nvPicPr>
          <p:cNvPr id="397" name="MathTypeImage.pdf" descr="MathTypeImage.pdf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18429084" y="3056626"/>
            <a:ext cx="5582893" cy="2998221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Line"/>
          <p:cNvSpPr/>
          <p:nvPr/>
        </p:nvSpPr>
        <p:spPr>
          <a:xfrm>
            <a:off x="19807365" y="8158298"/>
            <a:ext cx="145035" cy="145036"/>
          </a:xfrm>
          <a:prstGeom prst="line">
            <a:avLst/>
          </a:prstGeom>
          <a:ln w="50800">
            <a:solidFill>
              <a:srgbClr val="FFFB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418" name="Group"/>
          <p:cNvGrpSpPr/>
          <p:nvPr/>
        </p:nvGrpSpPr>
        <p:grpSpPr>
          <a:xfrm>
            <a:off x="19109357" y="6085291"/>
            <a:ext cx="4644496" cy="2734989"/>
            <a:chOff x="0" y="0"/>
            <a:chExt cx="4644494" cy="2734987"/>
          </a:xfrm>
        </p:grpSpPr>
        <p:sp>
          <p:nvSpPr>
            <p:cNvPr id="399" name="Circle"/>
            <p:cNvSpPr/>
            <p:nvPr/>
          </p:nvSpPr>
          <p:spPr>
            <a:xfrm>
              <a:off x="399510" y="0"/>
              <a:ext cx="2734989" cy="2734988"/>
            </a:xfrm>
            <a:prstGeom prst="ellipse">
              <a:avLst/>
            </a:prstGeom>
            <a:solidFill>
              <a:srgbClr val="8789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0" name="Circle"/>
            <p:cNvSpPr/>
            <p:nvPr/>
          </p:nvSpPr>
          <p:spPr>
            <a:xfrm>
              <a:off x="594106" y="201684"/>
              <a:ext cx="2345797" cy="2345797"/>
            </a:xfrm>
            <a:prstGeom prst="ellipse">
              <a:avLst/>
            </a:prstGeom>
            <a:solidFill>
              <a:srgbClr val="27F92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401" name="MathTypeImage.pdf" descr="MathTypeImage.pdf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0" b="0"/>
            <a:stretch>
              <a:fillRect/>
            </a:stretch>
          </p:blipFill>
          <p:spPr>
            <a:xfrm>
              <a:off x="3534012" y="786625"/>
              <a:ext cx="1110483" cy="1437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2" name="Circle"/>
            <p:cNvSpPr/>
            <p:nvPr/>
          </p:nvSpPr>
          <p:spPr>
            <a:xfrm>
              <a:off x="509914" y="123364"/>
              <a:ext cx="2518413" cy="2518413"/>
            </a:xfrm>
            <a:prstGeom prst="ellips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3" name="Rectangle"/>
            <p:cNvSpPr/>
            <p:nvPr/>
          </p:nvSpPr>
          <p:spPr>
            <a:xfrm>
              <a:off x="1598733" y="8480"/>
              <a:ext cx="340776" cy="199617"/>
            </a:xfrm>
            <a:prstGeom prst="rect">
              <a:avLst/>
            </a:prstGeom>
            <a:solidFill>
              <a:srgbClr val="8789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4" name="Rectangle"/>
            <p:cNvSpPr/>
            <p:nvPr/>
          </p:nvSpPr>
          <p:spPr>
            <a:xfrm>
              <a:off x="1598733" y="2572121"/>
              <a:ext cx="340776" cy="114885"/>
            </a:xfrm>
            <a:prstGeom prst="rect">
              <a:avLst/>
            </a:prstGeom>
            <a:solidFill>
              <a:srgbClr val="8789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 flipV="1">
              <a:off x="1045422" y="346629"/>
              <a:ext cx="1" cy="2071883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 flipV="1">
              <a:off x="1568580" y="123364"/>
              <a:ext cx="1" cy="2491905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 flipV="1">
              <a:off x="1568580" y="874024"/>
              <a:ext cx="1" cy="1054793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 flipV="1">
              <a:off x="1045423" y="874024"/>
              <a:ext cx="1" cy="1054793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 flipH="1">
              <a:off x="740699" y="515473"/>
              <a:ext cx="145036" cy="145035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 flipV="1">
              <a:off x="2492818" y="360924"/>
              <a:ext cx="1" cy="2071884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 flipV="1">
              <a:off x="1969661" y="137659"/>
              <a:ext cx="1" cy="2491905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 flipV="1">
              <a:off x="1969661" y="888320"/>
              <a:ext cx="1" cy="1054792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 flipV="1">
              <a:off x="2492818" y="888320"/>
              <a:ext cx="1" cy="1054792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2722541" y="610589"/>
              <a:ext cx="145036" cy="145036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 flipH="1">
              <a:off x="2635325" y="2140576"/>
              <a:ext cx="145035" cy="145035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 flipH="1" flipV="1">
              <a:off x="0" y="1439860"/>
              <a:ext cx="3534012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417" name="MathTypeImage.pdf" descr="MathTypeImage.pdf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0" b="0"/>
            <a:stretch>
              <a:fillRect/>
            </a:stretch>
          </p:blipFill>
          <p:spPr>
            <a:xfrm>
              <a:off x="918781" y="1333166"/>
              <a:ext cx="752453" cy="1099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9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703337" y="9427939"/>
            <a:ext cx="2439618" cy="3117722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Rectangle"/>
          <p:cNvSpPr/>
          <p:nvPr/>
        </p:nvSpPr>
        <p:spPr>
          <a:xfrm>
            <a:off x="20741437" y="5689229"/>
            <a:ext cx="277764" cy="982396"/>
          </a:xfrm>
          <a:prstGeom prst="rect">
            <a:avLst/>
          </a:prstGeom>
          <a:solidFill>
            <a:srgbClr val="27F9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1" name="Line"/>
          <p:cNvSpPr/>
          <p:nvPr/>
        </p:nvSpPr>
        <p:spPr>
          <a:xfrm flipV="1">
            <a:off x="20868438" y="5197715"/>
            <a:ext cx="1" cy="1377766"/>
          </a:xfrm>
          <a:prstGeom prst="line">
            <a:avLst/>
          </a:prstGeom>
          <a:ln w="508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22" name="MathTypeImage.pdf" descr="MathTypeImage.pdf"/>
          <p:cNvPicPr>
            <a:picLocks noChangeAspect="1"/>
          </p:cNvPicPr>
          <p:nvPr/>
        </p:nvPicPr>
        <p:blipFill>
          <a:blip r:embed="rId10">
            <a:extLst/>
          </a:blip>
          <a:srcRect l="0" t="0" r="0" b="0"/>
          <a:stretch>
            <a:fillRect/>
          </a:stretch>
        </p:blipFill>
        <p:spPr>
          <a:xfrm>
            <a:off x="15181631" y="11586145"/>
            <a:ext cx="1892057" cy="1387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Rectangle"/>
          <p:cNvSpPr/>
          <p:nvPr/>
        </p:nvSpPr>
        <p:spPr>
          <a:xfrm>
            <a:off x="5119403" y="11217966"/>
            <a:ext cx="873125" cy="294354"/>
          </a:xfrm>
          <a:prstGeom prst="rect">
            <a:avLst/>
          </a:prstGeom>
          <a:solidFill>
            <a:srgbClr val="87899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25" name="Rectangle"/>
          <p:cNvSpPr/>
          <p:nvPr/>
        </p:nvSpPr>
        <p:spPr>
          <a:xfrm rot="20100000">
            <a:off x="10661530" y="3340379"/>
            <a:ext cx="304801" cy="39744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439" name="Group"/>
          <p:cNvGrpSpPr/>
          <p:nvPr/>
        </p:nvGrpSpPr>
        <p:grpSpPr>
          <a:xfrm>
            <a:off x="1023176" y="3009431"/>
            <a:ext cx="10654995" cy="8625829"/>
            <a:chOff x="0" y="0"/>
            <a:chExt cx="10654994" cy="8625828"/>
          </a:xfrm>
        </p:grpSpPr>
        <p:pic>
          <p:nvPicPr>
            <p:cNvPr id="426" name="MathTypeImage.pdf" descr="MathType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9054734" y="4366105"/>
              <a:ext cx="1600261" cy="2070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8" name="Group"/>
            <p:cNvGrpSpPr/>
            <p:nvPr/>
          </p:nvGrpSpPr>
          <p:grpSpPr>
            <a:xfrm>
              <a:off x="-1" y="-1"/>
              <a:ext cx="9054736" cy="8625830"/>
              <a:chOff x="0" y="0"/>
              <a:chExt cx="9054734" cy="8625828"/>
            </a:xfrm>
          </p:grpSpPr>
          <p:sp>
            <p:nvSpPr>
              <p:cNvPr id="427" name="Circle"/>
              <p:cNvSpPr/>
              <p:nvPr/>
            </p:nvSpPr>
            <p:spPr>
              <a:xfrm>
                <a:off x="1023616" y="1618326"/>
                <a:ext cx="7007503" cy="7007503"/>
              </a:xfrm>
              <a:prstGeom prst="ellipse">
                <a:avLst/>
              </a:prstGeom>
              <a:solidFill>
                <a:srgbClr val="8789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428" name="Circle"/>
              <p:cNvSpPr/>
              <p:nvPr/>
            </p:nvSpPr>
            <p:spPr>
              <a:xfrm>
                <a:off x="1522203" y="2135075"/>
                <a:ext cx="6010328" cy="6010328"/>
              </a:xfrm>
              <a:prstGeom prst="ellipse">
                <a:avLst/>
              </a:prstGeom>
              <a:solidFill>
                <a:srgbClr val="27F9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429" name="Rectangle"/>
              <p:cNvSpPr/>
              <p:nvPr/>
            </p:nvSpPr>
            <p:spPr>
              <a:xfrm>
                <a:off x="4096226" y="1640053"/>
                <a:ext cx="873125" cy="511451"/>
              </a:xfrm>
              <a:prstGeom prst="rect">
                <a:avLst/>
              </a:prstGeom>
              <a:solidFill>
                <a:srgbClr val="8789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430" name="Circle"/>
              <p:cNvSpPr/>
              <p:nvPr/>
            </p:nvSpPr>
            <p:spPr>
              <a:xfrm>
                <a:off x="1824468" y="2464552"/>
                <a:ext cx="5396322" cy="5396322"/>
              </a:xfrm>
              <a:prstGeom prst="ellipse">
                <a:avLst/>
              </a:prstGeom>
              <a:noFill/>
              <a:ln w="381000" cap="flat">
                <a:solidFill>
                  <a:srgbClr val="87899C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431" name="Circle"/>
              <p:cNvSpPr/>
              <p:nvPr/>
            </p:nvSpPr>
            <p:spPr>
              <a:xfrm>
                <a:off x="1830818" y="2481830"/>
                <a:ext cx="5367529" cy="5367529"/>
              </a:xfrm>
              <a:prstGeom prst="ellipse">
                <a:avLst/>
              </a:pr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432" name="Rectangle"/>
              <p:cNvSpPr/>
              <p:nvPr/>
            </p:nvSpPr>
            <p:spPr>
              <a:xfrm>
                <a:off x="4295021" y="653004"/>
                <a:ext cx="556815" cy="3530652"/>
              </a:xfrm>
              <a:prstGeom prst="rect">
                <a:avLst/>
              </a:prstGeom>
              <a:solidFill>
                <a:srgbClr val="27F9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433" name="Rectangle"/>
              <p:cNvSpPr/>
              <p:nvPr/>
            </p:nvSpPr>
            <p:spPr>
              <a:xfrm>
                <a:off x="4202900" y="2234154"/>
                <a:ext cx="741057" cy="1427443"/>
              </a:xfrm>
              <a:prstGeom prst="rect">
                <a:avLst/>
              </a:prstGeom>
              <a:solidFill>
                <a:srgbClr val="27F9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434" name="Rounded Rectangle"/>
              <p:cNvSpPr/>
              <p:nvPr/>
            </p:nvSpPr>
            <p:spPr>
              <a:xfrm rot="300000">
                <a:off x="4875918" y="2310950"/>
                <a:ext cx="122754" cy="368127"/>
              </a:xfrm>
              <a:prstGeom prst="roundRect">
                <a:avLst>
                  <a:gd name="adj" fmla="val 40863"/>
                </a:avLst>
              </a:prstGeom>
              <a:solidFill>
                <a:srgbClr val="8789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435" name="Rounded Rectangle"/>
              <p:cNvSpPr/>
              <p:nvPr/>
            </p:nvSpPr>
            <p:spPr>
              <a:xfrm rot="21300000">
                <a:off x="4183456" y="2292464"/>
                <a:ext cx="109658" cy="393246"/>
              </a:xfrm>
              <a:prstGeom prst="roundRect">
                <a:avLst>
                  <a:gd name="adj" fmla="val 37141"/>
                </a:avLst>
              </a:prstGeom>
              <a:solidFill>
                <a:srgbClr val="8789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436" name="Line"/>
              <p:cNvSpPr/>
              <p:nvPr/>
            </p:nvSpPr>
            <p:spPr>
              <a:xfrm flipV="1">
                <a:off x="4573428" y="-1"/>
                <a:ext cx="1" cy="2973404"/>
              </a:xfrm>
              <a:prstGeom prst="line">
                <a:avLst/>
              </a:prstGeom>
              <a:noFill/>
              <a:ln w="76200" cap="flat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437" name="Line"/>
              <p:cNvSpPr/>
              <p:nvPr/>
            </p:nvSpPr>
            <p:spPr>
              <a:xfrm flipH="1" flipV="1">
                <a:off x="-1" y="5307493"/>
                <a:ext cx="9054736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</p:grpSp>
      <p:sp>
        <p:nvSpPr>
          <p:cNvPr id="440" name="Line"/>
          <p:cNvSpPr/>
          <p:nvPr/>
        </p:nvSpPr>
        <p:spPr>
          <a:xfrm flipH="1">
            <a:off x="7203367" y="4607607"/>
            <a:ext cx="2699205" cy="129739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1" name="Sandwich Flow Channel Inserts Reduce ΔPMHD"/>
          <p:cNvSpPr txBox="1"/>
          <p:nvPr/>
        </p:nvSpPr>
        <p:spPr>
          <a:xfrm>
            <a:off x="2166172" y="354450"/>
            <a:ext cx="19745309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821531">
              <a:spcBef>
                <a:spcPts val="1500"/>
              </a:spcBef>
              <a:defRPr sz="5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Sandwich Flow Channel Inserts Reduce Δ</a:t>
            </a:r>
            <a:r>
              <a:rPr i="1"/>
              <a:t>P</a:t>
            </a:r>
            <a:r>
              <a:rPr baseline="-5999" i="1"/>
              <a:t>MHD</a:t>
            </a:r>
          </a:p>
        </p:txBody>
      </p:sp>
      <p:sp>
        <p:nvSpPr>
          <p:cNvPr id="442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3" name="Text"/>
          <p:cNvSpPr txBox="1"/>
          <p:nvPr/>
        </p:nvSpPr>
        <p:spPr>
          <a:xfrm>
            <a:off x="7213809" y="-3369072"/>
            <a:ext cx="15557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44" name="Gap in Flow Channel Insert orients towards divertor surface.…"/>
          <p:cNvSpPr txBox="1"/>
          <p:nvPr/>
        </p:nvSpPr>
        <p:spPr>
          <a:xfrm>
            <a:off x="2166172" y="11760783"/>
            <a:ext cx="20747169" cy="1590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821531">
              <a:defRPr sz="47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Gap in Flow Channel Insert orients towards divertor surface.</a:t>
            </a:r>
          </a:p>
          <a:p>
            <a:pPr defTabSz="821531">
              <a:defRPr sz="47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Works top and bottom, leaves margin for other effects.</a:t>
            </a:r>
          </a:p>
        </p:txBody>
      </p:sp>
      <p:sp>
        <p:nvSpPr>
          <p:cNvPr id="445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6" name="Rectangle"/>
          <p:cNvSpPr/>
          <p:nvPr/>
        </p:nvSpPr>
        <p:spPr>
          <a:xfrm>
            <a:off x="16513499" y="4993806"/>
            <a:ext cx="1072199" cy="4078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b="0"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447" name="MathTypeImage.pdf" descr="MathTypeImage.pdf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6761193" y="3932351"/>
            <a:ext cx="6812084" cy="6411373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andwich FCI:…"/>
          <p:cNvSpPr txBox="1"/>
          <p:nvPr/>
        </p:nvSpPr>
        <p:spPr>
          <a:xfrm>
            <a:off x="9257073" y="3432010"/>
            <a:ext cx="5563507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600">
                <a:latin typeface="Calibri"/>
                <a:ea typeface="Calibri"/>
                <a:cs typeface="Calibri"/>
                <a:sym typeface="Calibri"/>
              </a:defRPr>
            </a:pPr>
            <a:r>
              <a:t>Sandwich FCI:</a:t>
            </a:r>
          </a:p>
          <a:p>
            <a:pPr>
              <a:defRPr b="0" sz="4600">
                <a:latin typeface="Calibri"/>
                <a:ea typeface="Calibri"/>
                <a:cs typeface="Calibri"/>
                <a:sym typeface="Calibri"/>
              </a:defRPr>
            </a:pPr>
            <a:r>
              <a:t>0.5 mm steel</a:t>
            </a:r>
          </a:p>
          <a:p>
            <a:pPr>
              <a:defRPr b="0" sz="4600">
                <a:latin typeface="Calibri"/>
                <a:ea typeface="Calibri"/>
                <a:cs typeface="Calibri"/>
                <a:sym typeface="Calibri"/>
              </a:defRPr>
            </a:pPr>
            <a:r>
              <a:t>0.5 mm MgO insulator</a:t>
            </a:r>
          </a:p>
          <a:p>
            <a:pPr>
              <a:defRPr b="0" sz="4600">
                <a:latin typeface="Calibri"/>
                <a:ea typeface="Calibri"/>
                <a:cs typeface="Calibri"/>
                <a:sym typeface="Calibri"/>
              </a:defRPr>
            </a:pPr>
            <a:r>
              <a:t>1 mm steel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onclusions"/>
          <p:cNvSpPr txBox="1"/>
          <p:nvPr/>
        </p:nvSpPr>
        <p:spPr>
          <a:xfrm>
            <a:off x="3436252" y="366117"/>
            <a:ext cx="17734360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spcBef>
                <a:spcPts val="1500"/>
              </a:spcBef>
              <a:defRPr sz="5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Conclusions</a:t>
            </a:r>
          </a:p>
        </p:txBody>
      </p:sp>
      <p:sp>
        <p:nvSpPr>
          <p:cNvPr id="451" name="Text"/>
          <p:cNvSpPr txBox="1"/>
          <p:nvPr/>
        </p:nvSpPr>
        <p:spPr>
          <a:xfrm>
            <a:off x="7213809" y="-3369072"/>
            <a:ext cx="15557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52" name="UEDGE predicts detachment in FNSF with Li alone,  shows lithium dynamics at detachment front.…"/>
          <p:cNvSpPr txBox="1"/>
          <p:nvPr>
            <p:ph type="body" idx="1"/>
          </p:nvPr>
        </p:nvSpPr>
        <p:spPr>
          <a:xfrm>
            <a:off x="3003107" y="2343578"/>
            <a:ext cx="18600650" cy="11141745"/>
          </a:xfrm>
          <a:prstGeom prst="rect">
            <a:avLst/>
          </a:prstGeom>
        </p:spPr>
        <p:txBody>
          <a:bodyPr/>
          <a:lstStyle/>
          <a:p>
            <a:pPr marL="960800" indent="-643300">
              <a:spcBef>
                <a:spcPts val="25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935068" indent="-617568">
              <a:lnSpc>
                <a:spcPts val="4600"/>
              </a:lnSpc>
              <a:spcBef>
                <a:spcPts val="25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UEDGE predicts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detachment in FNSF with Li alone, </a:t>
            </a:r>
            <a:b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</a:b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shows lithium dynamics at detachment front.</a:t>
            </a:r>
          </a:p>
          <a:p>
            <a:pPr marL="935068" indent="-617568">
              <a:lnSpc>
                <a:spcPts val="4600"/>
              </a:lnSpc>
              <a:spcBef>
                <a:spcPts val="25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This provides a preliminary physics basis to </a:t>
            </a:r>
            <a:br/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optimize Lithium Vapor Box Divertor</a:t>
            </a:r>
            <a:r>
              <a:t> using SPARTA.</a:t>
            </a:r>
          </a:p>
          <a:p>
            <a:pPr marL="935068" indent="-617568">
              <a:lnSpc>
                <a:spcPts val="4600"/>
              </a:lnSpc>
              <a:spcBef>
                <a:spcPts val="25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 divertor with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private-flux-side lithium evaporation</a:t>
            </a:r>
            <a:r>
              <a:t> near the bottom of the divertor leg –</a:t>
            </a:r>
          </a:p>
          <a:p>
            <a:pPr lvl="1" marL="1379568" indent="-617568">
              <a:lnSpc>
                <a:spcPts val="4600"/>
              </a:lnSpc>
              <a:spcBef>
                <a:spcPts val="25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Provides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adequate lithium for detachment.</a:t>
            </a:r>
          </a:p>
          <a:p>
            <a:pPr lvl="1" marL="1379568" indent="-617568">
              <a:lnSpc>
                <a:spcPts val="4600"/>
              </a:lnSpc>
              <a:spcBef>
                <a:spcPts val="25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Provides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strong positional resilience</a:t>
            </a:r>
            <a:r>
              <a:t> of the detachment front, without baffles. No issue of Li accumulation on 600 C surfaces.</a:t>
            </a:r>
          </a:p>
          <a:p>
            <a:pPr lvl="1" marL="1379568" indent="-617568">
              <a:lnSpc>
                <a:spcPts val="4600"/>
              </a:lnSpc>
              <a:spcBef>
                <a:spcPts val="25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Sandwich Flow Channel Inserts facilitate capillary force to return </a:t>
            </a:r>
            <a:br/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140 g/s of lithium across 7T magnetic field.</a:t>
            </a:r>
          </a:p>
          <a:p>
            <a:pPr marL="935068" indent="-617568">
              <a:lnSpc>
                <a:spcPts val="4600"/>
              </a:lnSpc>
              <a:spcBef>
                <a:spcPts val="25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Integrated modeling, design, &amp; experiments are needed.</a:t>
            </a:r>
          </a:p>
        </p:txBody>
      </p:sp>
      <p:sp>
        <p:nvSpPr>
          <p:cNvPr id="453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4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5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OPY?"/>
          <p:cNvSpPr txBox="1"/>
          <p:nvPr/>
        </p:nvSpPr>
        <p:spPr>
          <a:xfrm>
            <a:off x="3436252" y="366117"/>
            <a:ext cx="17734360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spcBef>
                <a:spcPts val="1500"/>
              </a:spcBef>
              <a:defRPr sz="5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COPY?</a:t>
            </a:r>
          </a:p>
        </p:txBody>
      </p:sp>
      <p:sp>
        <p:nvSpPr>
          <p:cNvPr id="457" name="Text"/>
          <p:cNvSpPr txBox="1"/>
          <p:nvPr/>
        </p:nvSpPr>
        <p:spPr>
          <a:xfrm>
            <a:off x="7213809" y="-3369072"/>
            <a:ext cx="15557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58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9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460" name="Table"/>
          <p:cNvGraphicFramePr/>
          <p:nvPr/>
        </p:nvGraphicFramePr>
        <p:xfrm>
          <a:off x="2861836" y="3976548"/>
          <a:ext cx="17563336" cy="730691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854445"/>
                <a:gridCol w="5854445"/>
                <a:gridCol w="5854445"/>
              </a:tblGrid>
              <a:tr h="730691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30691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30691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30691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30691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30691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30691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30691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30691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30691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Back-up Slides"/>
          <p:cNvSpPr txBox="1"/>
          <p:nvPr/>
        </p:nvSpPr>
        <p:spPr>
          <a:xfrm>
            <a:off x="3141928" y="5043476"/>
            <a:ext cx="17734360" cy="216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spcBef>
                <a:spcPts val="1500"/>
              </a:spcBef>
              <a:defRPr sz="5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Back-up Slides</a:t>
            </a:r>
          </a:p>
        </p:txBody>
      </p:sp>
      <p:sp>
        <p:nvSpPr>
          <p:cNvPr id="463" name="Text"/>
          <p:cNvSpPr txBox="1"/>
          <p:nvPr/>
        </p:nvSpPr>
        <p:spPr>
          <a:xfrm>
            <a:off x="7213809" y="-3369072"/>
            <a:ext cx="15557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64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5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6" name="Line"/>
          <p:cNvSpPr/>
          <p:nvPr/>
        </p:nvSpPr>
        <p:spPr>
          <a:xfrm>
            <a:off x="2189925" y="9498657"/>
            <a:ext cx="20860900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Expected Lithium Cooling per Particle"/>
          <p:cNvSpPr txBox="1"/>
          <p:nvPr/>
        </p:nvSpPr>
        <p:spPr>
          <a:xfrm>
            <a:off x="3324820" y="366117"/>
            <a:ext cx="17734360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spcBef>
                <a:spcPts val="1500"/>
              </a:spcBef>
              <a:defRPr sz="5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Expected Lithium Cooling per Particle</a:t>
            </a:r>
          </a:p>
        </p:txBody>
      </p:sp>
      <p:sp>
        <p:nvSpPr>
          <p:cNvPr id="469" name="(Solid lines total cooling, dashed radiation only)…"/>
          <p:cNvSpPr txBox="1"/>
          <p:nvPr/>
        </p:nvSpPr>
        <p:spPr>
          <a:xfrm>
            <a:off x="3436251" y="9932124"/>
            <a:ext cx="17734361" cy="3499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821531">
              <a:lnSpc>
                <a:spcPct val="130000"/>
              </a:lnSpc>
              <a:spcBef>
                <a:spcPts val="1500"/>
              </a:spcBef>
              <a:defRPr b="0" sz="4100">
                <a:latin typeface="Calibri"/>
                <a:ea typeface="Calibri"/>
                <a:cs typeface="Calibri"/>
                <a:sym typeface="Calibri"/>
              </a:defRPr>
            </a:pPr>
            <a:r>
              <a:t>(Solid lines total cooling, dashed radiation only)</a:t>
            </a:r>
          </a:p>
          <a:p>
            <a:pPr defTabSz="821531">
              <a:spcBef>
                <a:spcPts val="1500"/>
              </a:spcBef>
              <a:defRPr sz="46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Simple model for power dissipation</a:t>
            </a:r>
          </a:p>
          <a:p>
            <a:pPr defTabSz="821531">
              <a:spcBef>
                <a:spcPts val="1500"/>
              </a:spcBef>
              <a:defRPr sz="46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based on ADAS Collisional-Radiative model</a:t>
            </a:r>
          </a:p>
        </p:txBody>
      </p:sp>
      <p:sp>
        <p:nvSpPr>
          <p:cNvPr id="470" name="Slide Number"/>
          <p:cNvSpPr txBox="1"/>
          <p:nvPr>
            <p:ph type="sldNum" sz="quarter" idx="2"/>
          </p:nvPr>
        </p:nvSpPr>
        <p:spPr>
          <a:xfrm>
            <a:off x="23586426" y="12999811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1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474" name="Group"/>
          <p:cNvGrpSpPr/>
          <p:nvPr/>
        </p:nvGrpSpPr>
        <p:grpSpPr>
          <a:xfrm>
            <a:off x="11940683" y="3009431"/>
            <a:ext cx="9666136" cy="7240077"/>
            <a:chOff x="0" y="0"/>
            <a:chExt cx="9666134" cy="7240075"/>
          </a:xfrm>
        </p:grpSpPr>
        <p:pic>
          <p:nvPicPr>
            <p:cNvPr id="472" name="unknown.pdf" descr="unknown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" y="0"/>
              <a:ext cx="9653435" cy="72400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3" name="Rectangle"/>
            <p:cNvSpPr/>
            <p:nvPr/>
          </p:nvSpPr>
          <p:spPr>
            <a:xfrm>
              <a:off x="0" y="0"/>
              <a:ext cx="1514676" cy="644036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475" name="unknown.pdf" descr="unknown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38565" y="3009431"/>
            <a:ext cx="9653435" cy="7240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"/>
          <p:cNvSpPr txBox="1"/>
          <p:nvPr/>
        </p:nvSpPr>
        <p:spPr>
          <a:xfrm>
            <a:off x="7213809" y="-3369072"/>
            <a:ext cx="15557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78" name="UEDGE heat flux…"/>
          <p:cNvSpPr txBox="1"/>
          <p:nvPr/>
        </p:nvSpPr>
        <p:spPr>
          <a:xfrm>
            <a:off x="15028037" y="4339719"/>
            <a:ext cx="6493422" cy="623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821531">
              <a:defRPr sz="40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UEDGE heat flux</a:t>
            </a:r>
          </a:p>
          <a:p>
            <a:pPr defTabSz="821531">
              <a:defRPr sz="40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to chamber walls</a:t>
            </a:r>
          </a:p>
          <a:p>
            <a:pPr defTabSz="821531">
              <a:defRPr sz="40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is about 2 MW/m</a:t>
            </a:r>
            <a:r>
              <a:rPr baseline="31999"/>
              <a:t>2</a:t>
            </a:r>
            <a:endParaRPr baseline="31999"/>
          </a:p>
          <a:p>
            <a:pPr defTabSz="821531">
              <a:defRPr sz="40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all Li radiation</a:t>
            </a:r>
          </a:p>
          <a:p>
            <a:pPr defTabSz="821531">
              <a:defRPr sz="4000">
                <a:solidFill>
                  <a:srgbClr val="00F9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defTabSz="821531">
              <a:defRPr sz="40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Divertor leg moving</a:t>
            </a:r>
          </a:p>
          <a:p>
            <a:pPr defTabSz="821531">
              <a:defRPr sz="40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 front of evaporator</a:t>
            </a:r>
          </a:p>
          <a:p>
            <a:pPr defTabSz="821531">
              <a:defRPr sz="40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should enhance</a:t>
            </a:r>
          </a:p>
          <a:p>
            <a:pPr defTabSz="821531">
              <a:defRPr sz="40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evaporation, </a:t>
            </a:r>
          </a:p>
          <a:p>
            <a:pPr defTabSz="821531">
              <a:defRPr sz="40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positional resilience.</a:t>
            </a:r>
          </a:p>
        </p:txBody>
      </p:sp>
      <p:sp>
        <p:nvSpPr>
          <p:cNvPr id="479" name="Evaporative Cooling &amp; Heating"/>
          <p:cNvSpPr txBox="1"/>
          <p:nvPr/>
        </p:nvSpPr>
        <p:spPr>
          <a:xfrm>
            <a:off x="3436252" y="378103"/>
            <a:ext cx="17734360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spcBef>
                <a:spcPts val="1500"/>
              </a:spcBef>
              <a:defRPr sz="5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Evaporative Cooling &amp; Heating </a:t>
            </a:r>
          </a:p>
        </p:txBody>
      </p:sp>
      <p:pic>
        <p:nvPicPr>
          <p:cNvPr id="4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890" y="3303984"/>
            <a:ext cx="9286876" cy="9179720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2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"/>
          <p:cNvSpPr/>
          <p:nvPr/>
        </p:nvSpPr>
        <p:spPr>
          <a:xfrm>
            <a:off x="10497615" y="3769421"/>
            <a:ext cx="1996572" cy="7181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46" name="Group"/>
          <p:cNvGrpSpPr/>
          <p:nvPr/>
        </p:nvGrpSpPr>
        <p:grpSpPr>
          <a:xfrm>
            <a:off x="1872982" y="3684042"/>
            <a:ext cx="10683387" cy="8148819"/>
            <a:chOff x="0" y="0"/>
            <a:chExt cx="10683385" cy="8148818"/>
          </a:xfrm>
        </p:grpSpPr>
        <p:pic>
          <p:nvPicPr>
            <p:cNvPr id="14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319019" cy="8148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Rectangle"/>
            <p:cNvSpPr/>
            <p:nvPr/>
          </p:nvSpPr>
          <p:spPr>
            <a:xfrm>
              <a:off x="8686814" y="0"/>
              <a:ext cx="1996572" cy="71814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147" name="Divertor Detachment Front  Easily Runs up to the Main Plasma"/>
          <p:cNvSpPr txBox="1"/>
          <p:nvPr/>
        </p:nvSpPr>
        <p:spPr>
          <a:xfrm>
            <a:off x="3627006" y="-599870"/>
            <a:ext cx="17734360" cy="3661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821531">
              <a:lnSpc>
                <a:spcPct val="120000"/>
              </a:lnSpc>
              <a:spcBef>
                <a:spcPts val="1900"/>
              </a:spcBef>
              <a:defRPr sz="5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Divertor Detachment Front </a:t>
            </a:r>
            <a:br/>
            <a:r>
              <a:t>Easily Runs up to the Main Plasma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xfrm>
            <a:off x="23502876" y="12979337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9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Potzel, NF 2014, AUG"/>
          <p:cNvSpPr txBox="1"/>
          <p:nvPr/>
        </p:nvSpPr>
        <p:spPr>
          <a:xfrm>
            <a:off x="10215092" y="2910100"/>
            <a:ext cx="933571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Potzel, NF 2014, AUG</a:t>
            </a:r>
          </a:p>
        </p:txBody>
      </p:sp>
      <p:sp>
        <p:nvSpPr>
          <p:cNvPr id="151" name="Deleterious effect on H-Mode pedestal."/>
          <p:cNvSpPr txBox="1"/>
          <p:nvPr/>
        </p:nvSpPr>
        <p:spPr>
          <a:xfrm>
            <a:off x="3627006" y="10950857"/>
            <a:ext cx="17734360" cy="3499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spcBef>
                <a:spcPts val="1500"/>
              </a:spcBef>
              <a:defRPr sz="46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Deleterious effect on H-Mode pedestal.</a:t>
            </a:r>
          </a:p>
        </p:txBody>
      </p:sp>
      <p:grpSp>
        <p:nvGrpSpPr>
          <p:cNvPr id="154" name="Group"/>
          <p:cNvGrpSpPr/>
          <p:nvPr/>
        </p:nvGrpSpPr>
        <p:grpSpPr>
          <a:xfrm>
            <a:off x="12303431" y="3684042"/>
            <a:ext cx="11038944" cy="8148820"/>
            <a:chOff x="0" y="0"/>
            <a:chExt cx="11038943" cy="8148818"/>
          </a:xfrm>
        </p:grpSpPr>
        <p:pic>
          <p:nvPicPr>
            <p:cNvPr id="15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11354" y="0"/>
              <a:ext cx="10127590" cy="8148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Rectangle"/>
            <p:cNvSpPr/>
            <p:nvPr/>
          </p:nvSpPr>
          <p:spPr>
            <a:xfrm>
              <a:off x="0" y="85378"/>
              <a:ext cx="1996572" cy="71814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155" name="Line"/>
          <p:cNvSpPr/>
          <p:nvPr/>
        </p:nvSpPr>
        <p:spPr>
          <a:xfrm>
            <a:off x="11294647" y="7360139"/>
            <a:ext cx="2399078" cy="1"/>
          </a:xfrm>
          <a:prstGeom prst="line">
            <a:avLst/>
          </a:prstGeom>
          <a:ln w="1397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6" name="0.7 s"/>
          <p:cNvSpPr txBox="1"/>
          <p:nvPr/>
        </p:nvSpPr>
        <p:spPr>
          <a:xfrm>
            <a:off x="11787492" y="6384275"/>
            <a:ext cx="123444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2600"/>
                </a:solidFill>
              </a:defRPr>
            </a:lvl1pPr>
          </a:lstStyle>
          <a:p>
            <a:pPr/>
            <a:r>
              <a:t>0.7 s</a:t>
            </a:r>
          </a:p>
        </p:txBody>
      </p:sp>
      <p:sp>
        <p:nvSpPr>
          <p:cNvPr id="157" name="Prad"/>
          <p:cNvSpPr txBox="1"/>
          <p:nvPr/>
        </p:nvSpPr>
        <p:spPr>
          <a:xfrm>
            <a:off x="7937392" y="4444775"/>
            <a:ext cx="1291362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5400"/>
            </a:pPr>
            <a:r>
              <a:t>P</a:t>
            </a:r>
            <a:r>
              <a:rPr baseline="-5999"/>
              <a:t>rad</a:t>
            </a:r>
          </a:p>
        </p:txBody>
      </p:sp>
      <p:sp>
        <p:nvSpPr>
          <p:cNvPr id="158" name="Prad"/>
          <p:cNvSpPr txBox="1"/>
          <p:nvPr/>
        </p:nvSpPr>
        <p:spPr>
          <a:xfrm>
            <a:off x="19133811" y="4444775"/>
            <a:ext cx="1291362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5400"/>
            </a:pPr>
            <a:r>
              <a:t>P</a:t>
            </a:r>
            <a:r>
              <a:rPr baseline="-5999"/>
              <a:t>rad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"/>
          <p:cNvSpPr txBox="1"/>
          <p:nvPr/>
        </p:nvSpPr>
        <p:spPr>
          <a:xfrm>
            <a:off x="7213809" y="-3369072"/>
            <a:ext cx="15557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85" name="Mass Flows"/>
          <p:cNvSpPr txBox="1"/>
          <p:nvPr/>
        </p:nvSpPr>
        <p:spPr>
          <a:xfrm>
            <a:off x="3436252" y="378103"/>
            <a:ext cx="17734360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spcBef>
                <a:spcPts val="1500"/>
              </a:spcBef>
              <a:defRPr sz="5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Mass Flows</a:t>
            </a:r>
          </a:p>
        </p:txBody>
      </p:sp>
      <p:sp>
        <p:nvSpPr>
          <p:cNvPr id="486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7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4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0916" y="3974246"/>
            <a:ext cx="9175503" cy="7070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6418" y="3685211"/>
            <a:ext cx="12747157" cy="7648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"/>
          <p:cNvSpPr txBox="1"/>
          <p:nvPr/>
        </p:nvSpPr>
        <p:spPr>
          <a:xfrm>
            <a:off x="7213809" y="-3369072"/>
            <a:ext cx="155576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0" sz="1800"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92" name="Storing an image"/>
          <p:cNvSpPr txBox="1"/>
          <p:nvPr/>
        </p:nvSpPr>
        <p:spPr>
          <a:xfrm>
            <a:off x="3436252" y="378103"/>
            <a:ext cx="17734360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spcBef>
                <a:spcPts val="1500"/>
              </a:spcBef>
              <a:defRPr sz="5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Storing an image</a:t>
            </a:r>
          </a:p>
        </p:txBody>
      </p:sp>
      <p:sp>
        <p:nvSpPr>
          <p:cNvPr id="493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4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17" name="Group"/>
          <p:cNvGrpSpPr/>
          <p:nvPr/>
        </p:nvGrpSpPr>
        <p:grpSpPr>
          <a:xfrm>
            <a:off x="19109357" y="5283282"/>
            <a:ext cx="4644496" cy="3536998"/>
            <a:chOff x="0" y="0"/>
            <a:chExt cx="4644494" cy="3536997"/>
          </a:xfrm>
        </p:grpSpPr>
        <p:sp>
          <p:nvSpPr>
            <p:cNvPr id="495" name="Circle"/>
            <p:cNvSpPr/>
            <p:nvPr/>
          </p:nvSpPr>
          <p:spPr>
            <a:xfrm>
              <a:off x="399510" y="802009"/>
              <a:ext cx="2734989" cy="2734988"/>
            </a:xfrm>
            <a:prstGeom prst="ellipse">
              <a:avLst/>
            </a:prstGeom>
            <a:solidFill>
              <a:srgbClr val="8789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96" name="Circle"/>
            <p:cNvSpPr/>
            <p:nvPr/>
          </p:nvSpPr>
          <p:spPr>
            <a:xfrm>
              <a:off x="594106" y="1003693"/>
              <a:ext cx="2345797" cy="2345797"/>
            </a:xfrm>
            <a:prstGeom prst="ellipse">
              <a:avLst/>
            </a:prstGeom>
            <a:solidFill>
              <a:srgbClr val="27F92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497" name="MathTypeImage.pdf" descr="MathType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3534012" y="1588634"/>
              <a:ext cx="1110483" cy="1437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8" name="Circle"/>
            <p:cNvSpPr/>
            <p:nvPr/>
          </p:nvSpPr>
          <p:spPr>
            <a:xfrm>
              <a:off x="509914" y="925373"/>
              <a:ext cx="2518413" cy="2518413"/>
            </a:xfrm>
            <a:prstGeom prst="ellips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99" name="Rectangle"/>
            <p:cNvSpPr/>
            <p:nvPr/>
          </p:nvSpPr>
          <p:spPr>
            <a:xfrm>
              <a:off x="1598733" y="810489"/>
              <a:ext cx="340776" cy="199617"/>
            </a:xfrm>
            <a:prstGeom prst="rect">
              <a:avLst/>
            </a:prstGeom>
            <a:solidFill>
              <a:srgbClr val="8789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0" name="Rectangle"/>
            <p:cNvSpPr/>
            <p:nvPr/>
          </p:nvSpPr>
          <p:spPr>
            <a:xfrm>
              <a:off x="1598733" y="3374130"/>
              <a:ext cx="340776" cy="114885"/>
            </a:xfrm>
            <a:prstGeom prst="rect">
              <a:avLst/>
            </a:prstGeom>
            <a:solidFill>
              <a:srgbClr val="8789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 flipV="1">
              <a:off x="1045422" y="1148638"/>
              <a:ext cx="1" cy="2071884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 flipV="1">
              <a:off x="1568580" y="925373"/>
              <a:ext cx="1" cy="2491905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 flipV="1">
              <a:off x="1568580" y="1676034"/>
              <a:ext cx="1" cy="1054792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 flipV="1">
              <a:off x="1045423" y="1676034"/>
              <a:ext cx="1" cy="1054792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 flipH="1">
              <a:off x="740699" y="1317482"/>
              <a:ext cx="145036" cy="145035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 flipV="1">
              <a:off x="2492818" y="1162933"/>
              <a:ext cx="1" cy="2071884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 flipV="1">
              <a:off x="1969661" y="939668"/>
              <a:ext cx="1" cy="2491905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 flipV="1">
              <a:off x="1969661" y="1690329"/>
              <a:ext cx="1" cy="1054792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 flipV="1">
              <a:off x="2492818" y="1690329"/>
              <a:ext cx="1" cy="1054792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2722541" y="1412598"/>
              <a:ext cx="145036" cy="145036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698007" y="2875016"/>
              <a:ext cx="145036" cy="145036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 flipH="1">
              <a:off x="2635325" y="2942585"/>
              <a:ext cx="145035" cy="145036"/>
            </a:xfrm>
            <a:prstGeom prst="line">
              <a:avLst/>
            </a:prstGeom>
            <a:noFill/>
            <a:ln w="50800" cap="flat">
              <a:solidFill>
                <a:srgbClr val="FFFB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 flipH="1" flipV="1">
              <a:off x="0" y="2241870"/>
              <a:ext cx="3534012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514" name="MathTypeImage.pdf" descr="MathType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918781" y="2135175"/>
              <a:ext cx="752453" cy="10997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5" name="Rectangle"/>
            <p:cNvSpPr/>
            <p:nvPr/>
          </p:nvSpPr>
          <p:spPr>
            <a:xfrm>
              <a:off x="1646674" y="478615"/>
              <a:ext cx="268586" cy="701676"/>
            </a:xfrm>
            <a:prstGeom prst="rect">
              <a:avLst/>
            </a:prstGeom>
            <a:solidFill>
              <a:srgbClr val="27F92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 flipV="1">
              <a:off x="1780967" y="-1"/>
              <a:ext cx="1" cy="1486703"/>
            </a:xfrm>
            <a:prstGeom prst="line">
              <a:avLst/>
            </a:prstGeom>
            <a:noFill/>
            <a:ln w="50800" cap="flat">
              <a:solidFill>
                <a:schemeClr val="accent3">
                  <a:hueOff val="362282"/>
                  <a:satOff val="31803"/>
                  <a:lumOff val="-18242"/>
                </a:schemeClr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rovide a localized cloud of Li vapor  away from main plasma…"/>
          <p:cNvSpPr txBox="1"/>
          <p:nvPr>
            <p:ph type="body" idx="1"/>
          </p:nvPr>
        </p:nvSpPr>
        <p:spPr>
          <a:xfrm>
            <a:off x="3324820" y="2269393"/>
            <a:ext cx="19161509" cy="11141745"/>
          </a:xfrm>
          <a:prstGeom prst="rect">
            <a:avLst/>
          </a:prstGeom>
        </p:spPr>
        <p:txBody>
          <a:bodyPr/>
          <a:lstStyle/>
          <a:p>
            <a:pPr marL="960800" indent="-643300">
              <a:spcBef>
                <a:spcPts val="30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935068" indent="-617568">
              <a:lnSpc>
                <a:spcPts val="4600"/>
              </a:lnSpc>
              <a:spcBef>
                <a:spcPts val="3000"/>
              </a:spcBef>
              <a:buClr>
                <a:srgbClr val="0433FF"/>
              </a:buClr>
              <a:buSzPct val="70000"/>
              <a:defRPr b="1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0433FF"/>
                </a:solidFill>
              </a:rPr>
              <a:t>Provide a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localized cloud of Li vapor</a:t>
            </a:r>
            <a:r>
              <a:rPr>
                <a:solidFill>
                  <a:srgbClr val="00F900"/>
                </a:solidFill>
              </a:rPr>
              <a:t> </a:t>
            </a:r>
            <a:br>
              <a:rPr>
                <a:solidFill>
                  <a:srgbClr val="00F900"/>
                </a:solidFill>
              </a:rPr>
            </a:br>
            <a:r>
              <a:rPr>
                <a:solidFill>
                  <a:srgbClr val="0433FF"/>
                </a:solidFill>
              </a:rPr>
              <a:t>away from main plasma</a:t>
            </a:r>
            <a:endParaRPr>
              <a:solidFill>
                <a:srgbClr val="0433FF"/>
              </a:solidFill>
            </a:endParaRPr>
          </a:p>
          <a:p>
            <a:pPr lvl="1" marL="1379568" indent="-617568">
              <a:lnSpc>
                <a:spcPts val="4600"/>
              </a:lnSpc>
              <a:spcBef>
                <a:spcPts val="3000"/>
              </a:spcBef>
              <a:buSzPct val="70000"/>
              <a:defRPr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Evaporation at ~ 750° C</a:t>
            </a:r>
          </a:p>
          <a:p>
            <a:pPr lvl="1" marL="1379568" indent="-617568">
              <a:lnSpc>
                <a:spcPts val="4600"/>
              </a:lnSpc>
              <a:spcBef>
                <a:spcPts val="3000"/>
              </a:spcBef>
              <a:buSzPct val="70000"/>
              <a:defRPr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Condensation at ~ 3-400° C</a:t>
            </a:r>
            <a:br/>
            <a:r>
              <a:t>(determines DT pumping)</a:t>
            </a:r>
          </a:p>
          <a:p>
            <a:pPr marL="935068" indent="-617568">
              <a:lnSpc>
                <a:spcPts val="4600"/>
              </a:lnSpc>
              <a:spcBef>
                <a:spcPts val="3000"/>
              </a:spcBef>
              <a:buSzPct val="70000"/>
              <a:defRPr b="1">
                <a:solidFill>
                  <a:srgbClr val="00F9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Return liquid lithium to evaporator</a:t>
            </a:r>
            <a:r>
              <a:t>.</a:t>
            </a:r>
          </a:p>
          <a:p>
            <a:pPr marL="935068" indent="-617568">
              <a:lnSpc>
                <a:spcPts val="4600"/>
              </a:lnSpc>
              <a:spcBef>
                <a:spcPts val="30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Creates strong vapor gradient.</a:t>
            </a:r>
          </a:p>
          <a:p>
            <a:pPr lvl="1" marL="1379568" indent="-617568">
              <a:lnSpc>
                <a:spcPts val="4600"/>
              </a:lnSpc>
              <a:spcBef>
                <a:spcPts val="30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Detachment front cannot run up to x-point.</a:t>
            </a:r>
          </a:p>
          <a:p>
            <a:pPr lvl="1" marL="1379568" indent="-617568">
              <a:lnSpc>
                <a:spcPts val="4600"/>
              </a:lnSpc>
              <a:spcBef>
                <a:spcPts val="30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Detachment front location is resilient to variable heat flux.</a:t>
            </a:r>
          </a:p>
          <a:p>
            <a:pPr marL="935068" indent="-617568">
              <a:lnSpc>
                <a:spcPts val="4600"/>
              </a:lnSpc>
              <a:spcBef>
                <a:spcPts val="3000"/>
              </a:spcBef>
              <a:buSzPct val="70000"/>
              <a:defRPr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Cannot be achieved with gaseous impurities – pumping is too weak</a:t>
            </a:r>
          </a:p>
        </p:txBody>
      </p:sp>
      <p:sp>
        <p:nvSpPr>
          <p:cNvPr id="161" name="Lithium Vapor Box Divertor Concept"/>
          <p:cNvSpPr txBox="1"/>
          <p:nvPr/>
        </p:nvSpPr>
        <p:spPr>
          <a:xfrm>
            <a:off x="3324820" y="366117"/>
            <a:ext cx="17734360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spcBef>
                <a:spcPts val="1500"/>
              </a:spcBef>
              <a:defRPr sz="5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Lithium Vapor Box Divertor Concept</a:t>
            </a:r>
          </a:p>
        </p:txBody>
      </p:sp>
      <p:grpSp>
        <p:nvGrpSpPr>
          <p:cNvPr id="186" name="Group"/>
          <p:cNvGrpSpPr/>
          <p:nvPr/>
        </p:nvGrpSpPr>
        <p:grpSpPr>
          <a:xfrm>
            <a:off x="15573261" y="2997497"/>
            <a:ext cx="4330710" cy="6060663"/>
            <a:chOff x="-2" y="0"/>
            <a:chExt cx="4330709" cy="6060662"/>
          </a:xfrm>
        </p:grpSpPr>
        <p:sp>
          <p:nvSpPr>
            <p:cNvPr id="162" name="Line"/>
            <p:cNvSpPr/>
            <p:nvPr/>
          </p:nvSpPr>
          <p:spPr>
            <a:xfrm flipV="1">
              <a:off x="990657" y="2933097"/>
              <a:ext cx="621585" cy="26384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63" name="Shape"/>
            <p:cNvSpPr/>
            <p:nvPr/>
          </p:nvSpPr>
          <p:spPr>
            <a:xfrm rot="20220000">
              <a:off x="837523" y="1529316"/>
              <a:ext cx="3162732" cy="102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3" y="21600"/>
                  </a:moveTo>
                  <a:lnTo>
                    <a:pt x="0" y="21454"/>
                  </a:lnTo>
                  <a:lnTo>
                    <a:pt x="64" y="67"/>
                  </a:lnTo>
                  <a:lnTo>
                    <a:pt x="21600" y="0"/>
                  </a:lnTo>
                  <a:lnTo>
                    <a:pt x="17273" y="21600"/>
                  </a:lnTo>
                  <a:close/>
                </a:path>
              </a:pathLst>
            </a:custGeom>
            <a:solidFill>
              <a:srgbClr val="00F900">
                <a:alpha val="2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 flipV="1">
              <a:off x="2038631" y="1036400"/>
              <a:ext cx="1444777" cy="6132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65" name="Shape"/>
            <p:cNvSpPr/>
            <p:nvPr/>
          </p:nvSpPr>
          <p:spPr>
            <a:xfrm rot="20220000">
              <a:off x="1947355" y="3630032"/>
              <a:ext cx="2051956" cy="211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38" y="21600"/>
                  </a:moveTo>
                  <a:lnTo>
                    <a:pt x="21600" y="0"/>
                  </a:lnTo>
                  <a:lnTo>
                    <a:pt x="0" y="4"/>
                  </a:lnTo>
                  <a:lnTo>
                    <a:pt x="67" y="17387"/>
                  </a:lnTo>
                  <a:lnTo>
                    <a:pt x="11438" y="21600"/>
                  </a:lnTo>
                  <a:close/>
                </a:path>
              </a:pathLst>
            </a:custGeom>
            <a:solidFill>
              <a:srgbClr val="00F90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66" name="Rectangle"/>
            <p:cNvSpPr/>
            <p:nvPr/>
          </p:nvSpPr>
          <p:spPr>
            <a:xfrm>
              <a:off x="1971398" y="5420604"/>
              <a:ext cx="1782019" cy="199547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 flipV="1">
              <a:off x="2406618" y="2067762"/>
              <a:ext cx="1286152" cy="5415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 flipV="1">
              <a:off x="2808471" y="3318316"/>
              <a:ext cx="716827" cy="304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 flipV="1">
              <a:off x="1421279" y="3926968"/>
              <a:ext cx="639728" cy="26423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0" name="Shape"/>
            <p:cNvSpPr/>
            <p:nvPr/>
          </p:nvSpPr>
          <p:spPr>
            <a:xfrm rot="20220000">
              <a:off x="1207009" y="2589038"/>
              <a:ext cx="2675932" cy="1098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3" y="21600"/>
                  </a:moveTo>
                  <a:lnTo>
                    <a:pt x="0" y="21454"/>
                  </a:lnTo>
                  <a:lnTo>
                    <a:pt x="64" y="67"/>
                  </a:lnTo>
                  <a:lnTo>
                    <a:pt x="21600" y="0"/>
                  </a:lnTo>
                  <a:lnTo>
                    <a:pt x="17273" y="21600"/>
                  </a:lnTo>
                  <a:close/>
                </a:path>
              </a:pathLst>
            </a:custGeom>
            <a:solidFill>
              <a:srgbClr val="00F9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 flipV="1">
              <a:off x="550130" y="2009831"/>
              <a:ext cx="656386" cy="27862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2" name="Rectangle"/>
            <p:cNvSpPr/>
            <p:nvPr/>
          </p:nvSpPr>
          <p:spPr>
            <a:xfrm rot="5400000">
              <a:off x="2629064" y="5020397"/>
              <a:ext cx="476165" cy="1596683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173" name="Rectangle"/>
            <p:cNvSpPr/>
            <p:nvPr/>
          </p:nvSpPr>
          <p:spPr>
            <a:xfrm rot="14820000">
              <a:off x="217288" y="839691"/>
              <a:ext cx="443748" cy="765823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174" name="Rectangle"/>
            <p:cNvSpPr/>
            <p:nvPr/>
          </p:nvSpPr>
          <p:spPr>
            <a:xfrm rot="4020000">
              <a:off x="-310874" y="2557321"/>
              <a:ext cx="4522346" cy="253464"/>
            </a:xfrm>
            <a:prstGeom prst="rect">
              <a:avLst/>
            </a:prstGeom>
            <a:gradFill flip="none" rotWithShape="1">
              <a:gsLst>
                <a:gs pos="0">
                  <a:srgbClr val="FF40FF"/>
                </a:gs>
                <a:gs pos="42961">
                  <a:srgbClr val="FF40FF">
                    <a:alpha val="50000"/>
                  </a:srgbClr>
                </a:gs>
                <a:gs pos="100000">
                  <a:srgbClr val="FF40FF">
                    <a:alpha val="0"/>
                  </a:srgbClr>
                </a:gs>
              </a:gsLst>
              <a:path path="shape">
                <a:fillToRect l="18221" t="82491" r="81778" b="1750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175" name="Triangle"/>
            <p:cNvSpPr/>
            <p:nvPr/>
          </p:nvSpPr>
          <p:spPr>
            <a:xfrm>
              <a:off x="1453600" y="461399"/>
              <a:ext cx="769379" cy="50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93" y="21600"/>
                  </a:moveTo>
                  <a:lnTo>
                    <a:pt x="21600" y="0"/>
                  </a:lnTo>
                  <a:lnTo>
                    <a:pt x="0" y="2814"/>
                  </a:lnTo>
                  <a:lnTo>
                    <a:pt x="5593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6" name="Triangle"/>
            <p:cNvSpPr/>
            <p:nvPr/>
          </p:nvSpPr>
          <p:spPr>
            <a:xfrm>
              <a:off x="236255" y="751860"/>
              <a:ext cx="612241" cy="40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12837"/>
                  </a:lnTo>
                  <a:lnTo>
                    <a:pt x="1667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7" name="Shape"/>
            <p:cNvSpPr/>
            <p:nvPr/>
          </p:nvSpPr>
          <p:spPr>
            <a:xfrm rot="20220000">
              <a:off x="419414" y="821642"/>
              <a:ext cx="3174459" cy="810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3" y="0"/>
                  </a:moveTo>
                  <a:lnTo>
                    <a:pt x="11196" y="62"/>
                  </a:lnTo>
                  <a:lnTo>
                    <a:pt x="21600" y="12436"/>
                  </a:lnTo>
                  <a:lnTo>
                    <a:pt x="19899" y="21600"/>
                  </a:lnTo>
                  <a:lnTo>
                    <a:pt x="0" y="21420"/>
                  </a:lnTo>
                  <a:lnTo>
                    <a:pt x="219" y="867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rgbClr val="00F900">
                <a:alpha val="1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8" name="Rectangle"/>
            <p:cNvSpPr/>
            <p:nvPr/>
          </p:nvSpPr>
          <p:spPr>
            <a:xfrm>
              <a:off x="3427407" y="553115"/>
              <a:ext cx="476160" cy="5507034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179" name="Rectangle"/>
            <p:cNvSpPr/>
            <p:nvPr/>
          </p:nvSpPr>
          <p:spPr>
            <a:xfrm rot="16200000">
              <a:off x="2584251" y="-435335"/>
              <a:ext cx="476164" cy="2162468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180" name="Rectangle"/>
            <p:cNvSpPr/>
            <p:nvPr/>
          </p:nvSpPr>
          <p:spPr>
            <a:xfrm rot="20220000">
              <a:off x="1048171" y="1013480"/>
              <a:ext cx="476178" cy="5138015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181" name="Rectangle"/>
            <p:cNvSpPr/>
            <p:nvPr/>
          </p:nvSpPr>
          <p:spPr>
            <a:xfrm rot="14820000">
              <a:off x="1742044" y="77008"/>
              <a:ext cx="535009" cy="813030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182" name="Rectangle"/>
            <p:cNvSpPr/>
            <p:nvPr/>
          </p:nvSpPr>
          <p:spPr>
            <a:xfrm>
              <a:off x="1453600" y="0"/>
              <a:ext cx="1072200" cy="4078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83" name="Triangle"/>
            <p:cNvSpPr/>
            <p:nvPr/>
          </p:nvSpPr>
          <p:spPr>
            <a:xfrm flipH="1" rot="19650000">
              <a:off x="1423299" y="261589"/>
              <a:ext cx="585995" cy="497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12836"/>
                  </a:lnTo>
                  <a:lnTo>
                    <a:pt x="1667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84" name="Rectangle"/>
            <p:cNvSpPr/>
            <p:nvPr/>
          </p:nvSpPr>
          <p:spPr>
            <a:xfrm rot="16200000">
              <a:off x="2405715" y="4354827"/>
              <a:ext cx="2122304" cy="208798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85" name="Rectangle"/>
            <p:cNvSpPr/>
            <p:nvPr/>
          </p:nvSpPr>
          <p:spPr>
            <a:xfrm rot="15000000">
              <a:off x="1203057" y="4696001"/>
              <a:ext cx="1599362" cy="229027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sp>
        <p:nvSpPr>
          <p:cNvPr id="187" name="Line"/>
          <p:cNvSpPr/>
          <p:nvPr/>
        </p:nvSpPr>
        <p:spPr>
          <a:xfrm>
            <a:off x="11480424" y="5154688"/>
            <a:ext cx="6153399" cy="2684297"/>
          </a:xfrm>
          <a:prstGeom prst="line">
            <a:avLst/>
          </a:prstGeom>
          <a:ln w="63500">
            <a:solidFill>
              <a:srgbClr val="ABABAB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23502876" y="12979337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9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19039281" y="3846532"/>
            <a:ext cx="130030" cy="2558060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1" name="Rectangle"/>
          <p:cNvSpPr/>
          <p:nvPr/>
        </p:nvSpPr>
        <p:spPr>
          <a:xfrm rot="20220000">
            <a:off x="16651087" y="4604813"/>
            <a:ext cx="130030" cy="255806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2" name="Line"/>
          <p:cNvSpPr/>
          <p:nvPr/>
        </p:nvSpPr>
        <p:spPr>
          <a:xfrm flipV="1">
            <a:off x="12393029" y="5434226"/>
            <a:ext cx="4323074" cy="1054730"/>
          </a:xfrm>
          <a:prstGeom prst="line">
            <a:avLst/>
          </a:prstGeom>
          <a:ln w="63500">
            <a:solidFill>
              <a:srgbClr val="ABABAB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193" name="Line"/>
          <p:cNvSpPr/>
          <p:nvPr/>
        </p:nvSpPr>
        <p:spPr>
          <a:xfrm flipV="1">
            <a:off x="14009938" y="5994834"/>
            <a:ext cx="2785685" cy="1488937"/>
          </a:xfrm>
          <a:prstGeom prst="line">
            <a:avLst/>
          </a:prstGeom>
          <a:ln w="63500">
            <a:solidFill>
              <a:srgbClr val="ABABAB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UEDGE has a purely diffusive model for lithium vapor transport.…"/>
          <p:cNvSpPr txBox="1"/>
          <p:nvPr>
            <p:ph type="body" idx="1"/>
          </p:nvPr>
        </p:nvSpPr>
        <p:spPr>
          <a:xfrm>
            <a:off x="1872982" y="2220243"/>
            <a:ext cx="20063123" cy="11141745"/>
          </a:xfrm>
          <a:prstGeom prst="rect">
            <a:avLst/>
          </a:prstGeom>
        </p:spPr>
        <p:txBody>
          <a:bodyPr/>
          <a:lstStyle/>
          <a:p>
            <a:pPr marL="960800" indent="-643300">
              <a:spcBef>
                <a:spcPts val="3900"/>
              </a:spcBef>
              <a:buSzPct val="70000"/>
              <a:defRPr b="1" sz="3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935068" indent="-617568">
              <a:spcBef>
                <a:spcPts val="3900"/>
              </a:spcBef>
              <a:buSzPct val="70000"/>
              <a:defRPr b="1" sz="3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UEDGE has a purely diffusive model for lithium vapor transport.</a:t>
            </a:r>
          </a:p>
          <a:p>
            <a:pPr lvl="1" marL="1379568" indent="-617568">
              <a:spcBef>
                <a:spcPts val="3900"/>
              </a:spcBef>
              <a:buSzPct val="70000"/>
              <a:defRPr b="1" sz="3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Based on collisions of lithium atoms with plasma ions. </a:t>
            </a:r>
            <a:br/>
            <a:r>
              <a:t>No Li-Li collisions.</a:t>
            </a:r>
          </a:p>
          <a:p>
            <a:pPr lvl="1" marL="1379568" indent="-617568">
              <a:spcBef>
                <a:spcPts val="3900"/>
              </a:spcBef>
              <a:buSzPct val="70000"/>
              <a:defRPr b="1" sz="3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Inaccurate in regions dominated by lithium convection/viscosity:</a:t>
            </a:r>
            <a:br/>
            <a:r>
              <a:t>Navier-Stokes regime.</a:t>
            </a:r>
          </a:p>
          <a:p>
            <a:pPr marL="935068" indent="-617568">
              <a:spcBef>
                <a:spcPts val="3900"/>
              </a:spcBef>
              <a:buSzPct val="70000"/>
              <a:defRPr b="1" sz="3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Transports lithium in plasma, calculates radiation self-consistently.</a:t>
            </a:r>
          </a:p>
          <a:p>
            <a:pPr lvl="1" marL="1379568" indent="-617568">
              <a:spcBef>
                <a:spcPts val="3900"/>
              </a:spcBef>
              <a:buSzPct val="70000"/>
              <a:defRPr b="1" sz="3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Issues with thermal force model at high impurity fraction.</a:t>
            </a:r>
          </a:p>
          <a:p>
            <a:pPr marL="935068" indent="-617568">
              <a:spcBef>
                <a:spcPts val="3900"/>
              </a:spcBef>
              <a:buSzPct val="70000"/>
              <a:defRPr b="1" sz="3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Achieves detached plasma in Fusion Nuclear Science Facility (FNSF) with nearly 100% lithium radiated power. In “real” world would include other (seed) impurities.</a:t>
            </a:r>
          </a:p>
          <a:p>
            <a:pPr lvl="1" marL="1379568" indent="-617568">
              <a:spcBef>
                <a:spcPts val="3900"/>
              </a:spcBef>
              <a:buSzPct val="70000"/>
              <a:defRPr b="1" sz="3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Upstream lithium fraction depends on upstream electron density.</a:t>
            </a:r>
          </a:p>
        </p:txBody>
      </p:sp>
      <p:sp>
        <p:nvSpPr>
          <p:cNvPr id="196" name="UEDGE Model with Lithium"/>
          <p:cNvSpPr txBox="1"/>
          <p:nvPr/>
        </p:nvSpPr>
        <p:spPr>
          <a:xfrm>
            <a:off x="3324820" y="366117"/>
            <a:ext cx="17734360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821531">
              <a:spcBef>
                <a:spcPts val="1500"/>
              </a:spcBef>
              <a:defRPr sz="5800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0433FF"/>
                </a:solidFill>
              </a:rPr>
              <a:t>UEDGE Model with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Lithium</a:t>
            </a:r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xfrm>
            <a:off x="23558577" y="12930187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8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"/>
          <p:cNvGrpSpPr/>
          <p:nvPr/>
        </p:nvGrpSpPr>
        <p:grpSpPr>
          <a:xfrm>
            <a:off x="13471263" y="3696779"/>
            <a:ext cx="9434553" cy="8966221"/>
            <a:chOff x="0" y="0"/>
            <a:chExt cx="9434552" cy="8966220"/>
          </a:xfrm>
        </p:grpSpPr>
        <p:pic>
          <p:nvPicPr>
            <p:cNvPr id="200" name="Fig_4_Rognlien_NME18.png" descr="Fig_4_Rognlien_NME1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46798" r="0" b="0"/>
            <a:stretch>
              <a:fillRect/>
            </a:stretch>
          </p:blipFill>
          <p:spPr>
            <a:xfrm>
              <a:off x="0" y="249099"/>
              <a:ext cx="9434553" cy="8717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1" name="Rectangle"/>
            <p:cNvSpPr/>
            <p:nvPr/>
          </p:nvSpPr>
          <p:spPr>
            <a:xfrm>
              <a:off x="152400" y="0"/>
              <a:ext cx="1270000" cy="77755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03" name="0.5 m…"/>
          <p:cNvSpPr txBox="1"/>
          <p:nvPr/>
        </p:nvSpPr>
        <p:spPr>
          <a:xfrm>
            <a:off x="191063" y="3142781"/>
            <a:ext cx="4404693" cy="1025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defTabSz="821531">
              <a:defRPr b="0" sz="4400">
                <a:latin typeface="Calibri"/>
                <a:ea typeface="Calibri"/>
                <a:cs typeface="Calibri"/>
                <a:sym typeface="Calibri"/>
              </a:defRPr>
            </a:pPr>
            <a:r>
              <a:t>0.5 m</a:t>
            </a:r>
          </a:p>
          <a:p>
            <a:pPr defTabSz="821531">
              <a:defRPr b="0" sz="4400">
                <a:latin typeface="Calibri"/>
                <a:ea typeface="Calibri"/>
                <a:cs typeface="Calibri"/>
                <a:sym typeface="Calibri"/>
              </a:defRPr>
            </a:pPr>
            <a:r>
              <a:t>outer divertor leg,</a:t>
            </a:r>
          </a:p>
          <a:p>
            <a:pPr defTabSz="821531">
              <a:defRPr b="0" sz="4400">
                <a:latin typeface="Calibri"/>
                <a:ea typeface="Calibri"/>
                <a:cs typeface="Calibri"/>
                <a:sym typeface="Calibri"/>
              </a:defRPr>
            </a:pPr>
            <a:r>
              <a:t>Open geometry</a:t>
            </a:r>
          </a:p>
          <a:p>
            <a:pPr defTabSz="821531">
              <a:defRPr b="0"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821531">
              <a:defRPr b="0" sz="4400">
                <a:latin typeface="Calibri"/>
                <a:ea typeface="Calibri"/>
                <a:cs typeface="Calibri"/>
                <a:sym typeface="Calibri"/>
              </a:defRPr>
            </a:pPr>
            <a:r>
              <a:t>Localized</a:t>
            </a:r>
          </a:p>
          <a:p>
            <a:pPr defTabSz="821531">
              <a:defRPr b="0" sz="4400">
                <a:latin typeface="Calibri"/>
                <a:ea typeface="Calibri"/>
                <a:cs typeface="Calibri"/>
                <a:sym typeface="Calibri"/>
              </a:defRPr>
            </a:pPr>
            <a:r>
              <a:t>evaporation,</a:t>
            </a:r>
          </a:p>
          <a:p>
            <a:pPr defTabSz="821531">
              <a:defRPr b="0" sz="4400">
                <a:latin typeface="Calibri"/>
                <a:ea typeface="Calibri"/>
                <a:cs typeface="Calibri"/>
                <a:sym typeface="Calibri"/>
              </a:defRPr>
            </a:pPr>
            <a:r>
              <a:t>absorbing walls.</a:t>
            </a:r>
          </a:p>
          <a:p>
            <a:pPr defTabSz="821531">
              <a:defRPr b="0"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821531">
              <a:defRPr b="0" sz="4400">
                <a:latin typeface="Calibri"/>
                <a:ea typeface="Calibri"/>
                <a:cs typeface="Calibri"/>
                <a:sym typeface="Calibri"/>
              </a:defRPr>
            </a:pPr>
            <a:r>
              <a:t>60 eV radiation</a:t>
            </a:r>
          </a:p>
          <a:p>
            <a:pPr defTabSz="821531">
              <a:defRPr b="0" sz="4400">
                <a:latin typeface="Calibri"/>
                <a:ea typeface="Calibri"/>
                <a:cs typeface="Calibri"/>
                <a:sym typeface="Calibri"/>
              </a:defRPr>
            </a:pPr>
            <a:r>
              <a:t>per ionization</a:t>
            </a:r>
          </a:p>
          <a:p>
            <a:pPr defTabSz="821531">
              <a:defRPr b="0"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821531">
              <a:defRPr b="0" sz="4400">
                <a:latin typeface="Calibri"/>
                <a:ea typeface="Calibri"/>
                <a:cs typeface="Calibri"/>
                <a:sym typeface="Calibri"/>
              </a:defRPr>
            </a:pPr>
            <a:r>
              <a:t>Divertor region</a:t>
            </a:r>
          </a:p>
          <a:p>
            <a:pPr defTabSz="821531">
              <a:defRPr b="0" sz="4400">
                <a:latin typeface="Calibri"/>
                <a:ea typeface="Calibri"/>
                <a:cs typeface="Calibri"/>
                <a:sym typeface="Calibri"/>
              </a:defRPr>
            </a:pPr>
            <a:r>
              <a:t> heat flux</a:t>
            </a:r>
          </a:p>
          <a:p>
            <a:pPr defTabSz="821531">
              <a:defRPr b="0" sz="4400">
                <a:latin typeface="Calibri"/>
                <a:ea typeface="Calibri"/>
                <a:cs typeface="Calibri"/>
                <a:sym typeface="Calibri"/>
              </a:defRPr>
            </a:pPr>
            <a:r>
              <a:t>All radiative!</a:t>
            </a:r>
          </a:p>
          <a:p>
            <a:pPr defTabSz="821531">
              <a:defRPr b="0" sz="4400"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baseline="-15909"/>
              <a:t>~</a:t>
            </a:r>
            <a:r>
              <a:t> 2 MW/m</a:t>
            </a:r>
            <a:r>
              <a:rPr baseline="31999"/>
              <a:t>2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6457" r="0" b="10709"/>
          <a:stretch>
            <a:fillRect/>
          </a:stretch>
        </p:blipFill>
        <p:spPr>
          <a:xfrm>
            <a:off x="4199712" y="3696799"/>
            <a:ext cx="10017453" cy="896604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Evaporation"/>
          <p:cNvSpPr txBox="1"/>
          <p:nvPr/>
        </p:nvSpPr>
        <p:spPr>
          <a:xfrm>
            <a:off x="6039298" y="10641629"/>
            <a:ext cx="2123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821531">
              <a:defRPr b="0"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Evaporation</a:t>
            </a:r>
          </a:p>
        </p:txBody>
      </p:sp>
      <p:sp>
        <p:nvSpPr>
          <p:cNvPr id="216" name="Connection Line"/>
          <p:cNvSpPr/>
          <p:nvPr/>
        </p:nvSpPr>
        <p:spPr>
          <a:xfrm>
            <a:off x="8729412" y="10489734"/>
            <a:ext cx="370951" cy="60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254000">
            <a:solidFill>
              <a:srgbClr val="FFFB00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17" name="Connection Line"/>
          <p:cNvSpPr/>
          <p:nvPr/>
        </p:nvSpPr>
        <p:spPr>
          <a:xfrm>
            <a:off x="11070783" y="9684161"/>
            <a:ext cx="69051" cy="689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254000">
            <a:solidFill>
              <a:srgbClr val="FFFB00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08" name="Line"/>
          <p:cNvSpPr/>
          <p:nvPr/>
        </p:nvSpPr>
        <p:spPr>
          <a:xfrm flipV="1">
            <a:off x="8162380" y="10734758"/>
            <a:ext cx="609103" cy="232147"/>
          </a:xfrm>
          <a:prstGeom prst="line">
            <a:avLst/>
          </a:prstGeom>
          <a:ln w="50800">
            <a:solidFill>
              <a:srgbClr val="ABABAB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09" name="Line"/>
          <p:cNvSpPr/>
          <p:nvPr/>
        </p:nvSpPr>
        <p:spPr>
          <a:xfrm flipV="1">
            <a:off x="8165412" y="10051367"/>
            <a:ext cx="2860945" cy="1038487"/>
          </a:xfrm>
          <a:prstGeom prst="line">
            <a:avLst/>
          </a:prstGeom>
          <a:ln w="50800">
            <a:solidFill>
              <a:srgbClr val="ABABAB"/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10" name="UEDGE Predicts Detachment in FNSF…"/>
          <p:cNvSpPr txBox="1"/>
          <p:nvPr/>
        </p:nvSpPr>
        <p:spPr>
          <a:xfrm>
            <a:off x="3324820" y="366117"/>
            <a:ext cx="17734360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821531">
              <a:spcBef>
                <a:spcPts val="1500"/>
              </a:spcBef>
              <a:defRPr sz="5800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0433FF"/>
                </a:solidFill>
              </a:rPr>
              <a:t>UEDGE Predicts Detachment in FNSF</a:t>
            </a:r>
            <a:endParaRPr>
              <a:solidFill>
                <a:srgbClr val="0433FF"/>
              </a:solidFill>
            </a:endParaRPr>
          </a:p>
          <a:p>
            <a:pPr defTabSz="821531">
              <a:spcBef>
                <a:spcPts val="1500"/>
              </a:spcBef>
              <a:defRPr sz="5800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0433FF"/>
                </a:solidFill>
              </a:rPr>
              <a:t>with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Lithium </a:t>
            </a:r>
            <a:r>
              <a:rPr>
                <a:solidFill>
                  <a:srgbClr val="0433FF"/>
                </a:solidFill>
              </a:rPr>
              <a:t>in Simplified Divertor</a:t>
            </a:r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xfrm>
            <a:off x="23461102" y="12999811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2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3" name="Te"/>
          <p:cNvSpPr txBox="1"/>
          <p:nvPr/>
        </p:nvSpPr>
        <p:spPr>
          <a:xfrm>
            <a:off x="6577463" y="3888749"/>
            <a:ext cx="925613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7800">
                <a:latin typeface="Calibri"/>
                <a:ea typeface="Calibri"/>
                <a:cs typeface="Calibri"/>
                <a:sym typeface="Calibri"/>
              </a:defRPr>
            </a:pPr>
            <a:r>
              <a:t>T</a:t>
            </a:r>
            <a:r>
              <a:rPr baseline="-5999"/>
              <a:t>e</a:t>
            </a:r>
          </a:p>
        </p:txBody>
      </p:sp>
      <p:sp>
        <p:nvSpPr>
          <p:cNvPr id="214" name="Peak Prad"/>
          <p:cNvSpPr txBox="1"/>
          <p:nvPr/>
        </p:nvSpPr>
        <p:spPr>
          <a:xfrm>
            <a:off x="15198286" y="10530504"/>
            <a:ext cx="201254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4200">
                <a:latin typeface="Calibri"/>
                <a:ea typeface="Calibri"/>
                <a:cs typeface="Calibri"/>
                <a:sym typeface="Calibri"/>
              </a:defRPr>
            </a:pPr>
            <a:r>
              <a:t>Peak P</a:t>
            </a:r>
            <a:r>
              <a:rPr baseline="-5999"/>
              <a:t>rad</a:t>
            </a:r>
          </a:p>
        </p:txBody>
      </p:sp>
      <p:sp>
        <p:nvSpPr>
          <p:cNvPr id="215" name="Line"/>
          <p:cNvSpPr/>
          <p:nvPr/>
        </p:nvSpPr>
        <p:spPr>
          <a:xfrm flipV="1">
            <a:off x="16213537" y="9671501"/>
            <a:ext cx="1636533" cy="850024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"/>
          <p:cNvGrpSpPr/>
          <p:nvPr/>
        </p:nvGrpSpPr>
        <p:grpSpPr>
          <a:xfrm>
            <a:off x="6192619" y="2473148"/>
            <a:ext cx="11246241" cy="9358000"/>
            <a:chOff x="0" y="163047"/>
            <a:chExt cx="11246239" cy="9357999"/>
          </a:xfrm>
        </p:grpSpPr>
        <p:grpSp>
          <p:nvGrpSpPr>
            <p:cNvPr id="221" name="Group"/>
            <p:cNvGrpSpPr/>
            <p:nvPr/>
          </p:nvGrpSpPr>
          <p:grpSpPr>
            <a:xfrm>
              <a:off x="0" y="163047"/>
              <a:ext cx="11246240" cy="8476032"/>
              <a:chOff x="0" y="-119085"/>
              <a:chExt cx="11246239" cy="8476030"/>
            </a:xfrm>
          </p:grpSpPr>
          <p:pic>
            <p:nvPicPr>
              <p:cNvPr id="219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0" r="0" b="7802"/>
              <a:stretch>
                <a:fillRect/>
              </a:stretch>
            </p:blipFill>
            <p:spPr>
              <a:xfrm>
                <a:off x="0" y="0"/>
                <a:ext cx="11246240" cy="83569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20" name="Rectangle"/>
              <p:cNvSpPr/>
              <p:nvPr/>
            </p:nvSpPr>
            <p:spPr>
              <a:xfrm>
                <a:off x="1646254" y="-119086"/>
                <a:ext cx="9358679" cy="64466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b="0"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222" name="Vertical Position (m)"/>
            <p:cNvSpPr txBox="1"/>
            <p:nvPr/>
          </p:nvSpPr>
          <p:spPr>
            <a:xfrm>
              <a:off x="3515996" y="8657446"/>
              <a:ext cx="5189632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49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Vertical Position (m)</a:t>
              </a:r>
            </a:p>
          </p:txBody>
        </p:sp>
        <p:sp>
          <p:nvSpPr>
            <p:cNvPr id="223" name="Detachment…"/>
            <p:cNvSpPr txBox="1"/>
            <p:nvPr/>
          </p:nvSpPr>
          <p:spPr>
            <a:xfrm>
              <a:off x="3009758" y="5910437"/>
              <a:ext cx="3369526" cy="162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0" sz="49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Detachment</a:t>
              </a:r>
            </a:p>
            <a:p>
              <a:pPr>
                <a:defRPr b="0" sz="49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Front</a:t>
              </a:r>
            </a:p>
          </p:txBody>
        </p:sp>
        <p:sp>
          <p:nvSpPr>
            <p:cNvPr id="224" name="Line"/>
            <p:cNvSpPr/>
            <p:nvPr/>
          </p:nvSpPr>
          <p:spPr>
            <a:xfrm flipV="1">
              <a:off x="2958958" y="3662523"/>
              <a:ext cx="1" cy="266701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5" name="Far SOL"/>
            <p:cNvSpPr txBox="1"/>
            <p:nvPr/>
          </p:nvSpPr>
          <p:spPr>
            <a:xfrm>
              <a:off x="7882151" y="7104237"/>
              <a:ext cx="1998825" cy="86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49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Far SOL</a:t>
              </a:r>
            </a:p>
          </p:txBody>
        </p:sp>
      </p:grpSp>
      <p:sp>
        <p:nvSpPr>
          <p:cNvPr id="227" name="Recombination roughly equals ionization at a given Z position.…"/>
          <p:cNvSpPr txBox="1"/>
          <p:nvPr/>
        </p:nvSpPr>
        <p:spPr>
          <a:xfrm>
            <a:off x="1872982" y="11831147"/>
            <a:ext cx="20400852" cy="151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defTabSz="821531">
              <a:defRPr sz="45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Recombination roughly equals ionization at a given Z position.</a:t>
            </a:r>
          </a:p>
          <a:p>
            <a:pPr defTabSz="821531">
              <a:defRPr sz="45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 effect, plasma acts like a mirror (with a cricket bat).</a:t>
            </a:r>
          </a:p>
        </p:txBody>
      </p:sp>
      <p:sp>
        <p:nvSpPr>
          <p:cNvPr id="228" name="UEDGE Lithium Ionization &amp;…"/>
          <p:cNvSpPr txBox="1"/>
          <p:nvPr/>
        </p:nvSpPr>
        <p:spPr>
          <a:xfrm>
            <a:off x="2487469" y="366117"/>
            <a:ext cx="19409062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821531">
              <a:spcBef>
                <a:spcPts val="1500"/>
              </a:spcBef>
              <a:defRPr sz="5800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0433FF"/>
                </a:solidFill>
              </a:rPr>
              <a:t>UEDGE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Lithium</a:t>
            </a:r>
            <a:r>
              <a:rPr>
                <a:solidFill>
                  <a:srgbClr val="00F900"/>
                </a:solidFill>
              </a:rPr>
              <a:t> </a:t>
            </a:r>
            <a:r>
              <a:rPr>
                <a:solidFill>
                  <a:srgbClr val="0433FF"/>
                </a:solidFill>
              </a:rPr>
              <a:t>Ionization &amp; </a:t>
            </a:r>
            <a:endParaRPr>
              <a:solidFill>
                <a:srgbClr val="0433FF"/>
              </a:solidFill>
            </a:endParaRPr>
          </a:p>
          <a:p>
            <a:pPr defTabSz="821531">
              <a:spcBef>
                <a:spcPts val="1500"/>
              </a:spcBef>
              <a:defRPr sz="5800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0433FF"/>
                </a:solidFill>
              </a:rPr>
              <a:t>Recombination in Near Local Balance</a:t>
            </a:r>
          </a:p>
        </p:txBody>
      </p:sp>
      <p:sp>
        <p:nvSpPr>
          <p:cNvPr id="229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0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Using SPARTA Monte-Carlo Direct Simulation code for lithium vapor…"/>
          <p:cNvSpPr txBox="1"/>
          <p:nvPr>
            <p:ph type="body" idx="1"/>
          </p:nvPr>
        </p:nvSpPr>
        <p:spPr>
          <a:xfrm>
            <a:off x="881895" y="2343578"/>
            <a:ext cx="22274258" cy="11141745"/>
          </a:xfrm>
          <a:prstGeom prst="rect">
            <a:avLst/>
          </a:prstGeom>
        </p:spPr>
        <p:txBody>
          <a:bodyPr/>
          <a:lstStyle/>
          <a:p>
            <a:pPr marL="960800" indent="-643300">
              <a:lnSpc>
                <a:spcPct val="170000"/>
              </a:lnSpc>
              <a:spcBef>
                <a:spcPts val="700"/>
              </a:spcBef>
              <a:buSzPct val="70000"/>
              <a:defRPr b="1" sz="43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935068" indent="-617568">
              <a:lnSpc>
                <a:spcPct val="170000"/>
              </a:lnSpc>
              <a:spcBef>
                <a:spcPts val="700"/>
              </a:spcBef>
              <a:buSzPct val="70000"/>
              <a:defRPr b="1" sz="4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Using SPARTA Monte-Carlo Direct Simulation code for lithium vapor</a:t>
            </a:r>
          </a:p>
          <a:p>
            <a:pPr lvl="1" marL="1379568" indent="-617568">
              <a:lnSpc>
                <a:spcPct val="170000"/>
              </a:lnSpc>
              <a:spcBef>
                <a:spcPts val="700"/>
              </a:spcBef>
              <a:buSzPct val="70000"/>
              <a:defRPr b="1" sz="43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Li-Li collision model based on known vapor viscosity vs. </a:t>
            </a:r>
            <a:r>
              <a:rPr i="1"/>
              <a:t>T</a:t>
            </a:r>
            <a:r>
              <a:t>.</a:t>
            </a:r>
          </a:p>
          <a:p>
            <a:pPr lvl="1" marL="1379568" indent="-617568">
              <a:lnSpc>
                <a:spcPct val="170000"/>
              </a:lnSpc>
              <a:spcBef>
                <a:spcPts val="700"/>
              </a:spcBef>
              <a:buSzPct val="70000"/>
              <a:defRPr b="1" sz="43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Model evaporation and condensation based on known </a:t>
            </a:r>
            <a:br/>
            <a:r>
              <a:t>equilibrium Li pressure vs. </a:t>
            </a:r>
            <a:r>
              <a:rPr i="1"/>
              <a:t>T</a:t>
            </a:r>
            <a:r>
              <a:t>, and Langmuir fluxes from surfaces.</a:t>
            </a:r>
          </a:p>
          <a:p>
            <a:pPr marL="935068" indent="-617568">
              <a:lnSpc>
                <a:spcPct val="170000"/>
              </a:lnSpc>
              <a:spcBef>
                <a:spcPts val="700"/>
              </a:spcBef>
              <a:buSzPct val="70000"/>
              <a:defRPr b="1" sz="4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Lithium – Plasma interaction</a:t>
            </a:r>
          </a:p>
          <a:p>
            <a:pPr lvl="1" marL="1379568" indent="-617568">
              <a:lnSpc>
                <a:spcPct val="170000"/>
              </a:lnSpc>
              <a:spcBef>
                <a:spcPts val="700"/>
              </a:spcBef>
              <a:buSzPct val="70000"/>
              <a:defRPr b="1" sz="43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Assume absorption of lithium at </a:t>
            </a:r>
            <a:r>
              <a:rPr i="1"/>
              <a:t>T</a:t>
            </a:r>
            <a:r>
              <a:rPr baseline="-5999" i="1"/>
              <a:t>e</a:t>
            </a:r>
            <a:r>
              <a:rPr i="1"/>
              <a:t> = </a:t>
            </a:r>
            <a:r>
              <a:t>0.2 eV</a:t>
            </a:r>
          </a:p>
          <a:p>
            <a:pPr lvl="1" marL="1379568" indent="-617568">
              <a:lnSpc>
                <a:spcPct val="170000"/>
              </a:lnSpc>
              <a:spcBef>
                <a:spcPts val="700"/>
              </a:spcBef>
              <a:buSzPct val="70000"/>
              <a:defRPr b="1" sz="43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Recombination at the same point.</a:t>
            </a:r>
          </a:p>
          <a:p>
            <a:pPr lvl="2" marL="1824068" indent="-617568">
              <a:lnSpc>
                <a:spcPct val="170000"/>
              </a:lnSpc>
              <a:spcBef>
                <a:spcPts val="700"/>
              </a:spcBef>
              <a:buSzPct val="70000"/>
              <a:defRPr b="1" sz="4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Lithium leaves along B with </a:t>
            </a:r>
            <a:r>
              <a:rPr i="1"/>
              <a:t>T</a:t>
            </a:r>
            <a:r>
              <a:rPr baseline="-5999" i="1"/>
              <a:t>Li </a:t>
            </a:r>
            <a:r>
              <a:rPr i="1"/>
              <a:t>= E</a:t>
            </a:r>
            <a:r>
              <a:rPr baseline="-5999" i="1"/>
              <a:t>||,Li</a:t>
            </a:r>
            <a:r>
              <a:rPr i="1"/>
              <a:t> =</a:t>
            </a:r>
            <a:r>
              <a:t> 0.2 eV</a:t>
            </a:r>
          </a:p>
        </p:txBody>
      </p:sp>
      <p:sp>
        <p:nvSpPr>
          <p:cNvPr id="233" name="SPARTA Provides Alternative Model for  Lithium Vapor, including Convection &amp; Viscosity"/>
          <p:cNvSpPr txBox="1"/>
          <p:nvPr/>
        </p:nvSpPr>
        <p:spPr>
          <a:xfrm>
            <a:off x="1065721" y="366117"/>
            <a:ext cx="21283172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821531">
              <a:spcBef>
                <a:spcPts val="1500"/>
              </a:spcBef>
              <a:defRPr sz="5800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0433FF"/>
                </a:solidFill>
              </a:rPr>
              <a:t>SPARTA Provides Alternative Model for </a:t>
            </a:r>
            <a:br>
              <a:rPr>
                <a:solidFill>
                  <a:srgbClr val="0433FF"/>
                </a:solidFill>
              </a:rPr>
            </a:b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Lithium</a:t>
            </a:r>
            <a:r>
              <a:rPr>
                <a:solidFill>
                  <a:srgbClr val="0433FF"/>
                </a:solidFill>
              </a:rPr>
              <a:t>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Vapor,</a:t>
            </a:r>
            <a:r>
              <a:rPr>
                <a:solidFill>
                  <a:srgbClr val="0433FF"/>
                </a:solidFill>
              </a:rPr>
              <a:t> including Convection &amp; Viscosity</a:t>
            </a:r>
          </a:p>
        </p:txBody>
      </p:sp>
      <p:sp>
        <p:nvSpPr>
          <p:cNvPr id="234" name="Text"/>
          <p:cNvSpPr txBox="1"/>
          <p:nvPr/>
        </p:nvSpPr>
        <p:spPr>
          <a:xfrm>
            <a:off x="23573156" y="13053522"/>
            <a:ext cx="43877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r" defTabSz="821531">
              <a:defRPr b="0" sz="1800"/>
            </a:pPr>
            <a:fld id="{86CB4B4D-7CA3-9044-876B-883B54F8677D}" type="slidenum"/>
            <a:r>
              <a:t>￼</a:t>
            </a:r>
          </a:p>
        </p:txBody>
      </p:sp>
      <p:sp>
        <p:nvSpPr>
          <p:cNvPr id="235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A Simplified Lithium Vapor Box Divertor Based on UEDGE Results"/>
          <p:cNvSpPr txBox="1"/>
          <p:nvPr/>
        </p:nvSpPr>
        <p:spPr>
          <a:xfrm>
            <a:off x="3436252" y="378103"/>
            <a:ext cx="17734360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821531">
              <a:spcBef>
                <a:spcPts val="1500"/>
              </a:spcBef>
              <a:defRPr sz="5800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rgbClr val="0433FF"/>
                </a:solidFill>
              </a:rPr>
              <a:t>A Simplified 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Lithium Vapor Box Divertor</a:t>
            </a:r>
            <a:br>
              <a:rPr>
                <a:solidFill>
                  <a:srgbClr val="0433FF"/>
                </a:solidFill>
              </a:rPr>
            </a:br>
            <a:r>
              <a:rPr>
                <a:solidFill>
                  <a:srgbClr val="0433FF"/>
                </a:solidFill>
              </a:rPr>
              <a:t>Based on UEDGE Results</a:t>
            </a:r>
          </a:p>
        </p:txBody>
      </p:sp>
      <p:sp>
        <p:nvSpPr>
          <p:cNvPr id="238" name="Line"/>
          <p:cNvSpPr/>
          <p:nvPr/>
        </p:nvSpPr>
        <p:spPr>
          <a:xfrm>
            <a:off x="11330841" y="7324144"/>
            <a:ext cx="2547764" cy="1"/>
          </a:xfrm>
          <a:prstGeom prst="line">
            <a:avLst/>
          </a:prstGeom>
          <a:ln w="1524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50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sp>
        <p:nvSpPr>
          <p:cNvPr id="239" name="Allows more Li efflux, but needs less total evaporation…"/>
          <p:cNvSpPr txBox="1"/>
          <p:nvPr/>
        </p:nvSpPr>
        <p:spPr>
          <a:xfrm>
            <a:off x="3732894" y="11072812"/>
            <a:ext cx="16692279" cy="2085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defTabSz="821531">
              <a:defRPr sz="4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Allows more Li efflux, but needs less total evaporation</a:t>
            </a:r>
          </a:p>
          <a:p>
            <a:pPr defTabSz="821531">
              <a:defRPr sz="42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Makes experimental implementation easier,</a:t>
            </a:r>
          </a:p>
          <a:p>
            <a:pPr defTabSz="821531">
              <a:defRPr sz="42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including starting with a toroidal segment</a:t>
            </a:r>
          </a:p>
        </p:txBody>
      </p:sp>
      <p:sp>
        <p:nvSpPr>
          <p:cNvPr id="240" name="Text"/>
          <p:cNvSpPr txBox="1"/>
          <p:nvPr/>
        </p:nvSpPr>
        <p:spPr>
          <a:xfrm>
            <a:off x="23573156" y="13053522"/>
            <a:ext cx="43877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r" defTabSz="821531">
              <a:defRPr b="0" sz="1800"/>
            </a:pPr>
            <a:fld id="{86CB4B4D-7CA3-9044-876B-883B54F8677D}" type="slidenum"/>
            <a:r>
              <a:t>￼</a:t>
            </a:r>
          </a:p>
        </p:txBody>
      </p:sp>
      <p:sp>
        <p:nvSpPr>
          <p:cNvPr id="241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258" name="Group"/>
          <p:cNvGrpSpPr/>
          <p:nvPr/>
        </p:nvGrpSpPr>
        <p:grpSpPr>
          <a:xfrm>
            <a:off x="14481926" y="4106281"/>
            <a:ext cx="8514054" cy="6435726"/>
            <a:chOff x="0" y="0"/>
            <a:chExt cx="8514052" cy="6435724"/>
          </a:xfrm>
        </p:grpSpPr>
        <p:sp>
          <p:nvSpPr>
            <p:cNvPr id="242" name="Rectangle"/>
            <p:cNvSpPr/>
            <p:nvPr/>
          </p:nvSpPr>
          <p:spPr>
            <a:xfrm>
              <a:off x="1356569" y="0"/>
              <a:ext cx="1072200" cy="4078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43" name="Oval"/>
            <p:cNvSpPr/>
            <p:nvPr/>
          </p:nvSpPr>
          <p:spPr>
            <a:xfrm rot="20640000">
              <a:off x="2915776" y="1099912"/>
              <a:ext cx="3020292" cy="5016731"/>
            </a:xfrm>
            <a:prstGeom prst="ellipse">
              <a:avLst/>
            </a:prstGeom>
            <a:gradFill flip="none" rotWithShape="1">
              <a:gsLst>
                <a:gs pos="0">
                  <a:srgbClr val="00F900"/>
                </a:gs>
                <a:gs pos="100000">
                  <a:srgbClr val="FFFFFF"/>
                </a:gs>
              </a:gsLst>
              <a:lin ang="16139377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44" name="Rectangle"/>
            <p:cNvSpPr/>
            <p:nvPr/>
          </p:nvSpPr>
          <p:spPr>
            <a:xfrm rot="20340000">
              <a:off x="1749410" y="3271301"/>
              <a:ext cx="1785939" cy="28555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45" name="Rectangle"/>
            <p:cNvSpPr/>
            <p:nvPr/>
          </p:nvSpPr>
          <p:spPr>
            <a:xfrm>
              <a:off x="5566509" y="2746748"/>
              <a:ext cx="1785938" cy="28555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46" name="Rectangle"/>
            <p:cNvSpPr/>
            <p:nvPr/>
          </p:nvSpPr>
          <p:spPr>
            <a:xfrm rot="5400000">
              <a:off x="4530087" y="5042060"/>
              <a:ext cx="476164" cy="1596683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47" name="Rectangle"/>
            <p:cNvSpPr/>
            <p:nvPr/>
          </p:nvSpPr>
          <p:spPr>
            <a:xfrm rot="4020000">
              <a:off x="1590149" y="2578984"/>
              <a:ext cx="4522345" cy="253464"/>
            </a:xfrm>
            <a:prstGeom prst="rect">
              <a:avLst/>
            </a:prstGeom>
            <a:gradFill flip="none" rotWithShape="1">
              <a:gsLst>
                <a:gs pos="0">
                  <a:srgbClr val="FF40FF"/>
                </a:gs>
                <a:gs pos="42961">
                  <a:srgbClr val="FF40FF">
                    <a:alpha val="50000"/>
                  </a:srgbClr>
                </a:gs>
                <a:gs pos="100000">
                  <a:srgbClr val="FF40FF">
                    <a:alpha val="0"/>
                  </a:srgbClr>
                </a:gs>
              </a:gsLst>
              <a:path path="shape">
                <a:fillToRect l="18221" t="82491" r="81778" b="1750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48" name="Triangle"/>
            <p:cNvSpPr/>
            <p:nvPr/>
          </p:nvSpPr>
          <p:spPr>
            <a:xfrm>
              <a:off x="3354622" y="483063"/>
              <a:ext cx="769379" cy="50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93" y="21600"/>
                  </a:moveTo>
                  <a:lnTo>
                    <a:pt x="21600" y="0"/>
                  </a:lnTo>
                  <a:lnTo>
                    <a:pt x="0" y="2814"/>
                  </a:lnTo>
                  <a:lnTo>
                    <a:pt x="5593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49" name="Rectangle"/>
            <p:cNvSpPr/>
            <p:nvPr/>
          </p:nvSpPr>
          <p:spPr>
            <a:xfrm>
              <a:off x="5328427" y="574778"/>
              <a:ext cx="476160" cy="5507034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50" name="Rectangle"/>
            <p:cNvSpPr/>
            <p:nvPr/>
          </p:nvSpPr>
          <p:spPr>
            <a:xfrm rot="20220000">
              <a:off x="2949194" y="1035144"/>
              <a:ext cx="476178" cy="5138015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51" name="Triangle"/>
            <p:cNvSpPr/>
            <p:nvPr/>
          </p:nvSpPr>
          <p:spPr>
            <a:xfrm flipH="1" rot="19650000">
              <a:off x="3324320" y="283253"/>
              <a:ext cx="585996" cy="49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12836"/>
                  </a:lnTo>
                  <a:lnTo>
                    <a:pt x="1667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52" name="Reflector…"/>
            <p:cNvSpPr txBox="1"/>
            <p:nvPr/>
          </p:nvSpPr>
          <p:spPr>
            <a:xfrm>
              <a:off x="6281540" y="653290"/>
              <a:ext cx="1931569" cy="1171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Reflector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~600 C</a:t>
              </a:r>
            </a:p>
          </p:txBody>
        </p:sp>
        <p:sp>
          <p:nvSpPr>
            <p:cNvPr id="253" name="Condenser…"/>
            <p:cNvSpPr txBox="1"/>
            <p:nvPr/>
          </p:nvSpPr>
          <p:spPr>
            <a:xfrm>
              <a:off x="6190841" y="3389117"/>
              <a:ext cx="2323212" cy="1171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Condenser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~3-400 C</a:t>
              </a:r>
            </a:p>
          </p:txBody>
        </p:sp>
        <p:sp>
          <p:nvSpPr>
            <p:cNvPr id="254" name="Evaporator…"/>
            <p:cNvSpPr txBox="1"/>
            <p:nvPr/>
          </p:nvSpPr>
          <p:spPr>
            <a:xfrm>
              <a:off x="585153" y="4490625"/>
              <a:ext cx="2307667" cy="1171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Evaporator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~750 C</a:t>
              </a:r>
            </a:p>
          </p:txBody>
        </p:sp>
        <p:sp>
          <p:nvSpPr>
            <p:cNvPr id="255" name="Rectangle"/>
            <p:cNvSpPr/>
            <p:nvPr/>
          </p:nvSpPr>
          <p:spPr>
            <a:xfrm rot="15000000">
              <a:off x="3445073" y="4976088"/>
              <a:ext cx="1118061" cy="208484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56" name="Reflector…"/>
            <p:cNvSpPr txBox="1"/>
            <p:nvPr/>
          </p:nvSpPr>
          <p:spPr>
            <a:xfrm>
              <a:off x="0" y="1092495"/>
              <a:ext cx="1931569" cy="1171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Reflector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~600 C</a:t>
              </a:r>
            </a:p>
          </p:txBody>
        </p:sp>
        <p:sp>
          <p:nvSpPr>
            <p:cNvPr id="257" name="Condenser…"/>
            <p:cNvSpPr txBox="1"/>
            <p:nvPr/>
          </p:nvSpPr>
          <p:spPr>
            <a:xfrm>
              <a:off x="327174" y="2612018"/>
              <a:ext cx="2323212" cy="1171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Condenser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~3-400 C</a:t>
              </a:r>
            </a:p>
          </p:txBody>
        </p:sp>
      </p:grpSp>
      <p:grpSp>
        <p:nvGrpSpPr>
          <p:cNvPr id="294" name="Group"/>
          <p:cNvGrpSpPr/>
          <p:nvPr/>
        </p:nvGrpSpPr>
        <p:grpSpPr>
          <a:xfrm>
            <a:off x="2644333" y="2985778"/>
            <a:ext cx="17284020" cy="7100361"/>
            <a:chOff x="0" y="0"/>
            <a:chExt cx="17284018" cy="7100359"/>
          </a:xfrm>
        </p:grpSpPr>
        <p:sp>
          <p:nvSpPr>
            <p:cNvPr id="259" name="Evaporator…"/>
            <p:cNvSpPr txBox="1"/>
            <p:nvPr/>
          </p:nvSpPr>
          <p:spPr>
            <a:xfrm>
              <a:off x="411616" y="5512501"/>
              <a:ext cx="2307667" cy="1171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Evaporator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~700 C</a:t>
              </a:r>
            </a:p>
          </p:txBody>
        </p:sp>
        <p:sp>
          <p:nvSpPr>
            <p:cNvPr id="260" name="Condenser…"/>
            <p:cNvSpPr txBox="1"/>
            <p:nvPr/>
          </p:nvSpPr>
          <p:spPr>
            <a:xfrm>
              <a:off x="0" y="3579312"/>
              <a:ext cx="2323212" cy="1171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Condenser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~3-400 C</a:t>
              </a:r>
            </a:p>
          </p:txBody>
        </p:sp>
        <p:sp>
          <p:nvSpPr>
            <p:cNvPr id="261" name="FW Reflector…"/>
            <p:cNvSpPr txBox="1"/>
            <p:nvPr/>
          </p:nvSpPr>
          <p:spPr>
            <a:xfrm>
              <a:off x="3161713" y="-1"/>
              <a:ext cx="2675129" cy="1171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FW Reflector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~600 C</a:t>
              </a:r>
            </a:p>
          </p:txBody>
        </p:sp>
        <p:sp>
          <p:nvSpPr>
            <p:cNvPr id="262" name="Line"/>
            <p:cNvSpPr/>
            <p:nvPr/>
          </p:nvSpPr>
          <p:spPr>
            <a:xfrm flipV="1">
              <a:off x="2735940" y="3972794"/>
              <a:ext cx="621584" cy="26384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3" name="Shape"/>
            <p:cNvSpPr/>
            <p:nvPr/>
          </p:nvSpPr>
          <p:spPr>
            <a:xfrm rot="20220000">
              <a:off x="2582806" y="2569013"/>
              <a:ext cx="3162731" cy="102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3" y="21600"/>
                  </a:moveTo>
                  <a:lnTo>
                    <a:pt x="0" y="21454"/>
                  </a:lnTo>
                  <a:lnTo>
                    <a:pt x="64" y="67"/>
                  </a:lnTo>
                  <a:lnTo>
                    <a:pt x="21600" y="0"/>
                  </a:lnTo>
                  <a:lnTo>
                    <a:pt x="17273" y="21600"/>
                  </a:lnTo>
                  <a:close/>
                </a:path>
              </a:pathLst>
            </a:custGeom>
            <a:solidFill>
              <a:srgbClr val="00F900">
                <a:alpha val="2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 flipV="1">
              <a:off x="3783914" y="2076097"/>
              <a:ext cx="1444776" cy="6132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5" name="Shape"/>
            <p:cNvSpPr/>
            <p:nvPr/>
          </p:nvSpPr>
          <p:spPr>
            <a:xfrm rot="20220000">
              <a:off x="3692638" y="4669729"/>
              <a:ext cx="2051956" cy="211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38" y="21600"/>
                  </a:moveTo>
                  <a:lnTo>
                    <a:pt x="21600" y="0"/>
                  </a:lnTo>
                  <a:lnTo>
                    <a:pt x="0" y="4"/>
                  </a:lnTo>
                  <a:lnTo>
                    <a:pt x="67" y="17387"/>
                  </a:lnTo>
                  <a:lnTo>
                    <a:pt x="11438" y="21600"/>
                  </a:lnTo>
                  <a:close/>
                </a:path>
              </a:pathLst>
            </a:custGeom>
            <a:solidFill>
              <a:srgbClr val="00F90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6" name="Rectangle"/>
            <p:cNvSpPr/>
            <p:nvPr/>
          </p:nvSpPr>
          <p:spPr>
            <a:xfrm>
              <a:off x="3716681" y="6460302"/>
              <a:ext cx="1782019" cy="199547"/>
            </a:xfrm>
            <a:prstGeom prst="rect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 flipV="1">
              <a:off x="4151901" y="3107459"/>
              <a:ext cx="1286152" cy="5415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 flipV="1">
              <a:off x="4553754" y="4358013"/>
              <a:ext cx="716827" cy="30427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 flipV="1">
              <a:off x="3166561" y="4966666"/>
              <a:ext cx="639729" cy="2642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0" name="Shape"/>
            <p:cNvSpPr/>
            <p:nvPr/>
          </p:nvSpPr>
          <p:spPr>
            <a:xfrm rot="20220000">
              <a:off x="2952292" y="3628735"/>
              <a:ext cx="2675933" cy="109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3" y="21600"/>
                  </a:moveTo>
                  <a:lnTo>
                    <a:pt x="0" y="21454"/>
                  </a:lnTo>
                  <a:lnTo>
                    <a:pt x="64" y="67"/>
                  </a:lnTo>
                  <a:lnTo>
                    <a:pt x="21600" y="0"/>
                  </a:lnTo>
                  <a:lnTo>
                    <a:pt x="17273" y="21600"/>
                  </a:lnTo>
                  <a:close/>
                </a:path>
              </a:pathLst>
            </a:custGeom>
            <a:solidFill>
              <a:srgbClr val="00F9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 flipV="1">
              <a:off x="2295413" y="3049528"/>
              <a:ext cx="656386" cy="27862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2" name="Rectangle"/>
            <p:cNvSpPr/>
            <p:nvPr/>
          </p:nvSpPr>
          <p:spPr>
            <a:xfrm rot="5400000">
              <a:off x="4374347" y="6060095"/>
              <a:ext cx="476165" cy="1596682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73" name="Rectangle"/>
            <p:cNvSpPr/>
            <p:nvPr/>
          </p:nvSpPr>
          <p:spPr>
            <a:xfrm rot="14820000">
              <a:off x="1962571" y="1879388"/>
              <a:ext cx="443748" cy="765823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74" name="Rectangle"/>
            <p:cNvSpPr/>
            <p:nvPr/>
          </p:nvSpPr>
          <p:spPr>
            <a:xfrm rot="4020000">
              <a:off x="1434409" y="3597019"/>
              <a:ext cx="4522345" cy="253463"/>
            </a:xfrm>
            <a:prstGeom prst="rect">
              <a:avLst/>
            </a:prstGeom>
            <a:gradFill flip="none" rotWithShape="1">
              <a:gsLst>
                <a:gs pos="0">
                  <a:srgbClr val="FF40FF"/>
                </a:gs>
                <a:gs pos="42961">
                  <a:srgbClr val="FF40FF">
                    <a:alpha val="50000"/>
                  </a:srgbClr>
                </a:gs>
                <a:gs pos="100000">
                  <a:srgbClr val="FF40FF">
                    <a:alpha val="0"/>
                  </a:srgbClr>
                </a:gs>
              </a:gsLst>
              <a:path path="shape">
                <a:fillToRect l="18221" t="82491" r="81778" b="17508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75" name="Triangle"/>
            <p:cNvSpPr/>
            <p:nvPr/>
          </p:nvSpPr>
          <p:spPr>
            <a:xfrm>
              <a:off x="3198883" y="1501096"/>
              <a:ext cx="769379" cy="50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93" y="21600"/>
                  </a:moveTo>
                  <a:lnTo>
                    <a:pt x="21600" y="0"/>
                  </a:lnTo>
                  <a:lnTo>
                    <a:pt x="0" y="2814"/>
                  </a:lnTo>
                  <a:lnTo>
                    <a:pt x="5593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6" name="Triangle"/>
            <p:cNvSpPr/>
            <p:nvPr/>
          </p:nvSpPr>
          <p:spPr>
            <a:xfrm>
              <a:off x="1981538" y="1791557"/>
              <a:ext cx="612241" cy="40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12837"/>
                  </a:lnTo>
                  <a:lnTo>
                    <a:pt x="1667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7" name="Shape"/>
            <p:cNvSpPr/>
            <p:nvPr/>
          </p:nvSpPr>
          <p:spPr>
            <a:xfrm rot="20220000">
              <a:off x="2164697" y="1861339"/>
              <a:ext cx="3174459" cy="810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3" y="0"/>
                  </a:moveTo>
                  <a:lnTo>
                    <a:pt x="11196" y="62"/>
                  </a:lnTo>
                  <a:lnTo>
                    <a:pt x="21600" y="12436"/>
                  </a:lnTo>
                  <a:lnTo>
                    <a:pt x="19899" y="21600"/>
                  </a:lnTo>
                  <a:lnTo>
                    <a:pt x="0" y="21420"/>
                  </a:lnTo>
                  <a:lnTo>
                    <a:pt x="219" y="867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rgbClr val="00F900">
                <a:alpha val="1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78" name="Rectangle"/>
            <p:cNvSpPr/>
            <p:nvPr/>
          </p:nvSpPr>
          <p:spPr>
            <a:xfrm>
              <a:off x="5172690" y="1592812"/>
              <a:ext cx="476160" cy="5507034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79" name="Rectangle"/>
            <p:cNvSpPr/>
            <p:nvPr/>
          </p:nvSpPr>
          <p:spPr>
            <a:xfrm rot="16200000">
              <a:off x="4329534" y="604362"/>
              <a:ext cx="476164" cy="2162468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80" name="Rectangle"/>
            <p:cNvSpPr/>
            <p:nvPr/>
          </p:nvSpPr>
          <p:spPr>
            <a:xfrm rot="20220000">
              <a:off x="2793455" y="2053177"/>
              <a:ext cx="476177" cy="5138015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81" name="Rectangle"/>
            <p:cNvSpPr/>
            <p:nvPr/>
          </p:nvSpPr>
          <p:spPr>
            <a:xfrm rot="14820000">
              <a:off x="3487327" y="1116705"/>
              <a:ext cx="535009" cy="813030"/>
            </a:xfrm>
            <a:prstGeom prst="rect">
              <a:avLst/>
            </a:prstGeom>
            <a:solidFill>
              <a:srgbClr val="86899C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50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282" name="Rectangle"/>
            <p:cNvSpPr/>
            <p:nvPr/>
          </p:nvSpPr>
          <p:spPr>
            <a:xfrm>
              <a:off x="3198883" y="1039696"/>
              <a:ext cx="1072200" cy="4078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83" name="Triangle"/>
            <p:cNvSpPr/>
            <p:nvPr/>
          </p:nvSpPr>
          <p:spPr>
            <a:xfrm flipH="1" rot="19650000">
              <a:off x="3168581" y="1301286"/>
              <a:ext cx="585996" cy="497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12836"/>
                  </a:lnTo>
                  <a:lnTo>
                    <a:pt x="16676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84" name="Rectangle"/>
            <p:cNvSpPr/>
            <p:nvPr/>
          </p:nvSpPr>
          <p:spPr>
            <a:xfrm rot="16200000">
              <a:off x="4150998" y="5394524"/>
              <a:ext cx="2122304" cy="208798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85" name="Rectangle"/>
            <p:cNvSpPr/>
            <p:nvPr/>
          </p:nvSpPr>
          <p:spPr>
            <a:xfrm rot="15000000">
              <a:off x="2973740" y="5735699"/>
              <a:ext cx="1599361" cy="229027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86" name="Rectangle"/>
            <p:cNvSpPr/>
            <p:nvPr/>
          </p:nvSpPr>
          <p:spPr>
            <a:xfrm rot="15000000">
              <a:off x="2973740" y="5735699"/>
              <a:ext cx="1599361" cy="229027"/>
            </a:xfrm>
            <a:prstGeom prst="rect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b="0"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87" name="Condenser…"/>
            <p:cNvSpPr txBox="1"/>
            <p:nvPr/>
          </p:nvSpPr>
          <p:spPr>
            <a:xfrm>
              <a:off x="0" y="3579311"/>
              <a:ext cx="2323212" cy="1171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Condenser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~3-400 C</a:t>
              </a:r>
            </a:p>
          </p:txBody>
        </p:sp>
        <p:sp>
          <p:nvSpPr>
            <p:cNvPr id="288" name="Condenser…"/>
            <p:cNvSpPr txBox="1"/>
            <p:nvPr/>
          </p:nvSpPr>
          <p:spPr>
            <a:xfrm>
              <a:off x="0" y="3579311"/>
              <a:ext cx="2323212" cy="1171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Condenser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~3-400 C</a:t>
              </a:r>
            </a:p>
          </p:txBody>
        </p:sp>
        <p:sp>
          <p:nvSpPr>
            <p:cNvPr id="289" name="Condenser…"/>
            <p:cNvSpPr txBox="1"/>
            <p:nvPr/>
          </p:nvSpPr>
          <p:spPr>
            <a:xfrm>
              <a:off x="6125803" y="2262299"/>
              <a:ext cx="2323212" cy="1171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Condenser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~3-400 C</a:t>
              </a:r>
            </a:p>
          </p:txBody>
        </p:sp>
        <p:sp>
          <p:nvSpPr>
            <p:cNvPr id="290" name="Evaporator…"/>
            <p:cNvSpPr txBox="1"/>
            <p:nvPr/>
          </p:nvSpPr>
          <p:spPr>
            <a:xfrm>
              <a:off x="6125803" y="5161867"/>
              <a:ext cx="2307667" cy="1171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Evaporator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~700 C</a:t>
              </a:r>
            </a:p>
          </p:txBody>
        </p:sp>
        <p:sp>
          <p:nvSpPr>
            <p:cNvPr id="291" name="FW Reflector…"/>
            <p:cNvSpPr txBox="1"/>
            <p:nvPr/>
          </p:nvSpPr>
          <p:spPr>
            <a:xfrm>
              <a:off x="14608890" y="-1"/>
              <a:ext cx="2675129" cy="1171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FW Reflector</a:t>
              </a:r>
            </a:p>
            <a:p>
              <a:pPr defTabSz="821531">
                <a:defRPr b="0" sz="340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~600 C</a:t>
              </a:r>
            </a:p>
          </p:txBody>
        </p:sp>
        <p:sp>
          <p:nvSpPr>
            <p:cNvPr id="292" name="Plasma"/>
            <p:cNvSpPr txBox="1"/>
            <p:nvPr/>
          </p:nvSpPr>
          <p:spPr>
            <a:xfrm>
              <a:off x="1229830" y="745110"/>
              <a:ext cx="1510967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3800">
                  <a:solidFill>
                    <a:srgbClr val="FE40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Plasma</a:t>
              </a:r>
            </a:p>
          </p:txBody>
        </p:sp>
        <p:sp>
          <p:nvSpPr>
            <p:cNvPr id="293" name="Plasma"/>
            <p:cNvSpPr txBox="1"/>
            <p:nvPr/>
          </p:nvSpPr>
          <p:spPr>
            <a:xfrm>
              <a:off x="13097926" y="557805"/>
              <a:ext cx="1510966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3800">
                  <a:solidFill>
                    <a:srgbClr val="FE40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Plasma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Lithium Accumulation on First Wall  will be Very Low"/>
          <p:cNvSpPr txBox="1"/>
          <p:nvPr/>
        </p:nvSpPr>
        <p:spPr>
          <a:xfrm>
            <a:off x="2795192" y="378103"/>
            <a:ext cx="19489669" cy="216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821531">
              <a:spcBef>
                <a:spcPts val="1500"/>
              </a:spcBef>
              <a:defRPr sz="5800">
                <a:solidFill>
                  <a:srgbClr val="FF26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Lithium</a:t>
            </a:r>
            <a:r>
              <a:rPr>
                <a:solidFill>
                  <a:srgbClr val="0433FF"/>
                </a:solidFill>
              </a:rPr>
              <a:t> Accumulation on First Wall </a:t>
            </a:r>
            <a:br>
              <a:rPr>
                <a:solidFill>
                  <a:srgbClr val="0433FF"/>
                </a:solidFill>
              </a:rPr>
            </a:br>
            <a:r>
              <a:rPr>
                <a:solidFill>
                  <a:srgbClr val="0433FF"/>
                </a:solidFill>
              </a:rPr>
              <a:t>will be Very Low</a:t>
            </a:r>
          </a:p>
        </p:txBody>
      </p:sp>
      <p:sp>
        <p:nvSpPr>
          <p:cNvPr id="297" name="140 g/s of lithium evaporated for Prad = 66 MW.…"/>
          <p:cNvSpPr txBox="1"/>
          <p:nvPr>
            <p:ph type="body" idx="1"/>
          </p:nvPr>
        </p:nvSpPr>
        <p:spPr>
          <a:xfrm>
            <a:off x="1691125" y="3227632"/>
            <a:ext cx="21224613" cy="11141745"/>
          </a:xfrm>
          <a:prstGeom prst="rect">
            <a:avLst/>
          </a:prstGeom>
        </p:spPr>
        <p:txBody>
          <a:bodyPr/>
          <a:lstStyle/>
          <a:p>
            <a:pPr marL="935068" indent="-617568">
              <a:lnSpc>
                <a:spcPct val="110000"/>
              </a:lnSpc>
              <a:spcBef>
                <a:spcPts val="3400"/>
              </a:spcBef>
              <a:buSzPct val="70000"/>
              <a:defRPr b="1" sz="4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140 g/s of lithium evaporated for P</a:t>
            </a:r>
            <a:r>
              <a:rPr baseline="-5999"/>
              <a:t>rad</a:t>
            </a:r>
            <a:r>
              <a:t> = 66 MW. </a:t>
            </a:r>
          </a:p>
          <a:p>
            <a:pPr marL="935068" indent="-617568">
              <a:lnSpc>
                <a:spcPct val="110000"/>
              </a:lnSpc>
              <a:spcBef>
                <a:spcPts val="3400"/>
              </a:spcBef>
              <a:buSzPct val="70000"/>
              <a:defRPr b="1" sz="4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Assume all of this is deposited on first wall, </a:t>
            </a:r>
            <a:r>
              <a:rPr i="1"/>
              <a:t>T</a:t>
            </a:r>
            <a:r>
              <a:rPr baseline="-5999" i="1"/>
              <a:t>w</a:t>
            </a:r>
            <a:r>
              <a:rPr baseline="-5999"/>
              <a:t> </a:t>
            </a:r>
            <a:r>
              <a:t>~ 600 C.</a:t>
            </a:r>
          </a:p>
          <a:p>
            <a:pPr marL="935068" indent="-617568">
              <a:lnSpc>
                <a:spcPct val="110000"/>
              </a:lnSpc>
              <a:spcBef>
                <a:spcPts val="3400"/>
              </a:spcBef>
              <a:buSzPct val="70000"/>
              <a:defRPr b="1" sz="4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Evaporation rate at 600 C = 2.66 g/s/m</a:t>
            </a:r>
            <a:r>
              <a:rPr baseline="31999"/>
              <a:t>2</a:t>
            </a:r>
          </a:p>
          <a:p>
            <a:pPr marL="935068" indent="-617568">
              <a:lnSpc>
                <a:spcPct val="110000"/>
              </a:lnSpc>
              <a:spcBef>
                <a:spcPts val="3400"/>
              </a:spcBef>
              <a:buSzPct val="70000"/>
              <a:defRPr b="1" sz="4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Area of first wall ~ 300 m</a:t>
            </a:r>
            <a:r>
              <a:rPr baseline="31999"/>
              <a:t>2</a:t>
            </a:r>
            <a:endParaRPr baseline="31999"/>
          </a:p>
          <a:p>
            <a:pPr marL="935068" indent="-617568">
              <a:lnSpc>
                <a:spcPct val="110000"/>
              </a:lnSpc>
              <a:spcBef>
                <a:spcPts val="3400"/>
              </a:spcBef>
              <a:buSzPct val="70000"/>
              <a:defRPr b="1" sz="4800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Total evaporation rate with multi-monolayer surface coverage = 800 g/sec</a:t>
            </a:r>
          </a:p>
          <a:p>
            <a:pPr marL="935068" indent="-617568">
              <a:lnSpc>
                <a:spcPct val="110000"/>
              </a:lnSpc>
              <a:spcBef>
                <a:spcPts val="3400"/>
              </a:spcBef>
              <a:buSzPct val="70000"/>
              <a:defRPr b="1" sz="4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Can’t even accumulate a few monolayers of Li</a:t>
            </a:r>
          </a:p>
          <a:p>
            <a:pPr marL="935068" indent="-617568">
              <a:lnSpc>
                <a:spcPct val="110000"/>
              </a:lnSpc>
              <a:spcBef>
                <a:spcPts val="3400"/>
              </a:spcBef>
              <a:buSzPct val="70000"/>
              <a:defRPr b="1" sz="4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LiH decomposes in &lt;&lt; 1 sec at 600 C.</a:t>
            </a:r>
          </a:p>
        </p:txBody>
      </p:sp>
      <p:sp>
        <p:nvSpPr>
          <p:cNvPr id="298" name="Slide Number"/>
          <p:cNvSpPr txBox="1"/>
          <p:nvPr>
            <p:ph type="sldNum" sz="quarter" idx="2"/>
          </p:nvPr>
        </p:nvSpPr>
        <p:spPr>
          <a:xfrm>
            <a:off x="23573156" y="13053522"/>
            <a:ext cx="438770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9" name="Line"/>
          <p:cNvSpPr/>
          <p:nvPr/>
        </p:nvSpPr>
        <p:spPr>
          <a:xfrm>
            <a:off x="1872982" y="2762433"/>
            <a:ext cx="2086089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642937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