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8" r:id="rId1"/>
  </p:sldMasterIdLst>
  <p:notesMasterIdLst>
    <p:notesMasterId r:id="rId42"/>
  </p:notesMasterIdLst>
  <p:handoutMasterIdLst>
    <p:handoutMasterId r:id="rId43"/>
  </p:handoutMasterIdLst>
  <p:sldIdLst>
    <p:sldId id="256" r:id="rId2"/>
    <p:sldId id="293" r:id="rId3"/>
    <p:sldId id="287" r:id="rId4"/>
    <p:sldId id="286" r:id="rId5"/>
    <p:sldId id="285" r:id="rId6"/>
    <p:sldId id="327" r:id="rId7"/>
    <p:sldId id="328" r:id="rId8"/>
    <p:sldId id="288" r:id="rId9"/>
    <p:sldId id="294" r:id="rId10"/>
    <p:sldId id="340" r:id="rId11"/>
    <p:sldId id="329" r:id="rId12"/>
    <p:sldId id="325" r:id="rId13"/>
    <p:sldId id="334" r:id="rId14"/>
    <p:sldId id="299" r:id="rId15"/>
    <p:sldId id="300" r:id="rId16"/>
    <p:sldId id="301" r:id="rId17"/>
    <p:sldId id="330" r:id="rId18"/>
    <p:sldId id="306" r:id="rId19"/>
    <p:sldId id="305" r:id="rId20"/>
    <p:sldId id="321" r:id="rId21"/>
    <p:sldId id="332" r:id="rId22"/>
    <p:sldId id="309" r:id="rId23"/>
    <p:sldId id="303" r:id="rId24"/>
    <p:sldId id="308" r:id="rId25"/>
    <p:sldId id="339" r:id="rId26"/>
    <p:sldId id="311" r:id="rId27"/>
    <p:sldId id="313" r:id="rId28"/>
    <p:sldId id="317" r:id="rId29"/>
    <p:sldId id="315" r:id="rId30"/>
    <p:sldId id="292" r:id="rId31"/>
    <p:sldId id="312" r:id="rId32"/>
    <p:sldId id="302" r:id="rId33"/>
    <p:sldId id="337" r:id="rId34"/>
    <p:sldId id="338" r:id="rId35"/>
    <p:sldId id="316" r:id="rId36"/>
    <p:sldId id="318" r:id="rId37"/>
    <p:sldId id="336" r:id="rId38"/>
    <p:sldId id="320" r:id="rId39"/>
    <p:sldId id="307" r:id="rId40"/>
    <p:sldId id="295" r:id="rId41"/>
  </p:sldIdLst>
  <p:sldSz cx="9144000" cy="5143500" type="screen16x9"/>
  <p:notesSz cx="6934200" cy="9220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800">
          <p15:clr>
            <a:srgbClr val="A4A3A4"/>
          </p15:clr>
        </p15:guide>
        <p15:guide id="4" orient="horz" pos="12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904" userDrawn="1">
          <p15:clr>
            <a:srgbClr val="A4A3A4"/>
          </p15:clr>
        </p15:guide>
        <p15:guide id="2" pos="218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arles Neumeyer" initials="US" lastIdx="12" clrIdx="0"/>
  <p:cmAuthor id="1" name="Stephen W. Langish" initials="SWL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FFFFFF"/>
    <a:srgbClr val="0066CC"/>
    <a:srgbClr val="5ABFD9"/>
    <a:srgbClr val="3489BF"/>
    <a:srgbClr val="804000"/>
    <a:srgbClr val="3333FF"/>
    <a:srgbClr val="0033CC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75BF51-8E6B-4BD3-9DEE-450F0CF3EC19}" v="49" dt="2018-10-10T21:24:18.0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112" d="100"/>
          <a:sy n="112" d="100"/>
        </p:scale>
        <p:origin x="-760" y="-160"/>
      </p:cViewPr>
      <p:guideLst>
        <p:guide orient="horz" pos="1944"/>
        <p:guide orient="horz" pos="1620"/>
        <p:guide orient="horz" pos="10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70" d="100"/>
        <a:sy n="17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774" y="-96"/>
      </p:cViewPr>
      <p:guideLst>
        <p:guide orient="horz" pos="2904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3" Type="http://schemas.microsoft.com/office/2016/11/relationships/changesInfo" Target="changesInfos/changesInfo1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handoutMaster" Target="handoutMasters/handoutMaster1.xml"/><Relationship Id="rId44" Type="http://schemas.openxmlformats.org/officeDocument/2006/relationships/printerSettings" Target="printerSettings/printerSettings1.bin"/><Relationship Id="rId45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rrison, James R" userId="f128ae31-d93c-4d2c-a878-623b617ae010" providerId="ADAL" clId="{6B75BF51-8E6B-4BD3-9DEE-450F0CF3EC19}"/>
    <pc:docChg chg="undo redo custSel delSld modSld">
      <pc:chgData name="Harrison, James R" userId="f128ae31-d93c-4d2c-a878-623b617ae010" providerId="ADAL" clId="{6B75BF51-8E6B-4BD3-9DEE-450F0CF3EC19}" dt="2018-10-10T21:25:20.976" v="695" actId="20577"/>
      <pc:docMkLst>
        <pc:docMk/>
      </pc:docMkLst>
      <pc:sldChg chg="modSp">
        <pc:chgData name="Harrison, James R" userId="f128ae31-d93c-4d2c-a878-623b617ae010" providerId="ADAL" clId="{6B75BF51-8E6B-4BD3-9DEE-450F0CF3EC19}" dt="2018-10-10T21:25:20.976" v="695" actId="20577"/>
        <pc:sldMkLst>
          <pc:docMk/>
          <pc:sldMk cId="545360446" sldId="256"/>
        </pc:sldMkLst>
        <pc:spChg chg="mod">
          <ac:chgData name="Harrison, James R" userId="f128ae31-d93c-4d2c-a878-623b617ae010" providerId="ADAL" clId="{6B75BF51-8E6B-4BD3-9DEE-450F0CF3EC19}" dt="2018-10-10T21:25:13.313" v="691" actId="20577"/>
          <ac:spMkLst>
            <pc:docMk/>
            <pc:sldMk cId="545360446" sldId="256"/>
            <ac:spMk id="2" creationId="{00000000-0000-0000-0000-000000000000}"/>
          </ac:spMkLst>
        </pc:spChg>
        <pc:spChg chg="mod">
          <ac:chgData name="Harrison, James R" userId="f128ae31-d93c-4d2c-a878-623b617ae010" providerId="ADAL" clId="{6B75BF51-8E6B-4BD3-9DEE-450F0CF3EC19}" dt="2018-10-10T21:25:20.976" v="695" actId="20577"/>
          <ac:spMkLst>
            <pc:docMk/>
            <pc:sldMk cId="545360446" sldId="256"/>
            <ac:spMk id="12" creationId="{00000000-0000-0000-0000-000000000000}"/>
          </ac:spMkLst>
        </pc:spChg>
      </pc:sldChg>
      <pc:sldChg chg="addSp delSp modSp">
        <pc:chgData name="Harrison, James R" userId="f128ae31-d93c-4d2c-a878-623b617ae010" providerId="ADAL" clId="{6B75BF51-8E6B-4BD3-9DEE-450F0CF3EC19}" dt="2018-10-10T20:59:30.435" v="545" actId="2711"/>
        <pc:sldMkLst>
          <pc:docMk/>
          <pc:sldMk cId="2403331604" sldId="285"/>
        </pc:sldMkLst>
        <pc:spChg chg="add del">
          <ac:chgData name="Harrison, James R" userId="f128ae31-d93c-4d2c-a878-623b617ae010" providerId="ADAL" clId="{6B75BF51-8E6B-4BD3-9DEE-450F0CF3EC19}" dt="2018-10-10T20:38:05.269" v="371" actId="478"/>
          <ac:spMkLst>
            <pc:docMk/>
            <pc:sldMk cId="2403331604" sldId="285"/>
            <ac:spMk id="3" creationId="{00000000-0000-0000-0000-000000000000}"/>
          </ac:spMkLst>
        </pc:spChg>
        <pc:spChg chg="add del mod">
          <ac:chgData name="Harrison, James R" userId="f128ae31-d93c-4d2c-a878-623b617ae010" providerId="ADAL" clId="{6B75BF51-8E6B-4BD3-9DEE-450F0CF3EC19}" dt="2018-10-10T20:34:06.491" v="287"/>
          <ac:spMkLst>
            <pc:docMk/>
            <pc:sldMk cId="2403331604" sldId="285"/>
            <ac:spMk id="4" creationId="{5B60AEDB-3DF0-408D-8201-DFCD795F431D}"/>
          </ac:spMkLst>
        </pc:spChg>
        <pc:spChg chg="mod">
          <ac:chgData name="Harrison, James R" userId="f128ae31-d93c-4d2c-a878-623b617ae010" providerId="ADAL" clId="{6B75BF51-8E6B-4BD3-9DEE-450F0CF3EC19}" dt="2018-10-10T20:41:48.701" v="427" actId="1076"/>
          <ac:spMkLst>
            <pc:docMk/>
            <pc:sldMk cId="2403331604" sldId="285"/>
            <ac:spMk id="9" creationId="{00000000-0000-0000-0000-000000000000}"/>
          </ac:spMkLst>
        </pc:spChg>
        <pc:spChg chg="add del mod">
          <ac:chgData name="Harrison, James R" userId="f128ae31-d93c-4d2c-a878-623b617ae010" providerId="ADAL" clId="{6B75BF51-8E6B-4BD3-9DEE-450F0CF3EC19}" dt="2018-10-10T20:38:05.442" v="372" actId="478"/>
          <ac:spMkLst>
            <pc:docMk/>
            <pc:sldMk cId="2403331604" sldId="285"/>
            <ac:spMk id="10" creationId="{5B4EDAC2-DD62-4086-B1BA-8AAB33156F38}"/>
          </ac:spMkLst>
        </pc:spChg>
        <pc:spChg chg="mod">
          <ac:chgData name="Harrison, James R" userId="f128ae31-d93c-4d2c-a878-623b617ae010" providerId="ADAL" clId="{6B75BF51-8E6B-4BD3-9DEE-450F0CF3EC19}" dt="2018-10-10T20:41:34.955" v="423" actId="1038"/>
          <ac:spMkLst>
            <pc:docMk/>
            <pc:sldMk cId="2403331604" sldId="285"/>
            <ac:spMk id="11" creationId="{4BB6264E-0BF5-499E-A38D-B59A5167F20B}"/>
          </ac:spMkLst>
        </pc:spChg>
        <pc:spChg chg="mod ord">
          <ac:chgData name="Harrison, James R" userId="f128ae31-d93c-4d2c-a878-623b617ae010" providerId="ADAL" clId="{6B75BF51-8E6B-4BD3-9DEE-450F0CF3EC19}" dt="2018-10-10T20:41:43.967" v="426" actId="166"/>
          <ac:spMkLst>
            <pc:docMk/>
            <pc:sldMk cId="2403331604" sldId="285"/>
            <ac:spMk id="15" creationId="{E7019C8A-6F02-4C1C-9F13-CEC7C1EF809C}"/>
          </ac:spMkLst>
        </pc:spChg>
        <pc:spChg chg="mod">
          <ac:chgData name="Harrison, James R" userId="f128ae31-d93c-4d2c-a878-623b617ae010" providerId="ADAL" clId="{6B75BF51-8E6B-4BD3-9DEE-450F0CF3EC19}" dt="2018-10-10T20:59:30.435" v="545" actId="2711"/>
          <ac:spMkLst>
            <pc:docMk/>
            <pc:sldMk cId="2403331604" sldId="285"/>
            <ac:spMk id="21" creationId="{00000000-0000-0000-0000-000000000000}"/>
          </ac:spMkLst>
        </pc:spChg>
        <pc:graphicFrameChg chg="add mod modGraphic">
          <ac:chgData name="Harrison, James R" userId="f128ae31-d93c-4d2c-a878-623b617ae010" providerId="ADAL" clId="{6B75BF51-8E6B-4BD3-9DEE-450F0CF3EC19}" dt="2018-10-10T20:56:53.603" v="514" actId="1038"/>
          <ac:graphicFrameMkLst>
            <pc:docMk/>
            <pc:sldMk cId="2403331604" sldId="285"/>
            <ac:graphicFrameMk id="5" creationId="{522BF449-B6D3-44D4-86A9-5735C1F1BE6A}"/>
          </ac:graphicFrameMkLst>
        </pc:graphicFrameChg>
        <pc:cxnChg chg="add del">
          <ac:chgData name="Harrison, James R" userId="f128ae31-d93c-4d2c-a878-623b617ae010" providerId="ADAL" clId="{6B75BF51-8E6B-4BD3-9DEE-450F0CF3EC19}" dt="2018-10-10T20:38:06.097" v="373" actId="478"/>
          <ac:cxnSpMkLst>
            <pc:docMk/>
            <pc:sldMk cId="2403331604" sldId="285"/>
            <ac:cxnSpMk id="7" creationId="{00000000-0000-0000-0000-000000000000}"/>
          </ac:cxnSpMkLst>
        </pc:cxnChg>
        <pc:cxnChg chg="add del">
          <ac:chgData name="Harrison, James R" userId="f128ae31-d93c-4d2c-a878-623b617ae010" providerId="ADAL" clId="{6B75BF51-8E6B-4BD3-9DEE-450F0CF3EC19}" dt="2018-10-10T20:38:06.097" v="373" actId="478"/>
          <ac:cxnSpMkLst>
            <pc:docMk/>
            <pc:sldMk cId="2403331604" sldId="285"/>
            <ac:cxnSpMk id="16" creationId="{00000000-0000-0000-0000-000000000000}"/>
          </ac:cxnSpMkLst>
        </pc:cxnChg>
        <pc:cxnChg chg="add del">
          <ac:chgData name="Harrison, James R" userId="f128ae31-d93c-4d2c-a878-623b617ae010" providerId="ADAL" clId="{6B75BF51-8E6B-4BD3-9DEE-450F0CF3EC19}" dt="2018-10-10T20:38:06.097" v="373" actId="478"/>
          <ac:cxnSpMkLst>
            <pc:docMk/>
            <pc:sldMk cId="2403331604" sldId="285"/>
            <ac:cxnSpMk id="17" creationId="{00000000-0000-0000-0000-000000000000}"/>
          </ac:cxnSpMkLst>
        </pc:cxnChg>
        <pc:cxnChg chg="add del">
          <ac:chgData name="Harrison, James R" userId="f128ae31-d93c-4d2c-a878-623b617ae010" providerId="ADAL" clId="{6B75BF51-8E6B-4BD3-9DEE-450F0CF3EC19}" dt="2018-10-10T20:38:06.097" v="373" actId="478"/>
          <ac:cxnSpMkLst>
            <pc:docMk/>
            <pc:sldMk cId="2403331604" sldId="285"/>
            <ac:cxnSpMk id="22" creationId="{00000000-0000-0000-0000-000000000000}"/>
          </ac:cxnSpMkLst>
        </pc:cxnChg>
        <pc:cxnChg chg="add del">
          <ac:chgData name="Harrison, James R" userId="f128ae31-d93c-4d2c-a878-623b617ae010" providerId="ADAL" clId="{6B75BF51-8E6B-4BD3-9DEE-450F0CF3EC19}" dt="2018-10-10T20:38:06.097" v="373" actId="478"/>
          <ac:cxnSpMkLst>
            <pc:docMk/>
            <pc:sldMk cId="2403331604" sldId="285"/>
            <ac:cxnSpMk id="23" creationId="{00000000-0000-0000-0000-000000000000}"/>
          </ac:cxnSpMkLst>
        </pc:cxnChg>
      </pc:sldChg>
      <pc:sldChg chg="addSp delSp modSp">
        <pc:chgData name="Harrison, James R" userId="f128ae31-d93c-4d2c-a878-623b617ae010" providerId="ADAL" clId="{6B75BF51-8E6B-4BD3-9DEE-450F0CF3EC19}" dt="2018-10-10T20:59:10.509" v="543" actId="1036"/>
        <pc:sldMkLst>
          <pc:docMk/>
          <pc:sldMk cId="3341831491" sldId="286"/>
        </pc:sldMkLst>
        <pc:spChg chg="mod">
          <ac:chgData name="Harrison, James R" userId="f128ae31-d93c-4d2c-a878-623b617ae010" providerId="ADAL" clId="{6B75BF51-8E6B-4BD3-9DEE-450F0CF3EC19}" dt="2018-10-10T20:57:53.195" v="518" actId="1076"/>
          <ac:spMkLst>
            <pc:docMk/>
            <pc:sldMk cId="3341831491" sldId="286"/>
            <ac:spMk id="5" creationId="{00000000-0000-0000-0000-000000000000}"/>
          </ac:spMkLst>
        </pc:spChg>
        <pc:spChg chg="mod">
          <ac:chgData name="Harrison, James R" userId="f128ae31-d93c-4d2c-a878-623b617ae010" providerId="ADAL" clId="{6B75BF51-8E6B-4BD3-9DEE-450F0CF3EC19}" dt="2018-10-10T20:58:42.911" v="521" actId="20577"/>
          <ac:spMkLst>
            <pc:docMk/>
            <pc:sldMk cId="3341831491" sldId="286"/>
            <ac:spMk id="14" creationId="{00000000-0000-0000-0000-000000000000}"/>
          </ac:spMkLst>
        </pc:spChg>
        <pc:spChg chg="add del mod">
          <ac:chgData name="Harrison, James R" userId="f128ae31-d93c-4d2c-a878-623b617ae010" providerId="ADAL" clId="{6B75BF51-8E6B-4BD3-9DEE-450F0CF3EC19}" dt="2018-10-10T20:40:41.681" v="416" actId="478"/>
          <ac:spMkLst>
            <pc:docMk/>
            <pc:sldMk cId="3341831491" sldId="286"/>
            <ac:spMk id="17" creationId="{00000000-0000-0000-0000-000000000000}"/>
          </ac:spMkLst>
        </pc:spChg>
        <pc:spChg chg="mod">
          <ac:chgData name="Harrison, James R" userId="f128ae31-d93c-4d2c-a878-623b617ae010" providerId="ADAL" clId="{6B75BF51-8E6B-4BD3-9DEE-450F0CF3EC19}" dt="2018-10-10T20:42:25.140" v="432" actId="1076"/>
          <ac:spMkLst>
            <pc:docMk/>
            <pc:sldMk cId="3341831491" sldId="286"/>
            <ac:spMk id="20" creationId="{00000000-0000-0000-0000-000000000000}"/>
          </ac:spMkLst>
        </pc:spChg>
        <pc:spChg chg="mod">
          <ac:chgData name="Harrison, James R" userId="f128ae31-d93c-4d2c-a878-623b617ae010" providerId="ADAL" clId="{6B75BF51-8E6B-4BD3-9DEE-450F0CF3EC19}" dt="2018-10-10T20:59:10.509" v="543" actId="1036"/>
          <ac:spMkLst>
            <pc:docMk/>
            <pc:sldMk cId="3341831491" sldId="286"/>
            <ac:spMk id="21" creationId="{00000000-0000-0000-0000-000000000000}"/>
          </ac:spMkLst>
        </pc:spChg>
        <pc:graphicFrameChg chg="add del">
          <ac:chgData name="Harrison, James R" userId="f128ae31-d93c-4d2c-a878-623b617ae010" providerId="ADAL" clId="{6B75BF51-8E6B-4BD3-9DEE-450F0CF3EC19}" dt="2018-10-10T20:39:53.269" v="388"/>
          <ac:graphicFrameMkLst>
            <pc:docMk/>
            <pc:sldMk cId="3341831491" sldId="286"/>
            <ac:graphicFrameMk id="16" creationId="{C019B36D-C7DA-47D3-8410-97418E7B4331}"/>
          </ac:graphicFrameMkLst>
        </pc:graphicFrameChg>
        <pc:graphicFrameChg chg="add mod modGraphic">
          <ac:chgData name="Harrison, James R" userId="f128ae31-d93c-4d2c-a878-623b617ae010" providerId="ADAL" clId="{6B75BF51-8E6B-4BD3-9DEE-450F0CF3EC19}" dt="2018-10-10T20:56:34.551" v="513" actId="1037"/>
          <ac:graphicFrameMkLst>
            <pc:docMk/>
            <pc:sldMk cId="3341831491" sldId="286"/>
            <ac:graphicFrameMk id="23" creationId="{4F172F17-6F7D-4394-A006-63E93BC18317}"/>
          </ac:graphicFrameMkLst>
        </pc:graphicFrameChg>
        <pc:cxnChg chg="add del">
          <ac:chgData name="Harrison, James R" userId="f128ae31-d93c-4d2c-a878-623b617ae010" providerId="ADAL" clId="{6B75BF51-8E6B-4BD3-9DEE-450F0CF3EC19}" dt="2018-10-10T20:40:00.928" v="392" actId="478"/>
          <ac:cxnSpMkLst>
            <pc:docMk/>
            <pc:sldMk cId="3341831491" sldId="286"/>
            <ac:cxnSpMk id="12" creationId="{00000000-0000-0000-0000-000000000000}"/>
          </ac:cxnSpMkLst>
        </pc:cxnChg>
        <pc:cxnChg chg="add del">
          <ac:chgData name="Harrison, James R" userId="f128ae31-d93c-4d2c-a878-623b617ae010" providerId="ADAL" clId="{6B75BF51-8E6B-4BD3-9DEE-450F0CF3EC19}" dt="2018-10-10T20:40:00.928" v="392" actId="478"/>
          <ac:cxnSpMkLst>
            <pc:docMk/>
            <pc:sldMk cId="3341831491" sldId="286"/>
            <ac:cxnSpMk id="13" creationId="{00000000-0000-0000-0000-000000000000}"/>
          </ac:cxnSpMkLst>
        </pc:cxnChg>
        <pc:cxnChg chg="add del">
          <ac:chgData name="Harrison, James R" userId="f128ae31-d93c-4d2c-a878-623b617ae010" providerId="ADAL" clId="{6B75BF51-8E6B-4BD3-9DEE-450F0CF3EC19}" dt="2018-10-10T20:40:00.928" v="392" actId="478"/>
          <ac:cxnSpMkLst>
            <pc:docMk/>
            <pc:sldMk cId="3341831491" sldId="286"/>
            <ac:cxnSpMk id="18" creationId="{00000000-0000-0000-0000-000000000000}"/>
          </ac:cxnSpMkLst>
        </pc:cxnChg>
        <pc:cxnChg chg="add del">
          <ac:chgData name="Harrison, James R" userId="f128ae31-d93c-4d2c-a878-623b617ae010" providerId="ADAL" clId="{6B75BF51-8E6B-4BD3-9DEE-450F0CF3EC19}" dt="2018-10-10T20:40:00.928" v="392" actId="478"/>
          <ac:cxnSpMkLst>
            <pc:docMk/>
            <pc:sldMk cId="3341831491" sldId="286"/>
            <ac:cxnSpMk id="19" creationId="{00000000-0000-0000-0000-000000000000}"/>
          </ac:cxnSpMkLst>
        </pc:cxnChg>
      </pc:sldChg>
      <pc:sldChg chg="modSp">
        <pc:chgData name="Harrison, James R" userId="f128ae31-d93c-4d2c-a878-623b617ae010" providerId="ADAL" clId="{6B75BF51-8E6B-4BD3-9DEE-450F0CF3EC19}" dt="2018-10-10T20:59:59.140" v="549" actId="2711"/>
        <pc:sldMkLst>
          <pc:docMk/>
          <pc:sldMk cId="850949361" sldId="287"/>
        </pc:sldMkLst>
        <pc:spChg chg="mod">
          <ac:chgData name="Harrison, James R" userId="f128ae31-d93c-4d2c-a878-623b617ae010" providerId="ADAL" clId="{6B75BF51-8E6B-4BD3-9DEE-450F0CF3EC19}" dt="2018-10-10T20:59:59.140" v="549" actId="2711"/>
          <ac:spMkLst>
            <pc:docMk/>
            <pc:sldMk cId="850949361" sldId="287"/>
            <ac:spMk id="29" creationId="{00000000-0000-0000-0000-000000000000}"/>
          </ac:spMkLst>
        </pc:spChg>
      </pc:sldChg>
      <pc:sldChg chg="modSp">
        <pc:chgData name="Harrison, James R" userId="f128ae31-d93c-4d2c-a878-623b617ae010" providerId="ADAL" clId="{6B75BF51-8E6B-4BD3-9DEE-450F0CF3EC19}" dt="2018-10-10T20:56:14.662" v="511" actId="2711"/>
        <pc:sldMkLst>
          <pc:docMk/>
          <pc:sldMk cId="473047280" sldId="288"/>
        </pc:sldMkLst>
        <pc:spChg chg="mod">
          <ac:chgData name="Harrison, James R" userId="f128ae31-d93c-4d2c-a878-623b617ae010" providerId="ADAL" clId="{6B75BF51-8E6B-4BD3-9DEE-450F0CF3EC19}" dt="2018-10-10T20:55:54.850" v="509" actId="2711"/>
          <ac:spMkLst>
            <pc:docMk/>
            <pc:sldMk cId="473047280" sldId="288"/>
            <ac:spMk id="3" creationId="{00000000-0000-0000-0000-000000000000}"/>
          </ac:spMkLst>
        </pc:spChg>
        <pc:spChg chg="mod">
          <ac:chgData name="Harrison, James R" userId="f128ae31-d93c-4d2c-a878-623b617ae010" providerId="ADAL" clId="{6B75BF51-8E6B-4BD3-9DEE-450F0CF3EC19}" dt="2018-10-10T20:56:08.250" v="510" actId="2711"/>
          <ac:spMkLst>
            <pc:docMk/>
            <pc:sldMk cId="473047280" sldId="288"/>
            <ac:spMk id="5" creationId="{00000000-0000-0000-0000-000000000000}"/>
          </ac:spMkLst>
        </pc:spChg>
        <pc:spChg chg="mod">
          <ac:chgData name="Harrison, James R" userId="f128ae31-d93c-4d2c-a878-623b617ae010" providerId="ADAL" clId="{6B75BF51-8E6B-4BD3-9DEE-450F0CF3EC19}" dt="2018-10-10T20:44:21.619" v="435" actId="1076"/>
          <ac:spMkLst>
            <pc:docMk/>
            <pc:sldMk cId="473047280" sldId="288"/>
            <ac:spMk id="9" creationId="{00000000-0000-0000-0000-000000000000}"/>
          </ac:spMkLst>
        </pc:spChg>
        <pc:spChg chg="mod">
          <ac:chgData name="Harrison, James R" userId="f128ae31-d93c-4d2c-a878-623b617ae010" providerId="ADAL" clId="{6B75BF51-8E6B-4BD3-9DEE-450F0CF3EC19}" dt="2018-10-10T20:56:14.662" v="511" actId="2711"/>
          <ac:spMkLst>
            <pc:docMk/>
            <pc:sldMk cId="473047280" sldId="288"/>
            <ac:spMk id="12" creationId="{00000000-0000-0000-0000-000000000000}"/>
          </ac:spMkLst>
        </pc:spChg>
      </pc:sldChg>
      <pc:sldChg chg="modSp">
        <pc:chgData name="Harrison, James R" userId="f128ae31-d93c-4d2c-a878-623b617ae010" providerId="ADAL" clId="{6B75BF51-8E6B-4BD3-9DEE-450F0CF3EC19}" dt="2018-10-10T21:00:55.481" v="550" actId="2711"/>
        <pc:sldMkLst>
          <pc:docMk/>
          <pc:sldMk cId="1942706752" sldId="294"/>
        </pc:sldMkLst>
        <pc:spChg chg="mod">
          <ac:chgData name="Harrison, James R" userId="f128ae31-d93c-4d2c-a878-623b617ae010" providerId="ADAL" clId="{6B75BF51-8E6B-4BD3-9DEE-450F0CF3EC19}" dt="2018-10-10T21:00:55.481" v="550" actId="2711"/>
          <ac:spMkLst>
            <pc:docMk/>
            <pc:sldMk cId="1942706752" sldId="294"/>
            <ac:spMk id="3" creationId="{00000000-0000-0000-0000-000000000000}"/>
          </ac:spMkLst>
        </pc:spChg>
      </pc:sldChg>
      <pc:sldChg chg="modSp">
        <pc:chgData name="Harrison, James R" userId="f128ae31-d93c-4d2c-a878-623b617ae010" providerId="ADAL" clId="{6B75BF51-8E6B-4BD3-9DEE-450F0CF3EC19}" dt="2018-10-10T20:30:25.679" v="265" actId="20577"/>
        <pc:sldMkLst>
          <pc:docMk/>
          <pc:sldMk cId="2106567778" sldId="297"/>
        </pc:sldMkLst>
        <pc:spChg chg="mod">
          <ac:chgData name="Harrison, James R" userId="f128ae31-d93c-4d2c-a878-623b617ae010" providerId="ADAL" clId="{6B75BF51-8E6B-4BD3-9DEE-450F0CF3EC19}" dt="2018-10-10T20:30:25.679" v="265" actId="20577"/>
          <ac:spMkLst>
            <pc:docMk/>
            <pc:sldMk cId="2106567778" sldId="297"/>
            <ac:spMk id="2" creationId="{00000000-0000-0000-0000-000000000000}"/>
          </ac:spMkLst>
        </pc:spChg>
      </pc:sldChg>
      <pc:sldChg chg="modSp">
        <pc:chgData name="Harrison, James R" userId="f128ae31-d93c-4d2c-a878-623b617ae010" providerId="ADAL" clId="{6B75BF51-8E6B-4BD3-9DEE-450F0CF3EC19}" dt="2018-10-10T20:45:28.073" v="437" actId="20577"/>
        <pc:sldMkLst>
          <pc:docMk/>
          <pc:sldMk cId="2072995522" sldId="299"/>
        </pc:sldMkLst>
        <pc:spChg chg="mod">
          <ac:chgData name="Harrison, James R" userId="f128ae31-d93c-4d2c-a878-623b617ae010" providerId="ADAL" clId="{6B75BF51-8E6B-4BD3-9DEE-450F0CF3EC19}" dt="2018-10-10T20:45:28.073" v="437" actId="20577"/>
          <ac:spMkLst>
            <pc:docMk/>
            <pc:sldMk cId="2072995522" sldId="299"/>
            <ac:spMk id="2" creationId="{00000000-0000-0000-0000-000000000000}"/>
          </ac:spMkLst>
        </pc:spChg>
      </pc:sldChg>
      <pc:sldChg chg="modSp">
        <pc:chgData name="Harrison, James R" userId="f128ae31-d93c-4d2c-a878-623b617ae010" providerId="ADAL" clId="{6B75BF51-8E6B-4BD3-9DEE-450F0CF3EC19}" dt="2018-10-10T21:01:18.772" v="551" actId="2711"/>
        <pc:sldMkLst>
          <pc:docMk/>
          <pc:sldMk cId="2827734693" sldId="301"/>
        </pc:sldMkLst>
        <pc:spChg chg="mod">
          <ac:chgData name="Harrison, James R" userId="f128ae31-d93c-4d2c-a878-623b617ae010" providerId="ADAL" clId="{6B75BF51-8E6B-4BD3-9DEE-450F0CF3EC19}" dt="2018-10-10T21:01:18.772" v="551" actId="2711"/>
          <ac:spMkLst>
            <pc:docMk/>
            <pc:sldMk cId="2827734693" sldId="301"/>
            <ac:spMk id="7" creationId="{00000000-0000-0000-0000-000000000000}"/>
          </ac:spMkLst>
        </pc:spChg>
      </pc:sldChg>
      <pc:sldChg chg="addSp delSp modSp">
        <pc:chgData name="Harrison, James R" userId="f128ae31-d93c-4d2c-a878-623b617ae010" providerId="ADAL" clId="{6B75BF51-8E6B-4BD3-9DEE-450F0CF3EC19}" dt="2018-10-10T20:33:30.897" v="284" actId="20577"/>
        <pc:sldMkLst>
          <pc:docMk/>
          <pc:sldMk cId="376738146" sldId="303"/>
        </pc:sldMkLst>
        <pc:spChg chg="mod">
          <ac:chgData name="Harrison, James R" userId="f128ae31-d93c-4d2c-a878-623b617ae010" providerId="ADAL" clId="{6B75BF51-8E6B-4BD3-9DEE-450F0CF3EC19}" dt="2018-10-10T20:32:19.949" v="279" actId="403"/>
          <ac:spMkLst>
            <pc:docMk/>
            <pc:sldMk cId="376738146" sldId="303"/>
            <ac:spMk id="2" creationId="{00000000-0000-0000-0000-000000000000}"/>
          </ac:spMkLst>
        </pc:spChg>
        <pc:spChg chg="mod">
          <ac:chgData name="Harrison, James R" userId="f128ae31-d93c-4d2c-a878-623b617ae010" providerId="ADAL" clId="{6B75BF51-8E6B-4BD3-9DEE-450F0CF3EC19}" dt="2018-10-10T20:23:50.384" v="84" actId="27636"/>
          <ac:spMkLst>
            <pc:docMk/>
            <pc:sldMk cId="376738146" sldId="303"/>
            <ac:spMk id="3" creationId="{00000000-0000-0000-0000-000000000000}"/>
          </ac:spMkLst>
        </pc:spChg>
        <pc:spChg chg="add del mod">
          <ac:chgData name="Harrison, James R" userId="f128ae31-d93c-4d2c-a878-623b617ae010" providerId="ADAL" clId="{6B75BF51-8E6B-4BD3-9DEE-450F0CF3EC19}" dt="2018-10-10T20:24:23.252" v="101" actId="478"/>
          <ac:spMkLst>
            <pc:docMk/>
            <pc:sldMk cId="376738146" sldId="303"/>
            <ac:spMk id="4" creationId="{8CE8874E-CEDB-4CB2-98F1-BE77C54DAB18}"/>
          </ac:spMkLst>
        </pc:spChg>
        <pc:spChg chg="add mod">
          <ac:chgData name="Harrison, James R" userId="f128ae31-d93c-4d2c-a878-623b617ae010" providerId="ADAL" clId="{6B75BF51-8E6B-4BD3-9DEE-450F0CF3EC19}" dt="2018-10-10T20:33:30.897" v="284" actId="20577"/>
          <ac:spMkLst>
            <pc:docMk/>
            <pc:sldMk cId="376738146" sldId="303"/>
            <ac:spMk id="7" creationId="{265E0D9D-2F0B-4A0E-873C-C6ABB6CC1CE3}"/>
          </ac:spMkLst>
        </pc:spChg>
        <pc:picChg chg="mod">
          <ac:chgData name="Harrison, James R" userId="f128ae31-d93c-4d2c-a878-623b617ae010" providerId="ADAL" clId="{6B75BF51-8E6B-4BD3-9DEE-450F0CF3EC19}" dt="2018-10-10T20:22:43.660" v="0" actId="1076"/>
          <ac:picMkLst>
            <pc:docMk/>
            <pc:sldMk cId="376738146" sldId="303"/>
            <ac:picMk id="6" creationId="{72135E9B-B277-4BAF-B541-CADA963ADC2B}"/>
          </ac:picMkLst>
        </pc:picChg>
      </pc:sldChg>
      <pc:sldChg chg="addSp delSp modSp">
        <pc:chgData name="Harrison, James R" userId="f128ae31-d93c-4d2c-a878-623b617ae010" providerId="ADAL" clId="{6B75BF51-8E6B-4BD3-9DEE-450F0CF3EC19}" dt="2018-10-10T21:24:18.030" v="679"/>
        <pc:sldMkLst>
          <pc:docMk/>
          <pc:sldMk cId="1723767719" sldId="305"/>
        </pc:sldMkLst>
        <pc:spChg chg="mod">
          <ac:chgData name="Harrison, James R" userId="f128ae31-d93c-4d2c-a878-623b617ae010" providerId="ADAL" clId="{6B75BF51-8E6B-4BD3-9DEE-450F0CF3EC19}" dt="2018-10-10T20:31:45.963" v="274" actId="404"/>
          <ac:spMkLst>
            <pc:docMk/>
            <pc:sldMk cId="1723767719" sldId="305"/>
            <ac:spMk id="2" creationId="{00000000-0000-0000-0000-000000000000}"/>
          </ac:spMkLst>
        </pc:spChg>
        <pc:spChg chg="del">
          <ac:chgData name="Harrison, James R" userId="f128ae31-d93c-4d2c-a878-623b617ae010" providerId="ADAL" clId="{6B75BF51-8E6B-4BD3-9DEE-450F0CF3EC19}" dt="2018-10-10T20:48:11.993" v="446" actId="478"/>
          <ac:spMkLst>
            <pc:docMk/>
            <pc:sldMk cId="1723767719" sldId="305"/>
            <ac:spMk id="4" creationId="{00000000-0000-0000-0000-000000000000}"/>
          </ac:spMkLst>
        </pc:spChg>
        <pc:spChg chg="add mod">
          <ac:chgData name="Harrison, James R" userId="f128ae31-d93c-4d2c-a878-623b617ae010" providerId="ADAL" clId="{6B75BF51-8E6B-4BD3-9DEE-450F0CF3EC19}" dt="2018-10-10T21:16:17.469" v="672" actId="20577"/>
          <ac:spMkLst>
            <pc:docMk/>
            <pc:sldMk cId="1723767719" sldId="305"/>
            <ac:spMk id="7" creationId="{67B703C7-D9F6-4A16-98AD-AAC57B58D721}"/>
          </ac:spMkLst>
        </pc:spChg>
        <pc:spChg chg="add del mod">
          <ac:chgData name="Harrison, James R" userId="f128ae31-d93c-4d2c-a878-623b617ae010" providerId="ADAL" clId="{6B75BF51-8E6B-4BD3-9DEE-450F0CF3EC19}" dt="2018-10-10T21:10:07.278" v="620" actId="478"/>
          <ac:spMkLst>
            <pc:docMk/>
            <pc:sldMk cId="1723767719" sldId="305"/>
            <ac:spMk id="8" creationId="{91B47C98-3735-48C9-9851-09C618BA0AFA}"/>
          </ac:spMkLst>
        </pc:spChg>
        <pc:spChg chg="del">
          <ac:chgData name="Harrison, James R" userId="f128ae31-d93c-4d2c-a878-623b617ae010" providerId="ADAL" clId="{6B75BF51-8E6B-4BD3-9DEE-450F0CF3EC19}" dt="2018-10-10T20:48:15.948" v="448" actId="478"/>
          <ac:spMkLst>
            <pc:docMk/>
            <pc:sldMk cId="1723767719" sldId="305"/>
            <ac:spMk id="11" creationId="{00000000-0000-0000-0000-000000000000}"/>
          </ac:spMkLst>
        </pc:spChg>
        <pc:spChg chg="add mod">
          <ac:chgData name="Harrison, James R" userId="f128ae31-d93c-4d2c-a878-623b617ae010" providerId="ADAL" clId="{6B75BF51-8E6B-4BD3-9DEE-450F0CF3EC19}" dt="2018-10-10T21:24:18.030" v="679"/>
          <ac:spMkLst>
            <pc:docMk/>
            <pc:sldMk cId="1723767719" sldId="305"/>
            <ac:spMk id="12" creationId="{15C219BD-1706-4475-8BFA-BF53E8F1453B}"/>
          </ac:spMkLst>
        </pc:spChg>
        <pc:spChg chg="add mod">
          <ac:chgData name="Harrison, James R" userId="f128ae31-d93c-4d2c-a878-623b617ae010" providerId="ADAL" clId="{6B75BF51-8E6B-4BD3-9DEE-450F0CF3EC19}" dt="2018-10-10T21:15:29.450" v="647" actId="1076"/>
          <ac:spMkLst>
            <pc:docMk/>
            <pc:sldMk cId="1723767719" sldId="305"/>
            <ac:spMk id="13" creationId="{66C20FBB-AF62-4EA9-92B3-AC257E966628}"/>
          </ac:spMkLst>
        </pc:spChg>
        <pc:picChg chg="del">
          <ac:chgData name="Harrison, James R" userId="f128ae31-d93c-4d2c-a878-623b617ae010" providerId="ADAL" clId="{6B75BF51-8E6B-4BD3-9DEE-450F0CF3EC19}" dt="2018-10-10T20:48:07.936" v="445" actId="478"/>
          <ac:picMkLst>
            <pc:docMk/>
            <pc:sldMk cId="1723767719" sldId="305"/>
            <ac:picMk id="5" creationId="{00000000-0000-0000-0000-000000000000}"/>
          </ac:picMkLst>
        </pc:picChg>
        <pc:picChg chg="add mod">
          <ac:chgData name="Harrison, James R" userId="f128ae31-d93c-4d2c-a878-623b617ae010" providerId="ADAL" clId="{6B75BF51-8E6B-4BD3-9DEE-450F0CF3EC19}" dt="2018-10-10T21:06:10.672" v="555" actId="1076"/>
          <ac:picMkLst>
            <pc:docMk/>
            <pc:sldMk cId="1723767719" sldId="305"/>
            <ac:picMk id="10" creationId="{5A83AF36-EE28-46CE-BCB4-EC92D61E5F3D}"/>
          </ac:picMkLst>
        </pc:picChg>
        <pc:cxnChg chg="del">
          <ac:chgData name="Harrison, James R" userId="f128ae31-d93c-4d2c-a878-623b617ae010" providerId="ADAL" clId="{6B75BF51-8E6B-4BD3-9DEE-450F0CF3EC19}" dt="2018-10-10T20:48:13.708" v="447" actId="478"/>
          <ac:cxnSpMkLst>
            <pc:docMk/>
            <pc:sldMk cId="1723767719" sldId="305"/>
            <ac:cxnSpMk id="9" creationId="{00000000-0000-0000-0000-000000000000}"/>
          </ac:cxnSpMkLst>
        </pc:cxnChg>
      </pc:sldChg>
      <pc:sldChg chg="modSp">
        <pc:chgData name="Harrison, James R" userId="f128ae31-d93c-4d2c-a878-623b617ae010" providerId="ADAL" clId="{6B75BF51-8E6B-4BD3-9DEE-450F0CF3EC19}" dt="2018-10-10T20:31:33.076" v="272" actId="404"/>
        <pc:sldMkLst>
          <pc:docMk/>
          <pc:sldMk cId="792477053" sldId="306"/>
        </pc:sldMkLst>
        <pc:spChg chg="mod">
          <ac:chgData name="Harrison, James R" userId="f128ae31-d93c-4d2c-a878-623b617ae010" providerId="ADAL" clId="{6B75BF51-8E6B-4BD3-9DEE-450F0CF3EC19}" dt="2018-10-10T20:31:33.076" v="272" actId="404"/>
          <ac:spMkLst>
            <pc:docMk/>
            <pc:sldMk cId="792477053" sldId="306"/>
            <ac:spMk id="2" creationId="{00000000-0000-0000-0000-000000000000}"/>
          </ac:spMkLst>
        </pc:spChg>
      </pc:sldChg>
      <pc:sldChg chg="modSp">
        <pc:chgData name="Harrison, James R" userId="f128ae31-d93c-4d2c-a878-623b617ae010" providerId="ADAL" clId="{6B75BF51-8E6B-4BD3-9DEE-450F0CF3EC19}" dt="2018-10-10T20:54:11.758" v="507" actId="2711"/>
        <pc:sldMkLst>
          <pc:docMk/>
          <pc:sldMk cId="2564410793" sldId="308"/>
        </pc:sldMkLst>
        <pc:spChg chg="mod">
          <ac:chgData name="Harrison, James R" userId="f128ae31-d93c-4d2c-a878-623b617ae010" providerId="ADAL" clId="{6B75BF51-8E6B-4BD3-9DEE-450F0CF3EC19}" dt="2018-10-10T20:54:11.758" v="507" actId="2711"/>
          <ac:spMkLst>
            <pc:docMk/>
            <pc:sldMk cId="2564410793" sldId="308"/>
            <ac:spMk id="3" creationId="{00000000-0000-0000-0000-000000000000}"/>
          </ac:spMkLst>
        </pc:spChg>
      </pc:sldChg>
      <pc:sldChg chg="modSp">
        <pc:chgData name="Harrison, James R" userId="f128ae31-d93c-4d2c-a878-623b617ae010" providerId="ADAL" clId="{6B75BF51-8E6B-4BD3-9DEE-450F0CF3EC19}" dt="2018-10-10T20:29:17.081" v="262" actId="404"/>
        <pc:sldMkLst>
          <pc:docMk/>
          <pc:sldMk cId="2949378269" sldId="309"/>
        </pc:sldMkLst>
        <pc:spChg chg="mod">
          <ac:chgData name="Harrison, James R" userId="f128ae31-d93c-4d2c-a878-623b617ae010" providerId="ADAL" clId="{6B75BF51-8E6B-4BD3-9DEE-450F0CF3EC19}" dt="2018-10-10T20:29:17.081" v="262" actId="404"/>
          <ac:spMkLst>
            <pc:docMk/>
            <pc:sldMk cId="2949378269" sldId="309"/>
            <ac:spMk id="2" creationId="{00000000-0000-0000-0000-000000000000}"/>
          </ac:spMkLst>
        </pc:spChg>
      </pc:sldChg>
      <pc:sldChg chg="modSp">
        <pc:chgData name="Harrison, James R" userId="f128ae31-d93c-4d2c-a878-623b617ae010" providerId="ADAL" clId="{6B75BF51-8E6B-4BD3-9DEE-450F0CF3EC19}" dt="2018-10-10T20:53:04.774" v="500" actId="2711"/>
        <pc:sldMkLst>
          <pc:docMk/>
          <pc:sldMk cId="2219067264" sldId="311"/>
        </pc:sldMkLst>
        <pc:spChg chg="mod">
          <ac:chgData name="Harrison, James R" userId="f128ae31-d93c-4d2c-a878-623b617ae010" providerId="ADAL" clId="{6B75BF51-8E6B-4BD3-9DEE-450F0CF3EC19}" dt="2018-10-10T20:32:25.846" v="280" actId="404"/>
          <ac:spMkLst>
            <pc:docMk/>
            <pc:sldMk cId="2219067264" sldId="311"/>
            <ac:spMk id="2" creationId="{00000000-0000-0000-0000-000000000000}"/>
          </ac:spMkLst>
        </pc:spChg>
        <pc:spChg chg="mod">
          <ac:chgData name="Harrison, James R" userId="f128ae31-d93c-4d2c-a878-623b617ae010" providerId="ADAL" clId="{6B75BF51-8E6B-4BD3-9DEE-450F0CF3EC19}" dt="2018-10-10T20:53:04.774" v="500" actId="2711"/>
          <ac:spMkLst>
            <pc:docMk/>
            <pc:sldMk cId="2219067264" sldId="311"/>
            <ac:spMk id="3" creationId="{00000000-0000-0000-0000-000000000000}"/>
          </ac:spMkLst>
        </pc:spChg>
      </pc:sldChg>
      <pc:sldChg chg="modSp">
        <pc:chgData name="Harrison, James R" userId="f128ae31-d93c-4d2c-a878-623b617ae010" providerId="ADAL" clId="{6B75BF51-8E6B-4BD3-9DEE-450F0CF3EC19}" dt="2018-10-10T20:44:41.731" v="436" actId="20577"/>
        <pc:sldMkLst>
          <pc:docMk/>
          <pc:sldMk cId="3590858522" sldId="312"/>
        </pc:sldMkLst>
        <pc:spChg chg="mod">
          <ac:chgData name="Harrison, James R" userId="f128ae31-d93c-4d2c-a878-623b617ae010" providerId="ADAL" clId="{6B75BF51-8E6B-4BD3-9DEE-450F0CF3EC19}" dt="2018-10-10T20:44:41.731" v="436" actId="20577"/>
          <ac:spMkLst>
            <pc:docMk/>
            <pc:sldMk cId="3590858522" sldId="312"/>
            <ac:spMk id="48" creationId="{00000000-0000-0000-0000-000000000000}"/>
          </ac:spMkLst>
        </pc:spChg>
      </pc:sldChg>
      <pc:sldChg chg="modSp">
        <pc:chgData name="Harrison, James R" userId="f128ae31-d93c-4d2c-a878-623b617ae010" providerId="ADAL" clId="{6B75BF51-8E6B-4BD3-9DEE-450F0CF3EC19}" dt="2018-10-10T20:51:59.820" v="499" actId="20577"/>
        <pc:sldMkLst>
          <pc:docMk/>
          <pc:sldMk cId="2180516924" sldId="313"/>
        </pc:sldMkLst>
        <pc:spChg chg="mod">
          <ac:chgData name="Harrison, James R" userId="f128ae31-d93c-4d2c-a878-623b617ae010" providerId="ADAL" clId="{6B75BF51-8E6B-4BD3-9DEE-450F0CF3EC19}" dt="2018-10-10T20:51:59.820" v="499" actId="20577"/>
          <ac:spMkLst>
            <pc:docMk/>
            <pc:sldMk cId="2180516924" sldId="313"/>
            <ac:spMk id="3" creationId="{00000000-0000-0000-0000-000000000000}"/>
          </ac:spMkLst>
        </pc:spChg>
      </pc:sldChg>
      <pc:sldChg chg="del">
        <pc:chgData name="Harrison, James R" userId="f128ae31-d93c-4d2c-a878-623b617ae010" providerId="ADAL" clId="{6B75BF51-8E6B-4BD3-9DEE-450F0CF3EC19}" dt="2018-10-10T20:30:00.175" v="263" actId="2696"/>
        <pc:sldMkLst>
          <pc:docMk/>
          <pc:sldMk cId="2533809134" sldId="314"/>
        </pc:sldMkLst>
      </pc:sldChg>
      <pc:sldChg chg="modSp">
        <pc:chgData name="Harrison, James R" userId="f128ae31-d93c-4d2c-a878-623b617ae010" providerId="ADAL" clId="{6B75BF51-8E6B-4BD3-9DEE-450F0CF3EC19}" dt="2018-10-10T20:46:55.015" v="444" actId="14100"/>
        <pc:sldMkLst>
          <pc:docMk/>
          <pc:sldMk cId="3281125023" sldId="316"/>
        </pc:sldMkLst>
        <pc:spChg chg="mod">
          <ac:chgData name="Harrison, James R" userId="f128ae31-d93c-4d2c-a878-623b617ae010" providerId="ADAL" clId="{6B75BF51-8E6B-4BD3-9DEE-450F0CF3EC19}" dt="2018-10-10T20:31:27.685" v="271" actId="404"/>
          <ac:spMkLst>
            <pc:docMk/>
            <pc:sldMk cId="3281125023" sldId="316"/>
            <ac:spMk id="2" creationId="{00000000-0000-0000-0000-000000000000}"/>
          </ac:spMkLst>
        </pc:spChg>
        <pc:spChg chg="mod">
          <ac:chgData name="Harrison, James R" userId="f128ae31-d93c-4d2c-a878-623b617ae010" providerId="ADAL" clId="{6B75BF51-8E6B-4BD3-9DEE-450F0CF3EC19}" dt="2018-10-10T20:46:55.015" v="444" actId="14100"/>
          <ac:spMkLst>
            <pc:docMk/>
            <pc:sldMk cId="3281125023" sldId="316"/>
            <ac:spMk id="14" creationId="{681C2189-CA50-485C-A23E-2185D0F446FE}"/>
          </ac:spMkLst>
        </pc:spChg>
        <pc:spChg chg="mod">
          <ac:chgData name="Harrison, James R" userId="f128ae31-d93c-4d2c-a878-623b617ae010" providerId="ADAL" clId="{6B75BF51-8E6B-4BD3-9DEE-450F0CF3EC19}" dt="2018-10-10T20:46:09.356" v="438" actId="2711"/>
          <ac:spMkLst>
            <pc:docMk/>
            <pc:sldMk cId="3281125023" sldId="316"/>
            <ac:spMk id="21" creationId="{00000000-0000-0000-0000-000000000000}"/>
          </ac:spMkLst>
        </pc:spChg>
        <pc:spChg chg="mod">
          <ac:chgData name="Harrison, James R" userId="f128ae31-d93c-4d2c-a878-623b617ae010" providerId="ADAL" clId="{6B75BF51-8E6B-4BD3-9DEE-450F0CF3EC19}" dt="2018-10-10T20:46:16.097" v="439" actId="2711"/>
          <ac:spMkLst>
            <pc:docMk/>
            <pc:sldMk cId="3281125023" sldId="316"/>
            <ac:spMk id="24" creationId="{00000000-0000-0000-0000-000000000000}"/>
          </ac:spMkLst>
        </pc:spChg>
      </pc:sldChg>
      <pc:sldChg chg="modSp">
        <pc:chgData name="Harrison, James R" userId="f128ae31-d93c-4d2c-a878-623b617ae010" providerId="ADAL" clId="{6B75BF51-8E6B-4BD3-9DEE-450F0CF3EC19}" dt="2018-10-10T20:54:09.495" v="505" actId="1076"/>
        <pc:sldMkLst>
          <pc:docMk/>
          <pc:sldMk cId="2649691335" sldId="320"/>
        </pc:sldMkLst>
        <pc:spChg chg="mod">
          <ac:chgData name="Harrison, James R" userId="f128ae31-d93c-4d2c-a878-623b617ae010" providerId="ADAL" clId="{6B75BF51-8E6B-4BD3-9DEE-450F0CF3EC19}" dt="2018-10-10T20:31:55.869" v="276" actId="404"/>
          <ac:spMkLst>
            <pc:docMk/>
            <pc:sldMk cId="2649691335" sldId="320"/>
            <ac:spMk id="2" creationId="{00000000-0000-0000-0000-000000000000}"/>
          </ac:spMkLst>
        </pc:spChg>
        <pc:spChg chg="mod">
          <ac:chgData name="Harrison, James R" userId="f128ae31-d93c-4d2c-a878-623b617ae010" providerId="ADAL" clId="{6B75BF51-8E6B-4BD3-9DEE-450F0CF3EC19}" dt="2018-10-10T20:54:09.495" v="505" actId="1076"/>
          <ac:spMkLst>
            <pc:docMk/>
            <pc:sldMk cId="2649691335" sldId="320"/>
            <ac:spMk id="5" creationId="{00000000-0000-0000-0000-000000000000}"/>
          </ac:spMkLst>
        </pc:spChg>
      </pc:sldChg>
      <pc:sldChg chg="modSp">
        <pc:chgData name="Harrison, James R" userId="f128ae31-d93c-4d2c-a878-623b617ae010" providerId="ADAL" clId="{6B75BF51-8E6B-4BD3-9DEE-450F0CF3EC19}" dt="2018-10-10T20:31:50.273" v="275" actId="404"/>
        <pc:sldMkLst>
          <pc:docMk/>
          <pc:sldMk cId="2251078741" sldId="321"/>
        </pc:sldMkLst>
        <pc:spChg chg="mod">
          <ac:chgData name="Harrison, James R" userId="f128ae31-d93c-4d2c-a878-623b617ae010" providerId="ADAL" clId="{6B75BF51-8E6B-4BD3-9DEE-450F0CF3EC19}" dt="2018-10-10T20:31:50.273" v="275" actId="404"/>
          <ac:spMkLst>
            <pc:docMk/>
            <pc:sldMk cId="2251078741" sldId="321"/>
            <ac:spMk id="2" creationId="{00000000-0000-0000-0000-000000000000}"/>
          </ac:spMkLst>
        </pc:spChg>
      </pc:sldChg>
      <pc:sldChg chg="modSp">
        <pc:chgData name="Harrison, James R" userId="f128ae31-d93c-4d2c-a878-623b617ae010" providerId="ADAL" clId="{6B75BF51-8E6B-4BD3-9DEE-450F0CF3EC19}" dt="2018-10-10T20:30:36.142" v="266" actId="404"/>
        <pc:sldMkLst>
          <pc:docMk/>
          <pc:sldMk cId="1777299850" sldId="325"/>
        </pc:sldMkLst>
        <pc:spChg chg="mod">
          <ac:chgData name="Harrison, James R" userId="f128ae31-d93c-4d2c-a878-623b617ae010" providerId="ADAL" clId="{6B75BF51-8E6B-4BD3-9DEE-450F0CF3EC19}" dt="2018-10-10T20:30:36.142" v="266" actId="404"/>
          <ac:spMkLst>
            <pc:docMk/>
            <pc:sldMk cId="1777299850" sldId="325"/>
            <ac:spMk id="2" creationId="{00000000-0000-0000-0000-000000000000}"/>
          </ac:spMkLst>
        </pc:spChg>
      </pc:sldChg>
      <pc:sldChg chg="modSp">
        <pc:chgData name="Harrison, James R" userId="f128ae31-d93c-4d2c-a878-623b617ae010" providerId="ADAL" clId="{6B75BF51-8E6B-4BD3-9DEE-450F0CF3EC19}" dt="2018-10-10T20:30:55.553" v="267" actId="404"/>
        <pc:sldMkLst>
          <pc:docMk/>
          <pc:sldMk cId="1493580792" sldId="327"/>
        </pc:sldMkLst>
        <pc:spChg chg="mod">
          <ac:chgData name="Harrison, James R" userId="f128ae31-d93c-4d2c-a878-623b617ae010" providerId="ADAL" clId="{6B75BF51-8E6B-4BD3-9DEE-450F0CF3EC19}" dt="2018-10-10T20:30:55.553" v="267" actId="404"/>
          <ac:spMkLst>
            <pc:docMk/>
            <pc:sldMk cId="1493580792" sldId="327"/>
            <ac:spMk id="2" creationId="{00000000-0000-0000-0000-000000000000}"/>
          </ac:spMkLst>
        </pc:spChg>
      </pc:sldChg>
      <pc:sldChg chg="modSp">
        <pc:chgData name="Harrison, James R" userId="f128ae31-d93c-4d2c-a878-623b617ae010" providerId="ADAL" clId="{6B75BF51-8E6B-4BD3-9DEE-450F0CF3EC19}" dt="2018-10-10T20:31:01.486" v="268" actId="404"/>
        <pc:sldMkLst>
          <pc:docMk/>
          <pc:sldMk cId="716604140" sldId="328"/>
        </pc:sldMkLst>
        <pc:spChg chg="mod">
          <ac:chgData name="Harrison, James R" userId="f128ae31-d93c-4d2c-a878-623b617ae010" providerId="ADAL" clId="{6B75BF51-8E6B-4BD3-9DEE-450F0CF3EC19}" dt="2018-10-10T20:31:01.486" v="268" actId="404"/>
          <ac:spMkLst>
            <pc:docMk/>
            <pc:sldMk cId="716604140" sldId="328"/>
            <ac:spMk id="2" creationId="{00000000-0000-0000-0000-000000000000}"/>
          </ac:spMkLst>
        </pc:spChg>
      </pc:sldChg>
      <pc:sldChg chg="modSp">
        <pc:chgData name="Harrison, James R" userId="f128ae31-d93c-4d2c-a878-623b617ae010" providerId="ADAL" clId="{6B75BF51-8E6B-4BD3-9DEE-450F0CF3EC19}" dt="2018-10-10T20:31:11.474" v="269" actId="404"/>
        <pc:sldMkLst>
          <pc:docMk/>
          <pc:sldMk cId="4230808203" sldId="329"/>
        </pc:sldMkLst>
        <pc:spChg chg="mod">
          <ac:chgData name="Harrison, James R" userId="f128ae31-d93c-4d2c-a878-623b617ae010" providerId="ADAL" clId="{6B75BF51-8E6B-4BD3-9DEE-450F0CF3EC19}" dt="2018-10-10T20:31:11.474" v="269" actId="404"/>
          <ac:spMkLst>
            <pc:docMk/>
            <pc:sldMk cId="4230808203" sldId="329"/>
            <ac:spMk id="2" creationId="{00000000-0000-0000-0000-000000000000}"/>
          </ac:spMkLst>
        </pc:spChg>
      </pc:sldChg>
      <pc:sldChg chg="modSp">
        <pc:chgData name="Harrison, James R" userId="f128ae31-d93c-4d2c-a878-623b617ae010" providerId="ADAL" clId="{6B75BF51-8E6B-4BD3-9DEE-450F0CF3EC19}" dt="2018-10-10T20:31:22.537" v="270" actId="404"/>
        <pc:sldMkLst>
          <pc:docMk/>
          <pc:sldMk cId="4261754445" sldId="330"/>
        </pc:sldMkLst>
        <pc:spChg chg="mod">
          <ac:chgData name="Harrison, James R" userId="f128ae31-d93c-4d2c-a878-623b617ae010" providerId="ADAL" clId="{6B75BF51-8E6B-4BD3-9DEE-450F0CF3EC19}" dt="2018-10-10T20:31:22.537" v="270" actId="404"/>
          <ac:spMkLst>
            <pc:docMk/>
            <pc:sldMk cId="4261754445" sldId="330"/>
            <ac:spMk id="2" creationId="{00000000-0000-0000-0000-000000000000}"/>
          </ac:spMkLst>
        </pc:spChg>
      </pc:sldChg>
      <pc:sldChg chg="modSp">
        <pc:chgData name="Harrison, James R" userId="f128ae31-d93c-4d2c-a878-623b617ae010" providerId="ADAL" clId="{6B75BF51-8E6B-4BD3-9DEE-450F0CF3EC19}" dt="2018-10-10T20:31:37.681" v="273" actId="404"/>
        <pc:sldMkLst>
          <pc:docMk/>
          <pc:sldMk cId="1797299321" sldId="331"/>
        </pc:sldMkLst>
        <pc:spChg chg="mod">
          <ac:chgData name="Harrison, James R" userId="f128ae31-d93c-4d2c-a878-623b617ae010" providerId="ADAL" clId="{6B75BF51-8E6B-4BD3-9DEE-450F0CF3EC19}" dt="2018-10-10T20:31:37.681" v="273" actId="404"/>
          <ac:spMkLst>
            <pc:docMk/>
            <pc:sldMk cId="1797299321" sldId="331"/>
            <ac:spMk id="2" creationId="{00000000-0000-0000-0000-000000000000}"/>
          </ac:spMkLst>
        </pc:spChg>
      </pc:sldChg>
      <pc:sldChg chg="modSp">
        <pc:chgData name="Harrison, James R" userId="f128ae31-d93c-4d2c-a878-623b617ae010" providerId="ADAL" clId="{6B75BF51-8E6B-4BD3-9DEE-450F0CF3EC19}" dt="2018-10-10T20:32:00.473" v="277" actId="404"/>
        <pc:sldMkLst>
          <pc:docMk/>
          <pc:sldMk cId="2593797579" sldId="332"/>
        </pc:sldMkLst>
        <pc:spChg chg="mod">
          <ac:chgData name="Harrison, James R" userId="f128ae31-d93c-4d2c-a878-623b617ae010" providerId="ADAL" clId="{6B75BF51-8E6B-4BD3-9DEE-450F0CF3EC19}" dt="2018-10-10T20:32:00.473" v="277" actId="404"/>
          <ac:spMkLst>
            <pc:docMk/>
            <pc:sldMk cId="2593797579" sldId="332"/>
            <ac:spMk id="2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010"/>
          </a:xfrm>
          <a:prstGeom prst="rect">
            <a:avLst/>
          </a:prstGeom>
        </p:spPr>
        <p:txBody>
          <a:bodyPr vert="horz" lIns="92307" tIns="46154" rIns="92307" bIns="4615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776" y="0"/>
            <a:ext cx="3004820" cy="461010"/>
          </a:xfrm>
          <a:prstGeom prst="rect">
            <a:avLst/>
          </a:prstGeom>
        </p:spPr>
        <p:txBody>
          <a:bodyPr vert="horz" lIns="92307" tIns="46154" rIns="92307" bIns="46154" rtlCol="0"/>
          <a:lstStyle>
            <a:lvl1pPr algn="r">
              <a:defRPr sz="1200"/>
            </a:lvl1pPr>
          </a:lstStyle>
          <a:p>
            <a:fld id="{30C069B7-8793-EA46-9E41-D624F9824C94}" type="datetimeFigureOut">
              <a:rPr lang="en-US" smtClean="0"/>
              <a:pPr/>
              <a:t>11/9/18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7590"/>
            <a:ext cx="3004820" cy="461010"/>
          </a:xfrm>
          <a:prstGeom prst="rect">
            <a:avLst/>
          </a:prstGeom>
        </p:spPr>
        <p:txBody>
          <a:bodyPr vert="horz" lIns="92307" tIns="46154" rIns="92307" bIns="4615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776" y="8757590"/>
            <a:ext cx="3004820" cy="461010"/>
          </a:xfrm>
          <a:prstGeom prst="rect">
            <a:avLst/>
          </a:prstGeom>
        </p:spPr>
        <p:txBody>
          <a:bodyPr vert="horz" lIns="92307" tIns="46154" rIns="92307" bIns="46154" rtlCol="0" anchor="b"/>
          <a:lstStyle>
            <a:lvl1pPr algn="r">
              <a:defRPr sz="1200"/>
            </a:lvl1pPr>
          </a:lstStyle>
          <a:p>
            <a:fld id="{0292AA02-C53E-F342-B05C-3E18A964F7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54729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010"/>
          </a:xfrm>
          <a:prstGeom prst="rect">
            <a:avLst/>
          </a:prstGeom>
        </p:spPr>
        <p:txBody>
          <a:bodyPr vert="horz" lIns="92307" tIns="46154" rIns="92307" bIns="4615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6" y="0"/>
            <a:ext cx="3004820" cy="461010"/>
          </a:xfrm>
          <a:prstGeom prst="rect">
            <a:avLst/>
          </a:prstGeom>
        </p:spPr>
        <p:txBody>
          <a:bodyPr vert="horz" lIns="92307" tIns="46154" rIns="92307" bIns="46154" rtlCol="0"/>
          <a:lstStyle>
            <a:lvl1pPr algn="r">
              <a:defRPr sz="1200"/>
            </a:lvl1pPr>
          </a:lstStyle>
          <a:p>
            <a:fld id="{E86692B0-D8B0-40AD-903E-8E444ED69D18}" type="datetimeFigureOut">
              <a:rPr lang="en-US" smtClean="0"/>
              <a:pPr/>
              <a:t>11/9/18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3700" y="690563"/>
            <a:ext cx="6146800" cy="3459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7" tIns="46154" rIns="92307" bIns="4615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79595"/>
            <a:ext cx="5547360" cy="4149090"/>
          </a:xfrm>
          <a:prstGeom prst="rect">
            <a:avLst/>
          </a:prstGeom>
        </p:spPr>
        <p:txBody>
          <a:bodyPr vert="horz" lIns="92307" tIns="46154" rIns="92307" bIns="4615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04820" cy="461010"/>
          </a:xfrm>
          <a:prstGeom prst="rect">
            <a:avLst/>
          </a:prstGeom>
        </p:spPr>
        <p:txBody>
          <a:bodyPr vert="horz" lIns="92307" tIns="46154" rIns="92307" bIns="4615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6" y="8757590"/>
            <a:ext cx="3004820" cy="461010"/>
          </a:xfrm>
          <a:prstGeom prst="rect">
            <a:avLst/>
          </a:prstGeom>
        </p:spPr>
        <p:txBody>
          <a:bodyPr vert="horz" lIns="92307" tIns="46154" rIns="92307" bIns="46154" rtlCol="0" anchor="b"/>
          <a:lstStyle>
            <a:lvl1pPr algn="r">
              <a:defRPr sz="1200"/>
            </a:lvl1pPr>
          </a:lstStyle>
          <a:p>
            <a:fld id="{FC564DD7-C63C-46AC-A92D-D66A4590EC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5674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, DO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428757"/>
            <a:ext cx="7543800" cy="1945481"/>
          </a:xfrm>
        </p:spPr>
        <p:txBody>
          <a:bodyPr anchor="ctr"/>
          <a:lstStyle>
            <a:lvl1pPr>
              <a:lnSpc>
                <a:spcPct val="80000"/>
              </a:lnSpc>
              <a:defRPr sz="4400" b="1">
                <a:ln>
                  <a:noFill/>
                </a:ln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429003"/>
            <a:ext cx="7543800" cy="228599"/>
          </a:xfrm>
        </p:spPr>
        <p:txBody>
          <a:bodyPr tIns="0" bIns="0" anchor="t">
            <a:normAutofit/>
          </a:bodyPr>
          <a:lstStyle>
            <a:lvl1pPr marL="0" indent="0" algn="l">
              <a:buNone/>
              <a:defRPr sz="2000" baseline="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3374231"/>
            <a:ext cx="816864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3664003"/>
            <a:ext cx="7543800" cy="222198"/>
          </a:xfrm>
        </p:spPr>
        <p:txBody>
          <a:bodyPr tIns="0" bIns="0" anchor="t">
            <a:noAutofit/>
          </a:bodyPr>
          <a:lstStyle>
            <a:lvl1pPr marL="0" indent="0" algn="l">
              <a:buNone/>
              <a:defRPr sz="2000">
                <a:solidFill>
                  <a:srgbClr val="5ABFD9"/>
                </a:solidFill>
              </a:defRPr>
            </a:lvl1pPr>
            <a:lvl2pPr algn="l">
              <a:defRPr sz="1800">
                <a:solidFill>
                  <a:srgbClr val="5ABFD9"/>
                </a:solidFill>
              </a:defRPr>
            </a:lvl2pPr>
            <a:lvl3pPr algn="l">
              <a:defRPr sz="1600">
                <a:solidFill>
                  <a:srgbClr val="5ABFD9"/>
                </a:solidFill>
              </a:defRPr>
            </a:lvl3pPr>
            <a:lvl4pPr algn="l">
              <a:defRPr sz="1400">
                <a:solidFill>
                  <a:srgbClr val="5ABFD9"/>
                </a:solidFill>
              </a:defRPr>
            </a:lvl4pPr>
            <a:lvl5pPr algn="l">
              <a:defRPr sz="1200">
                <a:solidFill>
                  <a:srgbClr val="5ABFD9"/>
                </a:solidFill>
              </a:defRPr>
            </a:lvl5pPr>
          </a:lstStyle>
          <a:p>
            <a:pPr lvl="0"/>
            <a:r>
              <a:rPr lang="en-US" dirty="0"/>
              <a:t>November 9, 2016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47867" y="4459467"/>
            <a:ext cx="533400" cy="240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47867" y="4459467"/>
            <a:ext cx="533400" cy="240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381000" y="800100"/>
            <a:ext cx="8433064" cy="114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20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651271"/>
          </a:xfrm>
        </p:spPr>
        <p:txBody>
          <a:bodyPr/>
          <a:lstStyle>
            <a:lvl1pPr algn="ct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152400" y="971550"/>
            <a:ext cx="8839200" cy="394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/>
            </a:lvl1pPr>
            <a:lvl2pPr>
              <a:defRPr sz="2000">
                <a:solidFill>
                  <a:srgbClr val="0066CC"/>
                </a:solidFill>
              </a:defRPr>
            </a:lvl2pPr>
            <a:lvl3pPr>
              <a:defRPr sz="1800">
                <a:solidFill>
                  <a:srgbClr val="C00000"/>
                </a:solidFill>
              </a:defRPr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7200" y="857250"/>
            <a:ext cx="816864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534400" y="4972050"/>
            <a:ext cx="548640" cy="171450"/>
          </a:xfrm>
          <a:prstGeom prst="bracketPair">
            <a:avLst>
              <a:gd name="adj" fmla="val 17949"/>
            </a:avLst>
          </a:prstGeom>
          <a:noFill/>
          <a:ln w="19050">
            <a:noFill/>
          </a:ln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1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A58D50E-4A1C-D745-8EB4-193C227A261C}" type="slidenum">
              <a:rPr lang="en-US" sz="1000" b="1" smtClean="0"/>
              <a:pPr algn="r"/>
              <a:t>‹#›</a:t>
            </a:fld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2531192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6512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7620000" cy="342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Body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"/>
            <a:ext cx="9144000" cy="2059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458200" y="4114800"/>
            <a:ext cx="685800" cy="514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7760" y="4972050"/>
            <a:ext cx="396240" cy="171450"/>
          </a:xfrm>
          <a:prstGeom prst="bracketPair">
            <a:avLst>
              <a:gd name="adj" fmla="val 17949"/>
            </a:avLst>
          </a:prstGeom>
          <a:noFill/>
          <a:ln w="19050">
            <a:noFill/>
          </a:ln>
        </p:spPr>
        <p:txBody>
          <a:bodyPr vert="horz" lIns="0" tIns="0" rIns="0" bIns="0" rtlCol="0" anchor="ctr"/>
          <a:lstStyle>
            <a:lvl1pPr algn="ctr">
              <a:defRPr sz="11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A58D50E-4A1C-D745-8EB4-193C227A261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857250"/>
            <a:ext cx="816864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4114800" y="4913252"/>
            <a:ext cx="13131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6"/>
                </a:solidFill>
                <a:latin typeface="+mn-lt"/>
              </a:rPr>
              <a:t>IAEA</a:t>
            </a:r>
            <a:r>
              <a:rPr lang="en-US" sz="1200" baseline="0" dirty="0">
                <a:solidFill>
                  <a:schemeClr val="accent6"/>
                </a:solidFill>
                <a:latin typeface="+mn-lt"/>
              </a:rPr>
              <a:t> FEC OV/5-5R</a:t>
            </a:r>
            <a:endParaRPr lang="en-US" sz="1200" dirty="0">
              <a:solidFill>
                <a:schemeClr val="accent6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20" r:id="rId2"/>
  </p:sldLayoutIdLst>
  <p:hf hdr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accent6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Relationship Id="rId3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3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131570"/>
            <a:ext cx="8534400" cy="2263140"/>
          </a:xfrm>
        </p:spPr>
        <p:txBody>
          <a:bodyPr anchor="ctr"/>
          <a:lstStyle/>
          <a:p>
            <a:r>
              <a:rPr lang="en-GB" sz="3200" dirty="0"/>
              <a:t>NSTX/NSTX-U Theory, </a:t>
            </a:r>
            <a:r>
              <a:rPr lang="en-GB" sz="3200" dirty="0" err="1"/>
              <a:t>Modeling</a:t>
            </a:r>
            <a:r>
              <a:rPr lang="en-GB" sz="3200" dirty="0"/>
              <a:t> and Analysis Results</a:t>
            </a:r>
            <a:r>
              <a:rPr lang="en-US" sz="3200" dirty="0"/>
              <a:t>				&amp;</a:t>
            </a:r>
            <a:br>
              <a:rPr lang="en-US" sz="3200" dirty="0"/>
            </a:br>
            <a:r>
              <a:rPr lang="en-US" sz="3200" dirty="0"/>
              <a:t>Overview of New MAST Physics in Anticipation of First Results from MAST Upgrade 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62000" y="3463290"/>
            <a:ext cx="7629612" cy="1143000"/>
          </a:xfrm>
        </p:spPr>
        <p:txBody>
          <a:bodyPr/>
          <a:lstStyle/>
          <a:p>
            <a:r>
              <a:rPr lang="en-US" sz="2400" b="1" u="sng" dirty="0" smtClean="0"/>
              <a:t>J.E. Menard</a:t>
            </a:r>
            <a:r>
              <a:rPr lang="en-US" sz="2400" b="1" dirty="0" smtClean="0"/>
              <a:t> for S.M</a:t>
            </a:r>
            <a:r>
              <a:rPr lang="en-US" sz="2400" b="1" dirty="0"/>
              <a:t>. Kaye (PPPL), J. Harrison (CCFE) </a:t>
            </a:r>
            <a:r>
              <a:rPr lang="en-US" sz="2400" b="1" dirty="0" smtClean="0"/>
              <a:t>and the </a:t>
            </a:r>
            <a:r>
              <a:rPr lang="en-US" sz="2400" b="1" dirty="0"/>
              <a:t>NSTX-U and MAST-U Teams</a:t>
            </a:r>
          </a:p>
        </p:txBody>
      </p:sp>
      <p:sp>
        <p:nvSpPr>
          <p:cNvPr id="6" name="AutoShape 4" descr="Image result for pppl logo"/>
          <p:cNvSpPr>
            <a:spLocks noChangeAspect="1" noChangeArrowheads="1"/>
          </p:cNvSpPr>
          <p:nvPr/>
        </p:nvSpPr>
        <p:spPr bwMode="auto">
          <a:xfrm>
            <a:off x="155575" y="-108345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AutoShape 6" descr="Image result for pppl logo"/>
          <p:cNvSpPr>
            <a:spLocks noChangeAspect="1" noChangeArrowheads="1"/>
          </p:cNvSpPr>
          <p:nvPr/>
        </p:nvSpPr>
        <p:spPr bwMode="auto">
          <a:xfrm>
            <a:off x="307975" y="5956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AutoShape 8" descr="Image result for pppl logo"/>
          <p:cNvSpPr>
            <a:spLocks noChangeAspect="1" noChangeArrowheads="1"/>
          </p:cNvSpPr>
          <p:nvPr/>
        </p:nvSpPr>
        <p:spPr bwMode="auto">
          <a:xfrm>
            <a:off x="460375" y="120256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0" name="Picture 9" descr="princeton-university-logo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303" y="4786279"/>
            <a:ext cx="1001268" cy="2510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913457"/>
            <a:ext cx="7010400" cy="230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PPPL_logo_horizontal_gradient_72dp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794" y="4786278"/>
            <a:ext cx="1403604" cy="255118"/>
          </a:xfrm>
          <a:prstGeom prst="rect">
            <a:avLst/>
          </a:prstGeom>
        </p:spPr>
      </p:pic>
      <p:sp>
        <p:nvSpPr>
          <p:cNvPr id="12" name="Text Placeholder 3"/>
          <p:cNvSpPr txBox="1">
            <a:spLocks/>
          </p:cNvSpPr>
          <p:nvPr/>
        </p:nvSpPr>
        <p:spPr>
          <a:xfrm>
            <a:off x="762000" y="2983230"/>
            <a:ext cx="7629612" cy="342900"/>
          </a:xfrm>
          <a:prstGeom prst="rect">
            <a:avLst/>
          </a:prstGeom>
        </p:spPr>
        <p:txBody>
          <a:bodyPr vert="horz" lIns="91440" tIns="0" rIns="91440" bIns="0" rtlCol="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rgbClr val="5ABFD9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rgbClr val="5ABFD9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600" kern="1200">
                <a:solidFill>
                  <a:srgbClr val="5ABFD9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rgbClr val="5ABFD9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200" kern="1200" baseline="0">
                <a:solidFill>
                  <a:srgbClr val="5ABFD9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accent6"/>
                </a:solidFill>
              </a:rPr>
              <a:t>IAEA FEC, Oct. 23, 2018</a:t>
            </a:r>
          </a:p>
        </p:txBody>
      </p:sp>
      <p:pic>
        <p:nvPicPr>
          <p:cNvPr id="13" name="Picture 2" descr="https://nstx.pppl.gov/DragNDrop/Presentation_Template/NSTX-U_logo_thick_font_transparen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5770"/>
            <a:ext cx="1676812" cy="38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6200" y="290747"/>
            <a:ext cx="1066800" cy="9779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00800" y="445770"/>
            <a:ext cx="1233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MAST-U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A89F53BE-9012-4E2F-8479-0BF33EA4AB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4399" y="4727095"/>
            <a:ext cx="1235203" cy="37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3604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>
            <a:grpSpLocks noChangeAspect="1"/>
          </p:cNvGrpSpPr>
          <p:nvPr/>
        </p:nvGrpSpPr>
        <p:grpSpPr>
          <a:xfrm>
            <a:off x="153650" y="2837543"/>
            <a:ext cx="2081550" cy="2191657"/>
            <a:chOff x="0" y="1225227"/>
            <a:chExt cx="2827258" cy="2976811"/>
          </a:xfrm>
        </p:grpSpPr>
        <p:pic>
          <p:nvPicPr>
            <p:cNvPr id="81" name="Picture 80"/>
            <p:cNvPicPr>
              <a:picLocks noChangeAspect="1"/>
            </p:cNvPicPr>
            <p:nvPr/>
          </p:nvPicPr>
          <p:blipFill rotWithShape="1">
            <a:blip r:embed="rId2"/>
            <a:srcRect l="9371" t="5769" r="21972" b="7418"/>
            <a:stretch/>
          </p:blipFill>
          <p:spPr>
            <a:xfrm>
              <a:off x="0" y="1225227"/>
              <a:ext cx="2827258" cy="2976811"/>
            </a:xfrm>
            <a:prstGeom prst="rect">
              <a:avLst/>
            </a:prstGeom>
          </p:spPr>
        </p:pic>
        <p:grpSp>
          <p:nvGrpSpPr>
            <p:cNvPr id="82" name="Group 81"/>
            <p:cNvGrpSpPr>
              <a:grpSpLocks noChangeAspect="1"/>
            </p:cNvGrpSpPr>
            <p:nvPr/>
          </p:nvGrpSpPr>
          <p:grpSpPr>
            <a:xfrm>
              <a:off x="893188" y="2264291"/>
              <a:ext cx="679811" cy="1305655"/>
              <a:chOff x="1256594" y="2130569"/>
              <a:chExt cx="808604" cy="1553018"/>
            </a:xfrm>
          </p:grpSpPr>
          <p:sp>
            <p:nvSpPr>
              <p:cNvPr id="83" name="Oval 82"/>
              <p:cNvSpPr/>
              <p:nvPr/>
            </p:nvSpPr>
            <p:spPr bwMode="auto">
              <a:xfrm>
                <a:off x="1256594" y="2130569"/>
                <a:ext cx="172529" cy="172529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normalizeH="0" baseline="0" smtClean="0">
                  <a:ln>
                    <a:noFill/>
                  </a:ln>
                  <a:solidFill>
                    <a:schemeClr val="tx2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84" name="Oval 83"/>
              <p:cNvSpPr/>
              <p:nvPr/>
            </p:nvSpPr>
            <p:spPr bwMode="auto">
              <a:xfrm>
                <a:off x="1449885" y="2339877"/>
                <a:ext cx="172529" cy="172529"/>
              </a:xfrm>
              <a:prstGeom prst="ellipse">
                <a:avLst/>
              </a:prstGeom>
              <a:noFill/>
              <a:ln w="3810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normalizeH="0" baseline="0" smtClean="0">
                  <a:ln>
                    <a:noFill/>
                  </a:ln>
                  <a:solidFill>
                    <a:schemeClr val="tx2"/>
                  </a:solidFill>
                  <a:effectLst/>
                  <a:latin typeface="Arial" pitchFamily="34" charset="0"/>
                </a:endParaRPr>
              </a:p>
            </p:txBody>
          </p:sp>
          <p:grpSp>
            <p:nvGrpSpPr>
              <p:cNvPr id="85" name="Group 84"/>
              <p:cNvGrpSpPr/>
              <p:nvPr/>
            </p:nvGrpSpPr>
            <p:grpSpPr>
              <a:xfrm>
                <a:off x="1653587" y="3220696"/>
                <a:ext cx="138891" cy="138891"/>
                <a:chOff x="1916065" y="5326825"/>
                <a:chExt cx="138891" cy="138891"/>
              </a:xfrm>
            </p:grpSpPr>
            <p:cxnSp>
              <p:nvCxnSpPr>
                <p:cNvPr id="92" name="Straight Connector 91"/>
                <p:cNvCxnSpPr/>
                <p:nvPr/>
              </p:nvCxnSpPr>
              <p:spPr bwMode="auto">
                <a:xfrm>
                  <a:off x="1916933" y="5327693"/>
                  <a:ext cx="138023" cy="138023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93" name="Straight Connector 92"/>
                <p:cNvCxnSpPr/>
                <p:nvPr/>
              </p:nvCxnSpPr>
              <p:spPr bwMode="auto">
                <a:xfrm flipV="1">
                  <a:off x="1916065" y="5326825"/>
                  <a:ext cx="138023" cy="138023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86" name="Group 85"/>
              <p:cNvGrpSpPr/>
              <p:nvPr/>
            </p:nvGrpSpPr>
            <p:grpSpPr>
              <a:xfrm>
                <a:off x="1639187" y="3544696"/>
                <a:ext cx="138891" cy="138891"/>
                <a:chOff x="1916065" y="5326825"/>
                <a:chExt cx="138891" cy="138891"/>
              </a:xfrm>
            </p:grpSpPr>
            <p:cxnSp>
              <p:nvCxnSpPr>
                <p:cNvPr id="90" name="Straight Connector 89"/>
                <p:cNvCxnSpPr/>
                <p:nvPr/>
              </p:nvCxnSpPr>
              <p:spPr bwMode="auto">
                <a:xfrm>
                  <a:off x="1916933" y="5327693"/>
                  <a:ext cx="138023" cy="138023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rgbClr val="92D05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91" name="Straight Connector 90"/>
                <p:cNvCxnSpPr/>
                <p:nvPr/>
              </p:nvCxnSpPr>
              <p:spPr bwMode="auto">
                <a:xfrm flipV="1">
                  <a:off x="1916065" y="5326825"/>
                  <a:ext cx="138023" cy="138023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rgbClr val="92D05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87" name="Straight Arrow Connector 86"/>
              <p:cNvCxnSpPr/>
              <p:nvPr/>
            </p:nvCxnSpPr>
            <p:spPr bwMode="auto">
              <a:xfrm>
                <a:off x="1356220" y="2385585"/>
                <a:ext cx="283835" cy="730341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ysDot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88" name="Straight Arrow Connector 87"/>
              <p:cNvCxnSpPr/>
              <p:nvPr/>
            </p:nvCxnSpPr>
            <p:spPr bwMode="auto">
              <a:xfrm flipH="1">
                <a:off x="1843130" y="3240417"/>
                <a:ext cx="222068" cy="305147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92D050"/>
                </a:solidFill>
                <a:prstDash val="sysDot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89" name="Straight Arrow Connector 88"/>
              <p:cNvCxnSpPr/>
              <p:nvPr/>
            </p:nvCxnSpPr>
            <p:spPr bwMode="auto">
              <a:xfrm>
                <a:off x="1611490" y="2541630"/>
                <a:ext cx="453708" cy="698787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92D050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94" name="Content Placeholder 2"/>
          <p:cNvSpPr>
            <a:spLocks noGrp="1"/>
          </p:cNvSpPr>
          <p:nvPr>
            <p:ph idx="1"/>
          </p:nvPr>
        </p:nvSpPr>
        <p:spPr>
          <a:xfrm>
            <a:off x="2525486" y="898019"/>
            <a:ext cx="6618515" cy="3325638"/>
          </a:xfrm>
        </p:spPr>
        <p:txBody>
          <a:bodyPr>
            <a:noAutofit/>
          </a:bodyPr>
          <a:lstStyle/>
          <a:p>
            <a:pPr>
              <a:spcBef>
                <a:spcPts val="900"/>
              </a:spcBef>
            </a:pPr>
            <a:r>
              <a:rPr lang="en-US" dirty="0" smtClean="0"/>
              <a:t>DECAF analysis of disruption event</a:t>
            </a:r>
          </a:p>
          <a:p>
            <a:pPr lvl="1">
              <a:spcBef>
                <a:spcPts val="225"/>
              </a:spcBef>
            </a:pPr>
            <a:r>
              <a:rPr lang="en-US" dirty="0"/>
              <a:t>Shots analyzed at 10 </a:t>
            </a:r>
            <a:r>
              <a:rPr lang="en-US" dirty="0" err="1"/>
              <a:t>ms</a:t>
            </a:r>
            <a:r>
              <a:rPr lang="en-US" dirty="0"/>
              <a:t> </a:t>
            </a:r>
            <a:r>
              <a:rPr lang="en-US" dirty="0" smtClean="0"/>
              <a:t>intervals during </a:t>
            </a:r>
            <a:r>
              <a:rPr lang="en-US" dirty="0" err="1" smtClean="0"/>
              <a:t>Ip</a:t>
            </a:r>
            <a:r>
              <a:rPr lang="en-US" dirty="0" smtClean="0"/>
              <a:t> flat-top</a:t>
            </a:r>
            <a:endParaRPr lang="en-US" dirty="0"/>
          </a:p>
          <a:p>
            <a:pPr lvl="1">
              <a:spcBef>
                <a:spcPts val="225"/>
              </a:spcBef>
            </a:pPr>
            <a:r>
              <a:rPr lang="en-US" dirty="0" smtClean="0"/>
              <a:t>MAST</a:t>
            </a:r>
            <a:r>
              <a:rPr lang="en-US" dirty="0"/>
              <a:t>: </a:t>
            </a:r>
            <a:r>
              <a:rPr lang="en-US" dirty="0" smtClean="0"/>
              <a:t>8,902 </a:t>
            </a:r>
            <a:r>
              <a:rPr lang="en-US" dirty="0"/>
              <a:t>plasmas </a:t>
            </a:r>
            <a:r>
              <a:rPr lang="en-US" dirty="0" smtClean="0"/>
              <a:t>analyzed; NSTX</a:t>
            </a:r>
            <a:r>
              <a:rPr lang="en-US" dirty="0"/>
              <a:t>: 10,432 plasmas </a:t>
            </a:r>
            <a:endParaRPr lang="en-US" dirty="0" smtClean="0"/>
          </a:p>
          <a:p>
            <a:pPr>
              <a:spcBef>
                <a:spcPts val="225"/>
              </a:spcBef>
            </a:pPr>
            <a:r>
              <a:rPr lang="en-US" dirty="0" smtClean="0"/>
              <a:t>Supports </a:t>
            </a:r>
            <a:r>
              <a:rPr lang="en-US" dirty="0"/>
              <a:t>published result that </a:t>
            </a:r>
            <a:r>
              <a:rPr lang="en-US" dirty="0" err="1"/>
              <a:t>disruptivity</a:t>
            </a:r>
            <a:r>
              <a:rPr lang="en-US" dirty="0"/>
              <a:t> doesn’t increase with β</a:t>
            </a:r>
            <a:r>
              <a:rPr lang="en-US" baseline="-25000" dirty="0"/>
              <a:t>N</a:t>
            </a:r>
          </a:p>
          <a:p>
            <a:pPr>
              <a:spcBef>
                <a:spcPts val="225"/>
              </a:spcBef>
            </a:pPr>
            <a:r>
              <a:rPr lang="en-US" dirty="0" err="1" smtClean="0"/>
              <a:t>Disruptivity</a:t>
            </a:r>
            <a:r>
              <a:rPr lang="en-US" dirty="0" smtClean="0"/>
              <a:t> </a:t>
            </a:r>
            <a:r>
              <a:rPr lang="en-US" dirty="0"/>
              <a:t>plots provide important </a:t>
            </a:r>
            <a:r>
              <a:rPr lang="en-US" dirty="0" smtClean="0"/>
              <a:t>information, but can </a:t>
            </a:r>
            <a:r>
              <a:rPr lang="en-US" dirty="0"/>
              <a:t>be misleading when used </a:t>
            </a:r>
            <a:r>
              <a:rPr lang="en-US" dirty="0" smtClean="0"/>
              <a:t>incorrectly</a:t>
            </a:r>
          </a:p>
          <a:p>
            <a:pPr lvl="1">
              <a:spcBef>
                <a:spcPts val="225"/>
              </a:spcBef>
            </a:pPr>
            <a:r>
              <a:rPr lang="en-US" dirty="0" smtClean="0"/>
              <a:t>Plasma conditions </a:t>
            </a:r>
            <a:r>
              <a:rPr lang="en-US" dirty="0"/>
              <a:t>can change significantly between first problem detected and when disruption </a:t>
            </a:r>
            <a:r>
              <a:rPr lang="en-US" dirty="0" smtClean="0"/>
              <a:t>happens</a:t>
            </a:r>
          </a:p>
          <a:p>
            <a:pPr lvl="1">
              <a:spcBef>
                <a:spcPts val="225"/>
              </a:spcBef>
            </a:pPr>
            <a:r>
              <a:rPr lang="en-US" b="1" dirty="0" smtClean="0"/>
              <a:t>Circles</a:t>
            </a:r>
            <a:r>
              <a:rPr lang="en-US" dirty="0" smtClean="0"/>
              <a:t> mark the key region to study with DECAF: where events that lead to disruptions (</a:t>
            </a:r>
            <a:r>
              <a:rPr lang="en-US" b="1" dirty="0" smtClean="0"/>
              <a:t>X’s) </a:t>
            </a:r>
            <a:r>
              <a:rPr lang="en-US" dirty="0" smtClean="0"/>
              <a:t>start</a:t>
            </a:r>
            <a:endParaRPr lang="en-US" dirty="0"/>
          </a:p>
        </p:txBody>
      </p:sp>
      <p:pic>
        <p:nvPicPr>
          <p:cNvPr id="95" name="Picture 94"/>
          <p:cNvPicPr>
            <a:picLocks noChangeAspect="1"/>
          </p:cNvPicPr>
          <p:nvPr/>
        </p:nvPicPr>
        <p:blipFill rotWithShape="1">
          <a:blip r:embed="rId2"/>
          <a:srcRect l="78487" t="5510" r="4092" b="7697"/>
          <a:stretch/>
        </p:blipFill>
        <p:spPr>
          <a:xfrm>
            <a:off x="2227943" y="2859683"/>
            <a:ext cx="522896" cy="2169270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 rotWithShape="1">
          <a:blip r:embed="rId3"/>
          <a:srcRect l="9417" t="5508" r="4045" b="18183"/>
          <a:stretch/>
        </p:blipFill>
        <p:spPr>
          <a:xfrm>
            <a:off x="153357" y="914153"/>
            <a:ext cx="2597482" cy="1907239"/>
          </a:xfrm>
          <a:prstGeom prst="rect">
            <a:avLst/>
          </a:prstGeom>
        </p:spPr>
      </p:pic>
      <p:sp>
        <p:nvSpPr>
          <p:cNvPr id="97" name="Rectangle 96"/>
          <p:cNvSpPr/>
          <p:nvPr/>
        </p:nvSpPr>
        <p:spPr>
          <a:xfrm>
            <a:off x="1383095" y="984408"/>
            <a:ext cx="828261" cy="314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500" u="sng" dirty="0">
                <a:solidFill>
                  <a:schemeClr val="accent1">
                    <a:lumMod val="75000"/>
                  </a:schemeClr>
                </a:solidFill>
              </a:rPr>
              <a:t>MAST</a:t>
            </a:r>
          </a:p>
        </p:txBody>
      </p:sp>
      <p:sp>
        <p:nvSpPr>
          <p:cNvPr id="98" name="Rectangle 97"/>
          <p:cNvSpPr/>
          <p:nvPr/>
        </p:nvSpPr>
        <p:spPr>
          <a:xfrm>
            <a:off x="1384242" y="2913623"/>
            <a:ext cx="762974" cy="314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500" u="sng" dirty="0">
                <a:solidFill>
                  <a:schemeClr val="accent1">
                    <a:lumMod val="75000"/>
                  </a:schemeClr>
                </a:solidFill>
              </a:rPr>
              <a:t>NSTX</a:t>
            </a:r>
          </a:p>
        </p:txBody>
      </p:sp>
      <p:sp>
        <p:nvSpPr>
          <p:cNvPr id="99" name="Title 1"/>
          <p:cNvSpPr txBox="1">
            <a:spLocks/>
          </p:cNvSpPr>
          <p:nvPr/>
        </p:nvSpPr>
        <p:spPr>
          <a:xfrm>
            <a:off x="0" y="205979"/>
            <a:ext cx="9144000" cy="6512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00" kern="1200" cap="none" spc="-10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/>
              <a:t>Core</a:t>
            </a:r>
            <a:r>
              <a:rPr lang="en-US" sz="2800" dirty="0" smtClean="0"/>
              <a:t>: Disruption Event Characterization and Forecasting (DECAF) code used to provide a cross-machine </a:t>
            </a:r>
            <a:r>
              <a:rPr lang="en-US" sz="2800" dirty="0"/>
              <a:t>comparison of </a:t>
            </a:r>
            <a:r>
              <a:rPr lang="en-US" sz="2800" dirty="0" smtClean="0"/>
              <a:t>disruptivity</a:t>
            </a:r>
            <a:endParaRPr lang="en-US" sz="2800" b="1" dirty="0"/>
          </a:p>
        </p:txBody>
      </p:sp>
      <p:sp>
        <p:nvSpPr>
          <p:cNvPr id="100" name="Rectangle 99"/>
          <p:cNvSpPr/>
          <p:nvPr/>
        </p:nvSpPr>
        <p:spPr>
          <a:xfrm>
            <a:off x="6053667" y="4775253"/>
            <a:ext cx="29315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8080"/>
                </a:solidFill>
              </a:rPr>
              <a:t>[</a:t>
            </a:r>
            <a:r>
              <a:rPr lang="en-US" sz="1400" dirty="0">
                <a:solidFill>
                  <a:srgbClr val="008080"/>
                </a:solidFill>
              </a:rPr>
              <a:t>Sabbagh et al., EX/P6-</a:t>
            </a:r>
            <a:r>
              <a:rPr lang="en-US" sz="1400" dirty="0" smtClean="0">
                <a:solidFill>
                  <a:srgbClr val="008080"/>
                </a:solidFill>
              </a:rPr>
              <a:t>26 (DECAF)]</a:t>
            </a:r>
            <a:endParaRPr lang="en-US" sz="1400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0043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This talk will cover recent complementary results from NSTX(-U) and MAST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71550"/>
            <a:ext cx="5715000" cy="3943350"/>
          </a:xfrm>
        </p:spPr>
        <p:txBody>
          <a:bodyPr/>
          <a:lstStyle/>
          <a:p>
            <a:endParaRPr lang="en-US" dirty="0">
              <a:solidFill>
                <a:srgbClr val="D9D9D9"/>
              </a:solidFill>
            </a:endParaRPr>
          </a:p>
          <a:p>
            <a:pPr marL="411480" lvl="1" indent="0">
              <a:buNone/>
            </a:pPr>
            <a:endParaRPr lang="en-US" dirty="0"/>
          </a:p>
          <a:p>
            <a:r>
              <a:rPr lang="en-US" b="1" dirty="0"/>
              <a:t>Energetic particle physics/mode </a:t>
            </a:r>
            <a:r>
              <a:rPr lang="en-US" b="1" dirty="0" smtClean="0"/>
              <a:t>stability</a:t>
            </a:r>
          </a:p>
          <a:p>
            <a:pPr lvl="1"/>
            <a:r>
              <a:rPr lang="en-US" dirty="0" smtClean="0"/>
              <a:t>Energetic particle-driven instabilities may reflect those in ITER, next-step devices</a:t>
            </a:r>
          </a:p>
          <a:p>
            <a:pPr lvl="1"/>
            <a:r>
              <a:rPr lang="en-US" dirty="0" smtClean="0"/>
              <a:t>Will show examples of fast ion distribution effects by sawteeth, high-frequency AE to develop understanding, predictive capabilities, and control methods</a:t>
            </a:r>
          </a:p>
          <a:p>
            <a:pPr lvl="1"/>
            <a:r>
              <a:rPr lang="en-US" dirty="0" smtClean="0"/>
              <a:t>Instabilities in both frequency ranges may be important for ITER</a:t>
            </a:r>
            <a:endParaRPr lang="en-US" dirty="0"/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1474470"/>
            <a:ext cx="3505200" cy="294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808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Energetic Particles:</a:t>
            </a:r>
            <a:r>
              <a:rPr lang="en-US" sz="2800" b="1" dirty="0">
                <a:solidFill>
                  <a:srgbClr val="800000"/>
                </a:solidFill>
              </a:rPr>
              <a:t> </a:t>
            </a:r>
            <a:r>
              <a:rPr lang="en-US" sz="2800" dirty="0">
                <a:solidFill>
                  <a:srgbClr val="008080"/>
                </a:solidFill>
              </a:rPr>
              <a:t>S</a:t>
            </a:r>
            <a:r>
              <a:rPr lang="en-US" sz="2800" dirty="0" smtClean="0">
                <a:solidFill>
                  <a:srgbClr val="008080"/>
                </a:solidFill>
              </a:rPr>
              <a:t>awteeth on </a:t>
            </a:r>
            <a:r>
              <a:rPr lang="en-US" sz="2800" b="1" dirty="0" smtClean="0">
                <a:solidFill>
                  <a:srgbClr val="800000"/>
                </a:solidFill>
              </a:rPr>
              <a:t>MAST </a:t>
            </a:r>
            <a:r>
              <a:rPr lang="en-US" sz="2800" dirty="0">
                <a:solidFill>
                  <a:srgbClr val="008080"/>
                </a:solidFill>
              </a:rPr>
              <a:t>and</a:t>
            </a:r>
            <a:r>
              <a:rPr lang="en-US" sz="2800" b="1" dirty="0">
                <a:solidFill>
                  <a:srgbClr val="008080"/>
                </a:solidFill>
              </a:rPr>
              <a:t> </a:t>
            </a:r>
            <a:r>
              <a:rPr lang="en-US" sz="2800" b="1" dirty="0">
                <a:solidFill>
                  <a:srgbClr val="800000"/>
                </a:solidFill>
              </a:rPr>
              <a:t>NSTX-U </a:t>
            </a:r>
            <a:r>
              <a:rPr lang="en-US" sz="2800" dirty="0" smtClean="0">
                <a:solidFill>
                  <a:srgbClr val="008080"/>
                </a:solidFill>
              </a:rPr>
              <a:t>have a significant effect on the </a:t>
            </a:r>
            <a:r>
              <a:rPr lang="en-US" sz="2800" dirty="0">
                <a:solidFill>
                  <a:srgbClr val="008080"/>
                </a:solidFill>
              </a:rPr>
              <a:t>fast </a:t>
            </a:r>
            <a:r>
              <a:rPr lang="en-US" sz="2800" dirty="0" smtClean="0">
                <a:solidFill>
                  <a:srgbClr val="008080"/>
                </a:solidFill>
              </a:rPr>
              <a:t>particle population</a:t>
            </a:r>
            <a:endParaRPr lang="en-US" sz="2800" dirty="0">
              <a:solidFill>
                <a:srgbClr val="008080"/>
              </a:solidFill>
            </a:endParaRPr>
          </a:p>
        </p:txBody>
      </p:sp>
      <p:pic>
        <p:nvPicPr>
          <p:cNvPr id="9" name="Picture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71"/>
          <a:stretch/>
        </p:blipFill>
        <p:spPr bwMode="auto">
          <a:xfrm>
            <a:off x="5430339" y="3463290"/>
            <a:ext cx="3686694" cy="135582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7025358" y="3490645"/>
            <a:ext cx="13784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8080"/>
                </a:solidFill>
              </a:rPr>
              <a:t>Passing (Edge)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58296" y="4187291"/>
            <a:ext cx="14420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8080"/>
                </a:solidFill>
              </a:rPr>
              <a:t>Trapped (Core)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52400" y="971550"/>
            <a:ext cx="4800600" cy="4000500"/>
          </a:xfrm>
        </p:spPr>
        <p:txBody>
          <a:bodyPr>
            <a:normAutofit fontScale="77500" lnSpcReduction="20000"/>
          </a:bodyPr>
          <a:lstStyle/>
          <a:p>
            <a:r>
              <a:rPr lang="en-US" sz="2800" b="1" dirty="0">
                <a:solidFill>
                  <a:srgbClr val="800000"/>
                </a:solidFill>
              </a:rPr>
              <a:t>MAST</a:t>
            </a:r>
            <a:r>
              <a:rPr lang="en-US" sz="2800" dirty="0">
                <a:solidFill>
                  <a:srgbClr val="800000"/>
                </a:solidFill>
              </a:rPr>
              <a:t> </a:t>
            </a:r>
            <a:r>
              <a:rPr lang="en-US" sz="2800" dirty="0" smtClean="0"/>
              <a:t>neutron camera measurements show drop </a:t>
            </a:r>
            <a:r>
              <a:rPr lang="en-US" sz="2800" dirty="0"/>
              <a:t>i</a:t>
            </a:r>
            <a:r>
              <a:rPr lang="en-US" sz="2800" dirty="0" smtClean="0"/>
              <a:t>n neutron rate (fast ion distribution) across profile</a:t>
            </a:r>
          </a:p>
          <a:p>
            <a:pPr lvl="1"/>
            <a:r>
              <a:rPr lang="en-US" sz="2400" dirty="0" smtClean="0"/>
              <a:t>Modeling indicates that sawteeth have </a:t>
            </a:r>
            <a:r>
              <a:rPr lang="en-US" sz="2400" b="1" dirty="0" smtClean="0"/>
              <a:t>comparable</a:t>
            </a:r>
            <a:r>
              <a:rPr lang="en-US" sz="2400" dirty="0" smtClean="0"/>
              <a:t> effect on both trapped and passing particles</a:t>
            </a:r>
          </a:p>
          <a:p>
            <a:pPr lvl="1"/>
            <a:endParaRPr lang="en-US" dirty="0"/>
          </a:p>
          <a:p>
            <a:r>
              <a:rPr lang="en-US" sz="2800" dirty="0"/>
              <a:t>FIDA &amp; </a:t>
            </a:r>
            <a:r>
              <a:rPr lang="en-US" sz="2800" dirty="0" smtClean="0"/>
              <a:t>solid-state NPA </a:t>
            </a:r>
            <a:r>
              <a:rPr lang="en-US" sz="2800" dirty="0"/>
              <a:t>measurements on </a:t>
            </a:r>
            <a:r>
              <a:rPr lang="en-US" sz="2800" b="1" dirty="0">
                <a:solidFill>
                  <a:srgbClr val="800000"/>
                </a:solidFill>
              </a:rPr>
              <a:t>NSTX-U</a:t>
            </a:r>
            <a:r>
              <a:rPr lang="en-US" sz="2800" dirty="0"/>
              <a:t> indicate that passing particles strongly expelled from core by sawteeth </a:t>
            </a:r>
            <a:r>
              <a:rPr lang="en-US" sz="2800" dirty="0" smtClean="0"/>
              <a:t>         </a:t>
            </a:r>
            <a:r>
              <a:rPr lang="en-US" sz="1800" dirty="0" smtClean="0">
                <a:solidFill>
                  <a:srgbClr val="008080"/>
                </a:solidFill>
              </a:rPr>
              <a:t>[</a:t>
            </a:r>
            <a:r>
              <a:rPr lang="en-US" sz="1800" dirty="0">
                <a:solidFill>
                  <a:srgbClr val="008080"/>
                </a:solidFill>
              </a:rPr>
              <a:t>Liu, </a:t>
            </a:r>
            <a:r>
              <a:rPr lang="en-US" sz="1800" dirty="0" err="1" smtClean="0">
                <a:solidFill>
                  <a:srgbClr val="008080"/>
                </a:solidFill>
              </a:rPr>
              <a:t>Nuc</a:t>
            </a:r>
            <a:r>
              <a:rPr lang="en-US" sz="1800" dirty="0" smtClean="0">
                <a:solidFill>
                  <a:srgbClr val="008080"/>
                </a:solidFill>
              </a:rPr>
              <a:t>. Fusion (2018)]</a:t>
            </a:r>
            <a:endParaRPr lang="en-US" sz="1800" dirty="0">
              <a:solidFill>
                <a:srgbClr val="008080"/>
              </a:solidFill>
            </a:endParaRPr>
          </a:p>
          <a:p>
            <a:pPr lvl="1"/>
            <a:r>
              <a:rPr lang="en-US" sz="2400" dirty="0"/>
              <a:t>Little effect on trapped particles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77001" y="3103191"/>
            <a:ext cx="16850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800000"/>
                </a:solidFill>
              </a:rPr>
              <a:t>NSTX-</a:t>
            </a:r>
            <a:r>
              <a:rPr lang="en-US" sz="2000" dirty="0" smtClean="0">
                <a:solidFill>
                  <a:srgbClr val="800000"/>
                </a:solidFill>
              </a:rPr>
              <a:t>U </a:t>
            </a:r>
            <a:r>
              <a:rPr lang="en-US" sz="2000" dirty="0" err="1" smtClean="0">
                <a:solidFill>
                  <a:srgbClr val="800000"/>
                </a:solidFill>
              </a:rPr>
              <a:t>ssNPA</a:t>
            </a:r>
            <a:endParaRPr lang="en-US" sz="2000" dirty="0">
              <a:solidFill>
                <a:srgbClr val="8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62600" y="863223"/>
            <a:ext cx="27750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</a:rPr>
              <a:t>MAST </a:t>
            </a:r>
            <a:r>
              <a:rPr lang="mr-IN" sz="2000" dirty="0" smtClean="0">
                <a:solidFill>
                  <a:srgbClr val="800000"/>
                </a:solidFill>
              </a:rPr>
              <a:t>–</a:t>
            </a:r>
            <a:r>
              <a:rPr lang="en-US" sz="2000" dirty="0" smtClean="0">
                <a:solidFill>
                  <a:srgbClr val="800000"/>
                </a:solidFill>
              </a:rPr>
              <a:t> Neutron Camera</a:t>
            </a:r>
            <a:endParaRPr lang="en-US" sz="2000" dirty="0">
              <a:solidFill>
                <a:srgbClr val="80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286428"/>
            <a:ext cx="2057400" cy="168139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1474470"/>
            <a:ext cx="2209800" cy="147557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662581" y="2266140"/>
            <a:ext cx="10605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After s-t crash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45715" y="1552526"/>
            <a:ext cx="11651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3366FF"/>
                </a:solidFill>
              </a:rPr>
              <a:t>Before s-t crash</a:t>
            </a:r>
            <a:endParaRPr lang="en-US" sz="1200" dirty="0">
              <a:solidFill>
                <a:srgbClr val="3366FF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752601" y="2777491"/>
            <a:ext cx="33471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rgbClr val="008080"/>
                </a:solidFill>
              </a:rPr>
              <a:t>[M </a:t>
            </a:r>
            <a:r>
              <a:rPr lang="en-GB" sz="1400" dirty="0" err="1">
                <a:solidFill>
                  <a:srgbClr val="008080"/>
                </a:solidFill>
              </a:rPr>
              <a:t>Cecconello</a:t>
            </a:r>
            <a:r>
              <a:rPr lang="en-GB" sz="1400" dirty="0">
                <a:solidFill>
                  <a:srgbClr val="008080"/>
                </a:solidFill>
              </a:rPr>
              <a:t> et al., </a:t>
            </a:r>
            <a:r>
              <a:rPr lang="fr-FR" sz="1400" dirty="0">
                <a:solidFill>
                  <a:srgbClr val="008080"/>
                </a:solidFill>
              </a:rPr>
              <a:t>PPCF </a:t>
            </a:r>
            <a:r>
              <a:rPr lang="fr-FR" sz="1400" b="1" dirty="0">
                <a:solidFill>
                  <a:srgbClr val="008080"/>
                </a:solidFill>
              </a:rPr>
              <a:t>60</a:t>
            </a:r>
            <a:r>
              <a:rPr lang="fr-FR" sz="1400" dirty="0">
                <a:solidFill>
                  <a:srgbClr val="008080"/>
                </a:solidFill>
              </a:rPr>
              <a:t> 055008 2018]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371710" y="2777491"/>
            <a:ext cx="17526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Radius (m)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5181600" y="2777491"/>
            <a:ext cx="17526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Radius (m)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77299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Energetic Particles: </a:t>
            </a:r>
            <a:r>
              <a:rPr lang="en-US" sz="2800" dirty="0"/>
              <a:t>Different sawtooth models on </a:t>
            </a:r>
            <a:r>
              <a:rPr lang="en-US" sz="2800" b="1" dirty="0">
                <a:solidFill>
                  <a:srgbClr val="800000"/>
                </a:solidFill>
              </a:rPr>
              <a:t>MAST</a:t>
            </a:r>
            <a:r>
              <a:rPr lang="en-US" sz="2800" dirty="0">
                <a:solidFill>
                  <a:srgbClr val="800000"/>
                </a:solidFill>
              </a:rPr>
              <a:t> </a:t>
            </a:r>
            <a:r>
              <a:rPr lang="en-US" sz="2800" dirty="0"/>
              <a:t>and   </a:t>
            </a:r>
            <a:r>
              <a:rPr lang="en-US" sz="2800" b="1" dirty="0">
                <a:solidFill>
                  <a:srgbClr val="800000"/>
                </a:solidFill>
              </a:rPr>
              <a:t>NSTX-U</a:t>
            </a:r>
            <a:r>
              <a:rPr lang="en-US" sz="2800" dirty="0"/>
              <a:t> show agreement with experiment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596116" y="925830"/>
            <a:ext cx="12618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8080"/>
                </a:solidFill>
              </a:rPr>
              <a:t>Before S-T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82933" y="925830"/>
            <a:ext cx="1095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8080"/>
                </a:solidFill>
              </a:rPr>
              <a:t>After S-T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="" xmlns:a16="http://schemas.microsoft.com/office/drawing/2014/main" id="{8255AB3D-92FC-4003-8CB6-50CB92760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857250"/>
            <a:ext cx="4876800" cy="370332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Full reconnection model (</a:t>
            </a:r>
            <a:r>
              <a:rPr lang="en-US" dirty="0" err="1"/>
              <a:t>Kadomtsev</a:t>
            </a:r>
            <a:r>
              <a:rPr lang="en-US" dirty="0"/>
              <a:t>) consistent with </a:t>
            </a:r>
            <a:r>
              <a:rPr lang="en-US" dirty="0" smtClean="0"/>
              <a:t>measurements in </a:t>
            </a:r>
            <a:r>
              <a:rPr lang="en-US" b="1" dirty="0">
                <a:solidFill>
                  <a:srgbClr val="800000"/>
                </a:solidFill>
              </a:rPr>
              <a:t>MAST</a:t>
            </a:r>
          </a:p>
          <a:p>
            <a:pPr lvl="1"/>
            <a:r>
              <a:rPr lang="en-US" sz="2200" dirty="0" smtClean="0"/>
              <a:t>Inversion of real and synthetic FIDA data show expulsion of trapped and passing particles from core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Simple </a:t>
            </a:r>
            <a:r>
              <a:rPr lang="en-US" dirty="0">
                <a:solidFill>
                  <a:srgbClr val="D9D9D9"/>
                </a:solidFill>
              </a:rPr>
              <a:t>sawtooth models cannot reproduce spatial redistribution of fast particles in </a:t>
            </a:r>
            <a:r>
              <a:rPr lang="en-US" b="1" dirty="0">
                <a:solidFill>
                  <a:srgbClr val="D9D9D9"/>
                </a:solidFill>
              </a:rPr>
              <a:t>NSTX-U</a:t>
            </a:r>
            <a:r>
              <a:rPr lang="en-US" sz="2800" dirty="0">
                <a:solidFill>
                  <a:srgbClr val="D9D9D9"/>
                </a:solidFill>
              </a:rPr>
              <a:t> </a:t>
            </a:r>
            <a:r>
              <a:rPr lang="en-US" sz="2000" dirty="0">
                <a:solidFill>
                  <a:srgbClr val="D9D9D9"/>
                </a:solidFill>
              </a:rPr>
              <a:t>[Kim, </a:t>
            </a:r>
            <a:r>
              <a:rPr lang="en-US" sz="2000" dirty="0" smtClean="0">
                <a:solidFill>
                  <a:srgbClr val="D9D9D9"/>
                </a:solidFill>
              </a:rPr>
              <a:t>EX</a:t>
            </a:r>
            <a:r>
              <a:rPr lang="en-US" sz="2000" dirty="0">
                <a:solidFill>
                  <a:srgbClr val="D9D9D9"/>
                </a:solidFill>
              </a:rPr>
              <a:t>/P6-33]</a:t>
            </a:r>
          </a:p>
          <a:p>
            <a:pPr lvl="1"/>
            <a:r>
              <a:rPr lang="en-US" sz="2200" dirty="0">
                <a:solidFill>
                  <a:srgbClr val="D9D9D9"/>
                </a:solidFill>
              </a:rPr>
              <a:t>“Kick” model </a:t>
            </a:r>
            <a:r>
              <a:rPr lang="en-US" sz="1900" dirty="0">
                <a:solidFill>
                  <a:srgbClr val="D9D9D9"/>
                </a:solidFill>
              </a:rPr>
              <a:t>[</a:t>
            </a:r>
            <a:r>
              <a:rPr lang="en-US" sz="1900" dirty="0" err="1">
                <a:solidFill>
                  <a:srgbClr val="D9D9D9"/>
                </a:solidFill>
              </a:rPr>
              <a:t>Podesta</a:t>
            </a:r>
            <a:r>
              <a:rPr lang="en-US" sz="1900" dirty="0">
                <a:solidFill>
                  <a:srgbClr val="D9D9D9"/>
                </a:solidFill>
              </a:rPr>
              <a:t>, PPCF (2014)]</a:t>
            </a:r>
            <a:r>
              <a:rPr lang="en-US" dirty="0">
                <a:solidFill>
                  <a:srgbClr val="D9D9D9"/>
                </a:solidFill>
              </a:rPr>
              <a:t>, </a:t>
            </a:r>
            <a:r>
              <a:rPr lang="en-US" sz="2200" dirty="0" smtClean="0">
                <a:solidFill>
                  <a:srgbClr val="D9D9D9"/>
                </a:solidFill>
              </a:rPr>
              <a:t>based on orbit-following calculations </a:t>
            </a:r>
            <a:r>
              <a:rPr lang="en-US" sz="2200" dirty="0">
                <a:solidFill>
                  <a:srgbClr val="D9D9D9"/>
                </a:solidFill>
              </a:rPr>
              <a:t>of fast ions, lead to better agreement</a:t>
            </a:r>
          </a:p>
          <a:p>
            <a:pPr lvl="1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8908F3D-2AF1-41B4-9A05-831E7301AFAF}"/>
              </a:ext>
            </a:extLst>
          </p:cNvPr>
          <p:cNvSpPr txBox="1"/>
          <p:nvPr/>
        </p:nvSpPr>
        <p:spPr>
          <a:xfrm>
            <a:off x="457200" y="4552950"/>
            <a:ext cx="31218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rgbClr val="008080"/>
                </a:solidFill>
              </a:rPr>
              <a:t>[</a:t>
            </a:r>
            <a:r>
              <a:rPr lang="fr-FR" sz="1400" dirty="0">
                <a:solidFill>
                  <a:srgbClr val="008080"/>
                </a:solidFill>
              </a:rPr>
              <a:t>B. Madsen et al., RSI </a:t>
            </a:r>
            <a:r>
              <a:rPr lang="fr-FR" sz="1400" b="1" dirty="0" smtClean="0">
                <a:solidFill>
                  <a:srgbClr val="008080"/>
                </a:solidFill>
              </a:rPr>
              <a:t>89</a:t>
            </a:r>
            <a:r>
              <a:rPr lang="fr-FR" sz="1400" dirty="0" smtClean="0">
                <a:solidFill>
                  <a:srgbClr val="008080"/>
                </a:solidFill>
              </a:rPr>
              <a:t> 10D125 (2018)]</a:t>
            </a:r>
            <a:endParaRPr lang="en-GB" sz="1400" dirty="0">
              <a:solidFill>
                <a:srgbClr val="00808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BB3E724C-5776-4D4D-B702-D83A142B2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8281" y="1547069"/>
            <a:ext cx="3645929" cy="16587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39D25E1-8DA5-41E4-94D2-F402D7E6D7F4}"/>
              </a:ext>
            </a:extLst>
          </p:cNvPr>
          <p:cNvSpPr txBox="1"/>
          <p:nvPr/>
        </p:nvSpPr>
        <p:spPr>
          <a:xfrm>
            <a:off x="5562600" y="1268730"/>
            <a:ext cx="3581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8640"/>
            <a:r>
              <a:rPr lang="en-US" sz="1600" dirty="0">
                <a:solidFill>
                  <a:prstClr val="black"/>
                </a:solidFill>
                <a:latin typeface="Calibri"/>
              </a:rPr>
              <a:t>TRANSP/FIDASIM   (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Kadomtsev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model)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77001" y="3051049"/>
            <a:ext cx="13847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Experiment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ADAB4A8E-E242-49A0-8BC9-1E7B80866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8280" y="3343005"/>
            <a:ext cx="3646800" cy="151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7737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Energetic Particles: </a:t>
            </a:r>
            <a:r>
              <a:rPr lang="en-US" sz="2800" dirty="0"/>
              <a:t>Different sawtooth models on </a:t>
            </a:r>
            <a:r>
              <a:rPr lang="en-US" sz="2800" b="1" dirty="0">
                <a:solidFill>
                  <a:srgbClr val="800000"/>
                </a:solidFill>
              </a:rPr>
              <a:t>MAST</a:t>
            </a:r>
            <a:r>
              <a:rPr lang="en-US" sz="2800" dirty="0">
                <a:solidFill>
                  <a:srgbClr val="800000"/>
                </a:solidFill>
              </a:rPr>
              <a:t> </a:t>
            </a:r>
            <a:r>
              <a:rPr lang="en-US" sz="2800" dirty="0"/>
              <a:t>and  </a:t>
            </a:r>
            <a:r>
              <a:rPr lang="en-US" sz="2800" b="1" dirty="0">
                <a:solidFill>
                  <a:srgbClr val="800000"/>
                </a:solidFill>
              </a:rPr>
              <a:t>NSTX-U</a:t>
            </a:r>
            <a:r>
              <a:rPr lang="en-US" sz="2800" dirty="0"/>
              <a:t> show agreement with experiment</a:t>
            </a:r>
            <a:endParaRPr lang="en-US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28600" y="4331606"/>
            <a:ext cx="533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800000"/>
                </a:solidFill>
              </a:rPr>
              <a:t>Are differences due to differences in injection energy, phase space distribution of EP?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8255AB3D-92FC-4003-8CB6-50CB92760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857250"/>
            <a:ext cx="4876800" cy="370332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Full reconnection model (</a:t>
            </a:r>
            <a:r>
              <a:rPr lang="en-US" dirty="0" err="1"/>
              <a:t>Kadomtsev</a:t>
            </a:r>
            <a:r>
              <a:rPr lang="en-US" dirty="0"/>
              <a:t>) consistent with </a:t>
            </a:r>
            <a:r>
              <a:rPr lang="en-US" dirty="0" smtClean="0"/>
              <a:t>measurements in </a:t>
            </a:r>
            <a:r>
              <a:rPr lang="en-US" b="1" dirty="0">
                <a:solidFill>
                  <a:srgbClr val="800000"/>
                </a:solidFill>
              </a:rPr>
              <a:t>MAST</a:t>
            </a:r>
          </a:p>
          <a:p>
            <a:pPr lvl="1"/>
            <a:r>
              <a:rPr lang="en-US" sz="2200" dirty="0"/>
              <a:t>Inversion of real and synthetic </a:t>
            </a:r>
            <a:r>
              <a:rPr lang="en-US" sz="2200" dirty="0" smtClean="0"/>
              <a:t>FIDA </a:t>
            </a:r>
            <a:r>
              <a:rPr lang="en-US" sz="2200" dirty="0"/>
              <a:t>data show expulsion of trapped and passing particles from core</a:t>
            </a:r>
          </a:p>
          <a:p>
            <a:r>
              <a:rPr lang="en-US" dirty="0" smtClean="0"/>
              <a:t>Simple </a:t>
            </a:r>
            <a:r>
              <a:rPr lang="en-US" dirty="0"/>
              <a:t>sawtooth models cannot reproduce spatial redistribution of fast particles in </a:t>
            </a:r>
            <a:r>
              <a:rPr lang="en-US" b="1" dirty="0">
                <a:solidFill>
                  <a:srgbClr val="800000"/>
                </a:solidFill>
              </a:rPr>
              <a:t>NSTX-U</a:t>
            </a:r>
            <a:r>
              <a:rPr lang="en-US" sz="2800" dirty="0">
                <a:solidFill>
                  <a:srgbClr val="800000"/>
                </a:solidFill>
              </a:rPr>
              <a:t> </a:t>
            </a:r>
            <a:r>
              <a:rPr lang="en-US" sz="1900" dirty="0" smtClean="0">
                <a:solidFill>
                  <a:srgbClr val="008080"/>
                </a:solidFill>
              </a:rPr>
              <a:t>[Kim, EX</a:t>
            </a:r>
            <a:r>
              <a:rPr lang="en-US" sz="1900" dirty="0">
                <a:solidFill>
                  <a:srgbClr val="008080"/>
                </a:solidFill>
              </a:rPr>
              <a:t>/P6-33]</a:t>
            </a:r>
          </a:p>
          <a:p>
            <a:pPr lvl="1"/>
            <a:r>
              <a:rPr lang="en-US" sz="2200" dirty="0"/>
              <a:t>“Kick” model </a:t>
            </a:r>
            <a:r>
              <a:rPr lang="en-US" sz="1900" dirty="0">
                <a:solidFill>
                  <a:srgbClr val="008080"/>
                </a:solidFill>
              </a:rPr>
              <a:t>[Podesta, PPCF (2014)]</a:t>
            </a:r>
            <a:r>
              <a:rPr lang="en-US" dirty="0"/>
              <a:t>, </a:t>
            </a:r>
            <a:r>
              <a:rPr lang="en-US" sz="2200" dirty="0" smtClean="0"/>
              <a:t>based on orbit-following calculations </a:t>
            </a:r>
            <a:r>
              <a:rPr lang="en-US" sz="2200" dirty="0"/>
              <a:t>of fast ions, lead to better agreement</a:t>
            </a:r>
          </a:p>
          <a:p>
            <a:pPr lvl="1"/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5257800" y="1062991"/>
            <a:ext cx="3591912" cy="3848363"/>
            <a:chOff x="1219200" y="1104900"/>
            <a:chExt cx="3591912" cy="4275959"/>
          </a:xfrm>
        </p:grpSpPr>
        <p:grpSp>
          <p:nvGrpSpPr>
            <p:cNvPr id="13" name="Group 12"/>
            <p:cNvGrpSpPr/>
            <p:nvPr/>
          </p:nvGrpSpPr>
          <p:grpSpPr>
            <a:xfrm>
              <a:off x="1219200" y="1104900"/>
              <a:ext cx="3591912" cy="4275959"/>
              <a:chOff x="1219200" y="1104900"/>
              <a:chExt cx="3591912" cy="4275959"/>
            </a:xfrm>
          </p:grpSpPr>
          <p:pic>
            <p:nvPicPr>
              <p:cNvPr id="18" name="Picture 17"/>
              <p:cNvPicPr/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46" t="1475" b="78483"/>
              <a:stretch/>
            </p:blipFill>
            <p:spPr bwMode="auto">
              <a:xfrm>
                <a:off x="1705650" y="2639848"/>
                <a:ext cx="3105462" cy="88067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" name="Picture 18"/>
              <p:cNvPicPr/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72" t="21188" b="41439"/>
              <a:stretch/>
            </p:blipFill>
            <p:spPr bwMode="auto">
              <a:xfrm>
                <a:off x="1676400" y="1104900"/>
                <a:ext cx="3128543" cy="164224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Picture 19"/>
              <p:cNvPicPr/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8182"/>
              <a:stretch/>
            </p:blipFill>
            <p:spPr bwMode="auto">
              <a:xfrm>
                <a:off x="1371600" y="3543300"/>
                <a:ext cx="3421848" cy="183755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" name="Picture 20"/>
              <p:cNvPicPr/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0485" b="39227"/>
              <a:stretch/>
            </p:blipFill>
            <p:spPr bwMode="auto">
              <a:xfrm>
                <a:off x="1219200" y="1104900"/>
                <a:ext cx="325600" cy="267050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4" name="TextBox 13"/>
            <p:cNvSpPr txBox="1"/>
            <p:nvPr/>
          </p:nvSpPr>
          <p:spPr>
            <a:xfrm>
              <a:off x="2156919" y="1373879"/>
              <a:ext cx="1500681" cy="3419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/>
                <a:t>Kadomtsev</a:t>
              </a:r>
              <a:r>
                <a:rPr lang="en-US" sz="1400" dirty="0"/>
                <a:t> model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209800" y="2149804"/>
              <a:ext cx="1227081" cy="3419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/>
                <a:t>Porcelli</a:t>
              </a:r>
              <a:r>
                <a:rPr lang="en-US" sz="1400" dirty="0"/>
                <a:t> model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 flipV="1">
              <a:off x="1830696" y="3520456"/>
              <a:ext cx="609600" cy="30480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365296" y="3532352"/>
              <a:ext cx="152400" cy="30480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729955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Energetic Particles: </a:t>
            </a:r>
            <a:r>
              <a:rPr lang="en-US" sz="2800" dirty="0"/>
              <a:t>Progress in developing tool for phase-space engineering of EP-driven instabilities in </a:t>
            </a:r>
            <a:r>
              <a:rPr lang="en-US" sz="2800" b="1" dirty="0">
                <a:solidFill>
                  <a:srgbClr val="800000"/>
                </a:solidFill>
              </a:rPr>
              <a:t>NSTX-U</a:t>
            </a:r>
            <a:endParaRPr lang="en-US" sz="2800" dirty="0">
              <a:solidFill>
                <a:srgbClr val="00808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95350"/>
            <a:ext cx="5867400" cy="4000500"/>
          </a:xfrm>
        </p:spPr>
        <p:txBody>
          <a:bodyPr>
            <a:noAutofit/>
          </a:bodyPr>
          <a:lstStyle/>
          <a:p>
            <a:r>
              <a:rPr lang="en-US" sz="2200" dirty="0"/>
              <a:t>High frequency global Alfvén Eigenmodes </a:t>
            </a:r>
            <a:r>
              <a:rPr lang="en-US" sz="2200" dirty="0" smtClean="0"/>
              <a:t>(GAEs) suppressed </a:t>
            </a:r>
            <a:r>
              <a:rPr lang="en-US" sz="2200" dirty="0"/>
              <a:t>by off-axis beam injection </a:t>
            </a:r>
            <a:r>
              <a:rPr lang="en-US" sz="1800" dirty="0">
                <a:solidFill>
                  <a:srgbClr val="008080"/>
                </a:solidFill>
              </a:rPr>
              <a:t>[Fredrickson PRL (2017), </a:t>
            </a:r>
            <a:r>
              <a:rPr lang="en-US" sz="1800" dirty="0" err="1">
                <a:solidFill>
                  <a:srgbClr val="008080"/>
                </a:solidFill>
              </a:rPr>
              <a:t>Nuc</a:t>
            </a:r>
            <a:r>
              <a:rPr lang="en-US" sz="1800" dirty="0">
                <a:solidFill>
                  <a:srgbClr val="008080"/>
                </a:solidFill>
              </a:rPr>
              <a:t>. </a:t>
            </a:r>
            <a:r>
              <a:rPr lang="en-US" sz="1800" dirty="0" err="1">
                <a:solidFill>
                  <a:srgbClr val="008080"/>
                </a:solidFill>
              </a:rPr>
              <a:t>Fus</a:t>
            </a:r>
            <a:r>
              <a:rPr lang="en-US" sz="1800" dirty="0">
                <a:solidFill>
                  <a:srgbClr val="008080"/>
                </a:solidFill>
              </a:rPr>
              <a:t>. (2018)]</a:t>
            </a:r>
          </a:p>
          <a:p>
            <a:r>
              <a:rPr lang="en-US" sz="2200" dirty="0">
                <a:solidFill>
                  <a:srgbClr val="D9D9D9"/>
                </a:solidFill>
              </a:rPr>
              <a:t>Non-linear HYM simulations show unstable counter-rotating GAEs 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Maximum growth rates for toroidal mode numbers -7 to -11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Predicted frequencies match measurements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Peak saturation amplitudes </a:t>
            </a:r>
            <a:r>
              <a:rPr lang="en-US" dirty="0" err="1">
                <a:solidFill>
                  <a:srgbClr val="D9D9D9"/>
                </a:solidFill>
              </a:rPr>
              <a:t>δB</a:t>
            </a:r>
            <a:r>
              <a:rPr lang="en-US" dirty="0">
                <a:solidFill>
                  <a:srgbClr val="D9D9D9"/>
                </a:solidFill>
              </a:rPr>
              <a:t>/B ~ 5e-3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Effect on electron transport under investigation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268730"/>
            <a:ext cx="2936876" cy="334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5331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Energetic Particles: </a:t>
            </a:r>
            <a:r>
              <a:rPr lang="en-US" sz="2800" dirty="0"/>
              <a:t>Progress in developing tool for phase-space engineering of EP-driven instabilities in </a:t>
            </a:r>
            <a:r>
              <a:rPr lang="en-US" sz="2800" b="1" dirty="0">
                <a:solidFill>
                  <a:srgbClr val="800000"/>
                </a:solidFill>
              </a:rPr>
              <a:t>NSTX-U</a:t>
            </a:r>
            <a:endParaRPr lang="en-US" sz="2800" b="1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231" y="1062990"/>
            <a:ext cx="3097640" cy="310750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52400" y="895350"/>
            <a:ext cx="5867400" cy="3383280"/>
          </a:xfrm>
        </p:spPr>
        <p:txBody>
          <a:bodyPr>
            <a:noAutofit/>
          </a:bodyPr>
          <a:lstStyle/>
          <a:p>
            <a:r>
              <a:rPr lang="en-US" sz="2200" dirty="0"/>
              <a:t>High frequency global Alfvén Eigenmodes </a:t>
            </a:r>
            <a:r>
              <a:rPr lang="en-US" sz="2200" dirty="0" smtClean="0"/>
              <a:t>(GAEs) suppressed </a:t>
            </a:r>
            <a:r>
              <a:rPr lang="en-US" sz="2200" dirty="0"/>
              <a:t>by off-axis beam injection </a:t>
            </a:r>
            <a:r>
              <a:rPr lang="en-US" sz="1800" dirty="0">
                <a:solidFill>
                  <a:srgbClr val="008080"/>
                </a:solidFill>
              </a:rPr>
              <a:t>[Fredrickson PRL (2017), </a:t>
            </a:r>
            <a:r>
              <a:rPr lang="en-US" sz="1800" dirty="0" err="1">
                <a:solidFill>
                  <a:srgbClr val="008080"/>
                </a:solidFill>
              </a:rPr>
              <a:t>Nuc</a:t>
            </a:r>
            <a:r>
              <a:rPr lang="en-US" sz="1800" dirty="0">
                <a:solidFill>
                  <a:srgbClr val="008080"/>
                </a:solidFill>
              </a:rPr>
              <a:t>. </a:t>
            </a:r>
            <a:r>
              <a:rPr lang="en-US" sz="1800" dirty="0" err="1">
                <a:solidFill>
                  <a:srgbClr val="008080"/>
                </a:solidFill>
              </a:rPr>
              <a:t>Fus</a:t>
            </a:r>
            <a:r>
              <a:rPr lang="en-US" sz="1800" dirty="0">
                <a:solidFill>
                  <a:srgbClr val="008080"/>
                </a:solidFill>
              </a:rPr>
              <a:t>. (2018)]</a:t>
            </a:r>
          </a:p>
          <a:p>
            <a:r>
              <a:rPr lang="en-US" sz="2200" dirty="0"/>
              <a:t>Non-linear HYM simulations show unstable counter-rotating GAEs </a:t>
            </a:r>
          </a:p>
          <a:p>
            <a:pPr lvl="1"/>
            <a:r>
              <a:rPr lang="en-US" dirty="0"/>
              <a:t>Maximum growth rates for toroidal mode numbers -7 to -11</a:t>
            </a:r>
          </a:p>
          <a:p>
            <a:pPr lvl="1"/>
            <a:r>
              <a:rPr lang="en-US" dirty="0"/>
              <a:t>Predicted frequencies match measurements</a:t>
            </a:r>
          </a:p>
          <a:p>
            <a:pPr lvl="1"/>
            <a:r>
              <a:rPr lang="en-US" dirty="0"/>
              <a:t>Peak saturation amplitudes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dirty="0" err="1"/>
              <a:t>B</a:t>
            </a:r>
            <a:r>
              <a:rPr lang="en-US" dirty="0"/>
              <a:t>/B ~ 5e-3</a:t>
            </a:r>
          </a:p>
          <a:p>
            <a:pPr lvl="1"/>
            <a:r>
              <a:rPr lang="en-US" dirty="0">
                <a:solidFill>
                  <a:srgbClr val="800000"/>
                </a:solidFill>
              </a:rPr>
              <a:t>Effect on electron transport under investigation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52400" y="4443903"/>
            <a:ext cx="8915400" cy="685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rgbClr val="0066CC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EP phase space engineering will be explored in </a:t>
            </a:r>
            <a:r>
              <a:rPr lang="en-US" sz="2000" b="1" dirty="0">
                <a:solidFill>
                  <a:srgbClr val="800000"/>
                </a:solidFill>
              </a:rPr>
              <a:t>MAST-U</a:t>
            </a:r>
            <a:r>
              <a:rPr lang="en-US" sz="2000" dirty="0"/>
              <a:t> </a:t>
            </a:r>
            <a:r>
              <a:rPr lang="en-US" sz="2000" dirty="0" smtClean="0"/>
              <a:t>using on</a:t>
            </a:r>
            <a:r>
              <a:rPr lang="en-US" sz="2000" dirty="0"/>
              <a:t>/off</a:t>
            </a:r>
            <a:r>
              <a:rPr lang="en-US" sz="2000" dirty="0" smtClean="0"/>
              <a:t>-midplane NB </a:t>
            </a:r>
            <a:r>
              <a:rPr lang="en-US" sz="2000" dirty="0"/>
              <a:t>and off</a:t>
            </a:r>
            <a:r>
              <a:rPr lang="en-US" sz="2000" dirty="0" smtClean="0"/>
              <a:t>-midplane RMP </a:t>
            </a:r>
            <a:r>
              <a:rPr lang="en-US" sz="2000" dirty="0"/>
              <a:t>coils</a:t>
            </a:r>
            <a:endParaRPr lang="en-US" sz="2000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7346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This talk will cover recent complementary results from NSTX(-U) and MAST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11480" lvl="1" indent="0">
              <a:buNone/>
            </a:pPr>
            <a:r>
              <a:rPr lang="en-US" dirty="0" smtClean="0">
                <a:solidFill>
                  <a:srgbClr val="D9D9D9"/>
                </a:solidFill>
              </a:rPr>
              <a:t> </a:t>
            </a:r>
          </a:p>
          <a:p>
            <a:pPr marL="411480" lvl="1" indent="0">
              <a:buNone/>
            </a:pPr>
            <a:endParaRPr lang="en-US" dirty="0" smtClean="0">
              <a:solidFill>
                <a:srgbClr val="D9D9D9"/>
              </a:solidFill>
            </a:endParaRPr>
          </a:p>
          <a:p>
            <a:pPr marL="114300" indent="0">
              <a:buNone/>
            </a:pPr>
            <a:r>
              <a:rPr lang="en-US" dirty="0" smtClean="0">
                <a:solidFill>
                  <a:srgbClr val="D9D9D9"/>
                </a:solidFill>
              </a:rPr>
              <a:t> </a:t>
            </a:r>
          </a:p>
          <a:p>
            <a:endParaRPr lang="en-US" dirty="0"/>
          </a:p>
          <a:p>
            <a:r>
              <a:rPr lang="en-US" b="1" dirty="0"/>
              <a:t>Boundary </a:t>
            </a:r>
            <a:r>
              <a:rPr lang="en-US" b="1" dirty="0" smtClean="0"/>
              <a:t>and divertor physics</a:t>
            </a:r>
          </a:p>
          <a:p>
            <a:pPr lvl="1"/>
            <a:r>
              <a:rPr lang="en-US" dirty="0" smtClean="0"/>
              <a:t>Turbulence studies at midplane and in divertor SOL for aid in understanding processes controlling heat flux amplitude and profile</a:t>
            </a:r>
            <a:endParaRPr lang="en-US" dirty="0"/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7544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Boundary: </a:t>
            </a:r>
            <a:r>
              <a:rPr lang="en-US" sz="2800" dirty="0"/>
              <a:t>Gas puff imaging &amp; theory being used to study edge turbulence near the midplane in </a:t>
            </a:r>
            <a:r>
              <a:rPr lang="en-US" sz="2800" b="1" dirty="0">
                <a:solidFill>
                  <a:srgbClr val="800000"/>
                </a:solidFill>
              </a:rPr>
              <a:t>NSTX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40130"/>
            <a:ext cx="3962400" cy="3246120"/>
          </a:xfrm>
        </p:spPr>
        <p:txBody>
          <a:bodyPr>
            <a:noAutofit/>
          </a:bodyPr>
          <a:lstStyle/>
          <a:p>
            <a:r>
              <a:rPr lang="en-US" sz="2200" dirty="0"/>
              <a:t>GPI measurements of edge turbulence show dipole-like 2-D spatial correlations with large negative regions (blue)</a:t>
            </a:r>
          </a:p>
          <a:p>
            <a:endParaRPr lang="en-US" sz="2200" dirty="0"/>
          </a:p>
          <a:p>
            <a:r>
              <a:rPr lang="en-US" sz="2200" dirty="0"/>
              <a:t>Semi-analytic model assuming blob-hole pairs shows similar 2D correlation patterns, dipole flip across separatrix</a:t>
            </a:r>
            <a:r>
              <a:rPr lang="en-US" sz="1800" dirty="0"/>
              <a:t> </a:t>
            </a:r>
            <a:r>
              <a:rPr lang="en-US" sz="1600" dirty="0">
                <a:solidFill>
                  <a:srgbClr val="008080"/>
                </a:solidFill>
              </a:rPr>
              <a:t>[Myra, PPCF (2018)]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52400" y="4613910"/>
            <a:ext cx="8610600" cy="54864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rgbClr val="0066CC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800000"/>
                </a:solidFill>
              </a:rPr>
              <a:t>Edge turbulence is being better understood through a combination of semi-analytic models and numerical simulation (e.g. XGC1)</a:t>
            </a:r>
          </a:p>
        </p:txBody>
      </p:sp>
      <p:pic>
        <p:nvPicPr>
          <p:cNvPr id="8" name="Picture 7" descr="Screen Shot 2018-10-05 at 11.19.1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622" y="1369286"/>
            <a:ext cx="3756378" cy="13401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1" y="839696"/>
            <a:ext cx="124363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>
                <a:solidFill>
                  <a:srgbClr val="FF0000"/>
                </a:solidFill>
              </a:rPr>
              <a:t>origin inside </a:t>
            </a:r>
          </a:p>
          <a:p>
            <a:pPr algn="ctr"/>
            <a:r>
              <a:rPr lang="en-US" sz="1600" i="1" dirty="0" err="1">
                <a:solidFill>
                  <a:srgbClr val="FF0000"/>
                </a:solidFill>
              </a:rPr>
              <a:t>separatrix</a:t>
            </a:r>
            <a:endParaRPr lang="en-US" sz="1600" i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82841" y="839696"/>
            <a:ext cx="113994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>
                <a:solidFill>
                  <a:srgbClr val="FF0000"/>
                </a:solidFill>
              </a:rPr>
              <a:t>origin near </a:t>
            </a:r>
          </a:p>
          <a:p>
            <a:pPr algn="ctr"/>
            <a:r>
              <a:rPr lang="en-US" sz="1600" i="1" dirty="0" err="1">
                <a:solidFill>
                  <a:srgbClr val="FF0000"/>
                </a:solidFill>
              </a:rPr>
              <a:t>separatrix</a:t>
            </a:r>
            <a:endParaRPr lang="en-US" sz="1600" i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87626" y="839696"/>
            <a:ext cx="137057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>
                <a:solidFill>
                  <a:srgbClr val="FF0000"/>
                </a:solidFill>
              </a:rPr>
              <a:t>origin outside </a:t>
            </a:r>
          </a:p>
          <a:p>
            <a:pPr algn="ctr"/>
            <a:r>
              <a:rPr lang="en-US" sz="1600" i="1" dirty="0" err="1">
                <a:solidFill>
                  <a:srgbClr val="FF0000"/>
                </a:solidFill>
              </a:rPr>
              <a:t>separatrix</a:t>
            </a:r>
            <a:endParaRPr lang="en-US" sz="1600" i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74391" y="2740886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radially out</a:t>
            </a:r>
          </a:p>
        </p:txBody>
      </p:sp>
      <p:pic>
        <p:nvPicPr>
          <p:cNvPr id="13" name="Picture 12" descr="Screen Shot 2018-10-05 at 11.17.2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548" y="3055957"/>
            <a:ext cx="4410253" cy="1298873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flipV="1">
            <a:off x="7052580" y="2901589"/>
            <a:ext cx="304800" cy="81641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4770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Divertor: </a:t>
            </a:r>
            <a:r>
              <a:rPr lang="en-GB" sz="2800" dirty="0" smtClean="0"/>
              <a:t>Fast </a:t>
            </a:r>
            <a:r>
              <a:rPr lang="en-GB" sz="2800" dirty="0"/>
              <a:t>camera imaging of the divertor </a:t>
            </a:r>
            <a:r>
              <a:rPr lang="en-GB" sz="2800" dirty="0" smtClean="0"/>
              <a:t>provides </a:t>
            </a:r>
            <a:r>
              <a:rPr lang="en-GB" sz="2800" dirty="0"/>
              <a:t>new insights into SOL turbulence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10412"/>
            <a:ext cx="4191000" cy="4098798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Non-linear 3D drift-fluid simulations (STORM/BOUT++) of SOL turbulence performed in realistic </a:t>
            </a:r>
            <a:r>
              <a:rPr lang="en-GB" b="1" dirty="0">
                <a:solidFill>
                  <a:srgbClr val="800000"/>
                </a:solidFill>
              </a:rPr>
              <a:t>MAST</a:t>
            </a:r>
            <a:r>
              <a:rPr lang="en-GB" dirty="0">
                <a:solidFill>
                  <a:srgbClr val="800000"/>
                </a:solidFill>
              </a:rPr>
              <a:t> </a:t>
            </a:r>
            <a:r>
              <a:rPr lang="en-GB" dirty="0"/>
              <a:t>geometry  </a:t>
            </a:r>
            <a:r>
              <a:rPr lang="en-GB" dirty="0" smtClean="0"/>
              <a:t>        </a:t>
            </a:r>
            <a:r>
              <a:rPr lang="en-US" sz="1800" dirty="0" smtClean="0">
                <a:solidFill>
                  <a:srgbClr val="008080"/>
                </a:solidFill>
              </a:rPr>
              <a:t>[</a:t>
            </a:r>
            <a:r>
              <a:rPr lang="en-US" sz="1800" dirty="0" err="1">
                <a:solidFill>
                  <a:srgbClr val="008080"/>
                </a:solidFill>
              </a:rPr>
              <a:t>Militello</a:t>
            </a:r>
            <a:r>
              <a:rPr lang="en-US" sz="1800" dirty="0">
                <a:solidFill>
                  <a:srgbClr val="008080"/>
                </a:solidFill>
              </a:rPr>
              <a:t> TH/7-1]</a:t>
            </a:r>
            <a:r>
              <a:rPr lang="en-GB" sz="1800" dirty="0"/>
              <a:t> </a:t>
            </a:r>
          </a:p>
          <a:p>
            <a:pPr lvl="1"/>
            <a:r>
              <a:rPr lang="en-GB" sz="2100" dirty="0"/>
              <a:t>Reproduces filaments seen in fast camera videos of main chamber and </a:t>
            </a:r>
            <a:r>
              <a:rPr lang="en-GB" sz="2100" dirty="0" smtClean="0"/>
              <a:t>divertor</a:t>
            </a:r>
          </a:p>
          <a:p>
            <a:pPr lvl="2"/>
            <a:r>
              <a:rPr lang="en-GB" sz="1900" dirty="0" smtClean="0"/>
              <a:t>SOL D</a:t>
            </a:r>
            <a:r>
              <a:rPr lang="en-GB" sz="1900" baseline="-25000" dirty="0" smtClean="0"/>
              <a:t>α</a:t>
            </a:r>
            <a:r>
              <a:rPr lang="en-GB" sz="1900" dirty="0" smtClean="0"/>
              <a:t> profiles well described by superposition of independently moving filaments</a:t>
            </a:r>
          </a:p>
          <a:p>
            <a:pPr lvl="1"/>
            <a:r>
              <a:rPr lang="en-GB" sz="2100" dirty="0" smtClean="0"/>
              <a:t>Quiescent region in SOL near X-point has been identified     </a:t>
            </a:r>
            <a:r>
              <a:rPr lang="en-GB" sz="1500" dirty="0" smtClean="0">
                <a:solidFill>
                  <a:srgbClr val="008080"/>
                </a:solidFill>
              </a:rPr>
              <a:t>[</a:t>
            </a:r>
            <a:r>
              <a:rPr lang="en-GB" sz="1500" dirty="0" err="1" smtClean="0">
                <a:solidFill>
                  <a:srgbClr val="008080"/>
                </a:solidFill>
              </a:rPr>
              <a:t>Walkden</a:t>
            </a:r>
            <a:r>
              <a:rPr lang="en-GB" sz="1500" dirty="0" smtClean="0">
                <a:solidFill>
                  <a:srgbClr val="008080"/>
                </a:solidFill>
              </a:rPr>
              <a:t> et al., </a:t>
            </a:r>
            <a:r>
              <a:rPr lang="en-GB" sz="1500" dirty="0" err="1" smtClean="0">
                <a:solidFill>
                  <a:srgbClr val="008080"/>
                </a:solidFill>
              </a:rPr>
              <a:t>Nuc</a:t>
            </a:r>
            <a:r>
              <a:rPr lang="en-GB" sz="1500" dirty="0" smtClean="0">
                <a:solidFill>
                  <a:srgbClr val="008080"/>
                </a:solidFill>
              </a:rPr>
              <a:t>. </a:t>
            </a:r>
            <a:r>
              <a:rPr lang="en-GB" sz="1500" dirty="0" err="1" smtClean="0">
                <a:solidFill>
                  <a:srgbClr val="008080"/>
                </a:solidFill>
              </a:rPr>
              <a:t>Fus</a:t>
            </a:r>
            <a:r>
              <a:rPr lang="en-GB" sz="1500" dirty="0" smtClean="0">
                <a:solidFill>
                  <a:srgbClr val="008080"/>
                </a:solidFill>
              </a:rPr>
              <a:t>. </a:t>
            </a:r>
            <a:r>
              <a:rPr lang="en-GB" sz="1500" b="1" dirty="0" smtClean="0">
                <a:solidFill>
                  <a:srgbClr val="008080"/>
                </a:solidFill>
              </a:rPr>
              <a:t>57</a:t>
            </a:r>
            <a:r>
              <a:rPr lang="en-GB" sz="1500" dirty="0" smtClean="0">
                <a:solidFill>
                  <a:srgbClr val="008080"/>
                </a:solidFill>
              </a:rPr>
              <a:t> 126028 (2017)]</a:t>
            </a:r>
            <a:endParaRPr lang="en-GB" sz="1500" dirty="0">
              <a:solidFill>
                <a:srgbClr val="008080"/>
              </a:solidFill>
            </a:endParaRPr>
          </a:p>
          <a:p>
            <a:pPr lvl="1"/>
            <a:r>
              <a:rPr lang="en-GB" sz="2100" dirty="0"/>
              <a:t>Synthetic diagnostics developed to enable direct comparison with experiments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1881B88A-70B4-4CE6-B336-49CA37493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00" y="1611630"/>
            <a:ext cx="2084832" cy="301752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17E3E30-A0C7-47E9-BFC3-BFBB3BAC2279}"/>
              </a:ext>
            </a:extLst>
          </p:cNvPr>
          <p:cNvSpPr txBox="1"/>
          <p:nvPr/>
        </p:nvSpPr>
        <p:spPr>
          <a:xfrm>
            <a:off x="7086600" y="1206358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8080"/>
                </a:solidFill>
              </a:rPr>
              <a:t>BOUT++ </a:t>
            </a:r>
            <a:r>
              <a:rPr lang="en-GB" sz="1600" dirty="0" smtClean="0">
                <a:solidFill>
                  <a:srgbClr val="008080"/>
                </a:solidFill>
              </a:rPr>
              <a:t>simulation</a:t>
            </a:r>
            <a:endParaRPr lang="en-GB" sz="1600" dirty="0">
              <a:solidFill>
                <a:srgbClr val="00808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23230B4-E00F-4FB0-B52A-BA1788DCC34E}"/>
              </a:ext>
            </a:extLst>
          </p:cNvPr>
          <p:cNvSpPr txBox="1"/>
          <p:nvPr/>
        </p:nvSpPr>
        <p:spPr>
          <a:xfrm>
            <a:off x="4419600" y="1062990"/>
            <a:ext cx="218647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008080"/>
                </a:solidFill>
              </a:rPr>
              <a:t>Background </a:t>
            </a:r>
            <a:r>
              <a:rPr lang="en-GB" sz="1600" dirty="0" smtClean="0">
                <a:solidFill>
                  <a:srgbClr val="008080"/>
                </a:solidFill>
              </a:rPr>
              <a:t>subtracted fast camera data</a:t>
            </a:r>
            <a:endParaRPr lang="en-GB" sz="1600" dirty="0">
              <a:solidFill>
                <a:srgbClr val="00808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56D75B02-F12C-40A2-AF52-7FA45866A3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1611630"/>
            <a:ext cx="1939290" cy="298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767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Missions of NSTX(-U) and MAST(-U)</a:t>
            </a:r>
          </a:p>
        </p:txBody>
      </p:sp>
      <p:sp>
        <p:nvSpPr>
          <p:cNvPr id="7" name="object 4"/>
          <p:cNvSpPr/>
          <p:nvPr/>
        </p:nvSpPr>
        <p:spPr>
          <a:xfrm>
            <a:off x="6063625" y="916529"/>
            <a:ext cx="1338826" cy="12437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6"/>
          <p:cNvSpPr txBox="1"/>
          <p:nvPr/>
        </p:nvSpPr>
        <p:spPr>
          <a:xfrm>
            <a:off x="154928" y="994410"/>
            <a:ext cx="5712472" cy="12042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245" indent="-169545">
              <a:lnSpc>
                <a:spcPts val="3145"/>
              </a:lnSpc>
              <a:buChar char="•"/>
              <a:tabLst>
                <a:tab pos="182880" algn="l"/>
              </a:tabLst>
            </a:pPr>
            <a:r>
              <a:rPr sz="2400" dirty="0" smtClean="0">
                <a:latin typeface="Arial"/>
                <a:cs typeface="Arial"/>
              </a:rPr>
              <a:t>Explo</a:t>
            </a:r>
            <a:r>
              <a:rPr lang="en-US" sz="2400" dirty="0" smtClean="0">
                <a:latin typeface="Arial"/>
                <a:cs typeface="Arial"/>
              </a:rPr>
              <a:t>it</a:t>
            </a:r>
            <a:r>
              <a:rPr sz="2400" dirty="0" smtClean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unique </a:t>
            </a:r>
            <a:r>
              <a:rPr sz="2400" spc="-5" dirty="0">
                <a:latin typeface="Arial"/>
                <a:cs typeface="Arial"/>
              </a:rPr>
              <a:t>S</a:t>
            </a:r>
            <a:r>
              <a:rPr lang="en-US" sz="2400" spc="-5" dirty="0">
                <a:latin typeface="Arial"/>
                <a:cs typeface="Arial"/>
              </a:rPr>
              <a:t>pherical Tokamak (S</a:t>
            </a:r>
            <a:r>
              <a:rPr sz="2400" spc="-5" dirty="0">
                <a:latin typeface="Arial"/>
                <a:cs typeface="Arial"/>
              </a:rPr>
              <a:t>T</a:t>
            </a:r>
            <a:r>
              <a:rPr lang="en-US" sz="2400" spc="-5" dirty="0">
                <a:latin typeface="Arial"/>
                <a:cs typeface="Arial"/>
              </a:rPr>
              <a:t>)</a:t>
            </a:r>
            <a:r>
              <a:rPr sz="2400" spc="-8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parameter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regimes to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advance predictive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capability - for </a:t>
            </a:r>
            <a:r>
              <a:rPr sz="2400" spc="-5" dirty="0">
                <a:latin typeface="Arial"/>
                <a:cs typeface="Arial"/>
              </a:rPr>
              <a:t>ITER </a:t>
            </a:r>
            <a:r>
              <a:rPr sz="2400" dirty="0">
                <a:latin typeface="Arial"/>
                <a:cs typeface="Arial"/>
              </a:rPr>
              <a:t>and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beyond</a:t>
            </a:r>
          </a:p>
        </p:txBody>
      </p:sp>
      <p:sp>
        <p:nvSpPr>
          <p:cNvPr id="9" name="object 7"/>
          <p:cNvSpPr txBox="1"/>
          <p:nvPr/>
        </p:nvSpPr>
        <p:spPr>
          <a:xfrm>
            <a:off x="154928" y="2455592"/>
            <a:ext cx="488950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245" marR="5080" indent="-169545">
              <a:lnSpc>
                <a:spcPct val="100000"/>
              </a:lnSpc>
              <a:buChar char="•"/>
              <a:tabLst>
                <a:tab pos="182880" algn="l"/>
              </a:tabLst>
            </a:pPr>
            <a:r>
              <a:rPr sz="2400" dirty="0">
                <a:latin typeface="Arial"/>
                <a:cs typeface="Arial"/>
              </a:rPr>
              <a:t>Develop solutions for</a:t>
            </a:r>
            <a:r>
              <a:rPr sz="2400" spc="-8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plasma-  material interface</a:t>
            </a:r>
            <a:r>
              <a:rPr sz="2400" spc="-8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(PMI)</a:t>
            </a:r>
          </a:p>
        </p:txBody>
      </p:sp>
      <p:sp>
        <p:nvSpPr>
          <p:cNvPr id="10" name="object 8"/>
          <p:cNvSpPr txBox="1"/>
          <p:nvPr/>
        </p:nvSpPr>
        <p:spPr>
          <a:xfrm>
            <a:off x="154928" y="3505295"/>
            <a:ext cx="5102860" cy="14773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245" marR="5080" indent="-169545">
              <a:lnSpc>
                <a:spcPct val="100000"/>
              </a:lnSpc>
              <a:buChar char="•"/>
              <a:tabLst>
                <a:tab pos="182880" algn="l"/>
              </a:tabLst>
            </a:pPr>
            <a:r>
              <a:rPr lang="en-US" sz="2400" dirty="0">
                <a:latin typeface="Arial"/>
                <a:cs typeface="Arial"/>
              </a:rPr>
              <a:t>Explore ST physics towards reactor relevant regimes (e.g., </a:t>
            </a:r>
            <a:r>
              <a:rPr sz="2400" dirty="0">
                <a:latin typeface="Arial"/>
                <a:cs typeface="Arial"/>
              </a:rPr>
              <a:t>Fusion</a:t>
            </a:r>
            <a:r>
              <a:rPr sz="2400" spc="-10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Nuclear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Science Facility and </a:t>
            </a:r>
            <a:r>
              <a:rPr sz="2400" spc="-5" dirty="0">
                <a:latin typeface="Arial"/>
                <a:cs typeface="Arial"/>
              </a:rPr>
              <a:t>Pilot</a:t>
            </a:r>
            <a:r>
              <a:rPr sz="2400" spc="-9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Plant</a:t>
            </a:r>
            <a:r>
              <a:rPr lang="en-US" sz="2400" dirty="0">
                <a:latin typeface="Arial"/>
                <a:cs typeface="Arial"/>
              </a:rPr>
              <a:t>)</a:t>
            </a:r>
            <a:endParaRPr sz="2400" dirty="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638800" y="2318444"/>
            <a:ext cx="1354856" cy="1204266"/>
            <a:chOff x="7589118" y="2877239"/>
            <a:chExt cx="1354856" cy="1338073"/>
          </a:xfrm>
        </p:grpSpPr>
        <p:sp>
          <p:nvSpPr>
            <p:cNvPr id="15" name="object 11"/>
            <p:cNvSpPr txBox="1"/>
            <p:nvPr/>
          </p:nvSpPr>
          <p:spPr>
            <a:xfrm>
              <a:off x="7589118" y="3907535"/>
              <a:ext cx="1296670" cy="30777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800" spc="-5" dirty="0">
                  <a:latin typeface="Arial"/>
                  <a:cs typeface="Arial"/>
                </a:rPr>
                <a:t>Snowflake/X</a:t>
              </a:r>
              <a:endParaRPr sz="1800" dirty="0">
                <a:latin typeface="Arial"/>
                <a:cs typeface="Arial"/>
              </a:endParaRPr>
            </a:p>
          </p:txBody>
        </p:sp>
        <p:sp>
          <p:nvSpPr>
            <p:cNvPr id="16" name="object 12"/>
            <p:cNvSpPr/>
            <p:nvPr/>
          </p:nvSpPr>
          <p:spPr>
            <a:xfrm>
              <a:off x="7669213" y="2877239"/>
              <a:ext cx="1274761" cy="104774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3"/>
          <p:cNvSpPr txBox="1"/>
          <p:nvPr/>
        </p:nvSpPr>
        <p:spPr>
          <a:xfrm>
            <a:off x="7677436" y="3326130"/>
            <a:ext cx="110490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20" dirty="0">
                <a:latin typeface="Arial"/>
                <a:cs typeface="Arial"/>
              </a:rPr>
              <a:t>ST-FNSF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/</a:t>
            </a:r>
            <a:endParaRPr sz="1800">
              <a:latin typeface="Arial"/>
              <a:cs typeface="Arial"/>
            </a:endParaRPr>
          </a:p>
          <a:p>
            <a:pPr marL="30480">
              <a:lnSpc>
                <a:spcPct val="100000"/>
              </a:lnSpc>
            </a:pPr>
            <a:r>
              <a:rPr sz="1800" spc="-5" dirty="0">
                <a:latin typeface="Arial"/>
                <a:cs typeface="Arial"/>
              </a:rPr>
              <a:t>Pilot-Plant</a:t>
            </a:r>
            <a:endParaRPr sz="1800">
              <a:latin typeface="Arial"/>
              <a:cs typeface="Arial"/>
            </a:endParaRPr>
          </a:p>
        </p:txBody>
      </p:sp>
      <p:sp>
        <p:nvSpPr>
          <p:cNvPr id="18" name="object 14"/>
          <p:cNvSpPr/>
          <p:nvPr/>
        </p:nvSpPr>
        <p:spPr>
          <a:xfrm>
            <a:off x="5867400" y="3600451"/>
            <a:ext cx="1502676" cy="15087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5"/>
          <p:cNvSpPr/>
          <p:nvPr/>
        </p:nvSpPr>
        <p:spPr>
          <a:xfrm>
            <a:off x="7568431" y="3937639"/>
            <a:ext cx="1378021" cy="11777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Rectangle 19"/>
          <p:cNvSpPr/>
          <p:nvPr/>
        </p:nvSpPr>
        <p:spPr>
          <a:xfrm>
            <a:off x="7470807" y="994411"/>
            <a:ext cx="710451" cy="3463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5080" algn="r">
              <a:lnSpc>
                <a:spcPts val="1945"/>
              </a:lnSpc>
            </a:pP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</a:rPr>
              <a:t>ITE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770340" y="1946695"/>
            <a:ext cx="919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Super-X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0A4D4AC-9951-4295-84AB-B62110C15C3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6527"/>
          <a:stretch/>
        </p:blipFill>
        <p:spPr>
          <a:xfrm>
            <a:off x="7495310" y="2288239"/>
            <a:ext cx="1543815" cy="99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5579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Divertor: </a:t>
            </a:r>
            <a:r>
              <a:rPr lang="en-GB" sz="2800" dirty="0"/>
              <a:t>Fast camera imaging of the divertor </a:t>
            </a:r>
            <a:r>
              <a:rPr lang="en-GB" sz="2800" dirty="0" smtClean="0"/>
              <a:t>provides </a:t>
            </a:r>
            <a:r>
              <a:rPr lang="en-GB" sz="2800" dirty="0"/>
              <a:t>new insights into SOL turbulence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7086601" y="4683911"/>
            <a:ext cx="1145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Rendering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53201" y="925830"/>
            <a:ext cx="2308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Images in CIII emission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86201" y="4491991"/>
            <a:ext cx="21496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8080"/>
                </a:solidFill>
              </a:rPr>
              <a:t>[</a:t>
            </a:r>
            <a:r>
              <a:rPr lang="en-US" sz="1400" dirty="0" err="1">
                <a:solidFill>
                  <a:srgbClr val="008080"/>
                </a:solidFill>
              </a:rPr>
              <a:t>Scotti</a:t>
            </a:r>
            <a:r>
              <a:rPr lang="en-US" sz="1400" dirty="0">
                <a:solidFill>
                  <a:srgbClr val="008080"/>
                </a:solidFill>
              </a:rPr>
              <a:t>, </a:t>
            </a:r>
            <a:r>
              <a:rPr lang="en-US" sz="1400" dirty="0" err="1">
                <a:solidFill>
                  <a:srgbClr val="008080"/>
                </a:solidFill>
              </a:rPr>
              <a:t>Nuc</a:t>
            </a:r>
            <a:r>
              <a:rPr lang="en-US" sz="1400" dirty="0">
                <a:solidFill>
                  <a:srgbClr val="008080"/>
                </a:solidFill>
              </a:rPr>
              <a:t>. Fusion (2018)]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52400" y="991732"/>
            <a:ext cx="5410200" cy="398031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Divertor </a:t>
            </a:r>
            <a:r>
              <a:rPr lang="en-US" dirty="0"/>
              <a:t>leg fluctuations observed by fast imaging in </a:t>
            </a:r>
            <a:r>
              <a:rPr lang="en-US" b="1" dirty="0">
                <a:solidFill>
                  <a:srgbClr val="800000"/>
                </a:solidFill>
              </a:rPr>
              <a:t>NSTX-U</a:t>
            </a:r>
            <a:r>
              <a:rPr lang="en-US" dirty="0"/>
              <a:t> </a:t>
            </a:r>
            <a:endParaRPr lang="en-US" sz="1800" dirty="0">
              <a:solidFill>
                <a:srgbClr val="008080"/>
              </a:solidFill>
            </a:endParaRPr>
          </a:p>
          <a:p>
            <a:pPr lvl="1"/>
            <a:r>
              <a:rPr lang="en-US" sz="2100" dirty="0">
                <a:solidFill>
                  <a:srgbClr val="0070C0"/>
                </a:solidFill>
              </a:rPr>
              <a:t>Intermittent; localized to bad curvature side</a:t>
            </a:r>
          </a:p>
          <a:p>
            <a:r>
              <a:rPr lang="en-US" dirty="0"/>
              <a:t>Evidence for X-point disconnection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Inner and outer filament legs not correlated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Divertor filaments/midplane blobs not </a:t>
            </a:r>
            <a:r>
              <a:rPr lang="en-US" dirty="0" smtClean="0">
                <a:solidFill>
                  <a:srgbClr val="0070C0"/>
                </a:solidFill>
              </a:rPr>
              <a:t>correlated</a:t>
            </a:r>
          </a:p>
          <a:p>
            <a:r>
              <a:rPr lang="en-US" dirty="0">
                <a:solidFill>
                  <a:srgbClr val="000000"/>
                </a:solidFill>
              </a:rPr>
              <a:t>Simulations with </a:t>
            </a:r>
            <a:r>
              <a:rPr lang="en-US" dirty="0" err="1">
                <a:solidFill>
                  <a:srgbClr val="000000"/>
                </a:solidFill>
              </a:rPr>
              <a:t>ArbiTER</a:t>
            </a:r>
            <a:r>
              <a:rPr lang="en-US" dirty="0">
                <a:solidFill>
                  <a:srgbClr val="000000"/>
                </a:solidFill>
              </a:rPr>
              <a:t> code find unstable resistive ballooning modes </a:t>
            </a:r>
            <a:r>
              <a:rPr lang="en-US" sz="1800" dirty="0">
                <a:solidFill>
                  <a:srgbClr val="008080"/>
                </a:solidFill>
              </a:rPr>
              <a:t>[</a:t>
            </a:r>
            <a:r>
              <a:rPr lang="en-US" sz="1800" dirty="0" err="1">
                <a:solidFill>
                  <a:srgbClr val="008080"/>
                </a:solidFill>
              </a:rPr>
              <a:t>Baver</a:t>
            </a:r>
            <a:r>
              <a:rPr lang="en-US" sz="1800" dirty="0">
                <a:solidFill>
                  <a:srgbClr val="008080"/>
                </a:solidFill>
              </a:rPr>
              <a:t>, CCP (2016)]</a:t>
            </a:r>
            <a:endParaRPr lang="en-US" dirty="0">
              <a:solidFill>
                <a:srgbClr val="0070C0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2376" y="1293050"/>
            <a:ext cx="2125170" cy="337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0787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This talk will cover recent complementary results from NSTX(-U) and MAST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endParaRPr lang="en-US" dirty="0">
              <a:solidFill>
                <a:srgbClr val="D9D9D9"/>
              </a:solidFill>
            </a:endParaRPr>
          </a:p>
          <a:p>
            <a:pPr marL="411480" lvl="1" indent="0">
              <a:buNone/>
            </a:pPr>
            <a:endParaRPr lang="en-US" dirty="0">
              <a:solidFill>
                <a:srgbClr val="D9D9D9"/>
              </a:solidFill>
            </a:endParaRPr>
          </a:p>
          <a:p>
            <a:pPr marL="114300" indent="0">
              <a:buNone/>
            </a:pPr>
            <a:r>
              <a:rPr lang="en-US" dirty="0" smtClean="0">
                <a:solidFill>
                  <a:srgbClr val="D9D9D9"/>
                </a:solidFill>
              </a:rPr>
              <a:t> </a:t>
            </a:r>
            <a:endParaRPr lang="en-US" dirty="0">
              <a:solidFill>
                <a:srgbClr val="D9D9D9"/>
              </a:solidFill>
            </a:endParaRPr>
          </a:p>
          <a:p>
            <a:endParaRPr lang="en-US" dirty="0">
              <a:solidFill>
                <a:srgbClr val="D9D9D9"/>
              </a:solidFill>
            </a:endParaRPr>
          </a:p>
          <a:p>
            <a:pPr marL="114300" indent="0">
              <a:buNone/>
            </a:pPr>
            <a:endParaRPr lang="en-US" dirty="0">
              <a:solidFill>
                <a:srgbClr val="D9D9D9"/>
              </a:solidFill>
            </a:endParaRPr>
          </a:p>
          <a:p>
            <a:pPr marL="114300" indent="0">
              <a:buNone/>
            </a:pPr>
            <a:endParaRPr lang="en-US" dirty="0"/>
          </a:p>
          <a:p>
            <a:r>
              <a:rPr lang="en-US" b="1" dirty="0"/>
              <a:t>Future plans</a:t>
            </a:r>
          </a:p>
        </p:txBody>
      </p:sp>
    </p:spTree>
    <p:extLst>
      <p:ext uri="{BB962C8B-B14F-4D97-AF65-F5344CB8AC3E}">
        <p14:creationId xmlns:p14="http://schemas.microsoft.com/office/powerpoint/2010/main" val="25937975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9813F7D-1125-41DB-8ABF-4A36C1381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981914"/>
            <a:ext cx="2430936" cy="18345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Expected benefits of Super-X divertor will be tested during first experimental campaign of </a:t>
            </a:r>
            <a:r>
              <a:rPr lang="en-US" sz="2800" b="1" dirty="0">
                <a:solidFill>
                  <a:srgbClr val="800000"/>
                </a:solidFill>
              </a:rPr>
              <a:t>MAST-U</a:t>
            </a:r>
            <a:endParaRPr lang="en-US" sz="2800" dirty="0">
              <a:solidFill>
                <a:srgbClr val="8000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4142875"/>
            <a:ext cx="9144000" cy="8458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rgbClr val="0066CC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Parallel heat </a:t>
            </a:r>
            <a:r>
              <a:rPr lang="en-US" sz="2000" dirty="0"/>
              <a:t>flux </a:t>
            </a:r>
            <a:r>
              <a:rPr lang="en-US" sz="2000" dirty="0" smtClean="0"/>
              <a:t>gradients along </a:t>
            </a:r>
            <a:r>
              <a:rPr lang="en-US" sz="2000" dirty="0"/>
              <a:t>Super-X leg </a:t>
            </a:r>
            <a:r>
              <a:rPr lang="en-US" sz="2000" dirty="0" smtClean="0"/>
              <a:t>should improve </a:t>
            </a:r>
            <a:r>
              <a:rPr lang="en-US" sz="2000" dirty="0"/>
              <a:t>detachment </a:t>
            </a:r>
            <a:r>
              <a:rPr lang="en-US" sz="2000" dirty="0" smtClean="0"/>
              <a:t>control</a:t>
            </a:r>
          </a:p>
          <a:p>
            <a:pPr lvl="1"/>
            <a:r>
              <a:rPr lang="en-US" sz="1800" dirty="0"/>
              <a:t>Scales with </a:t>
            </a:r>
            <a:r>
              <a:rPr lang="en-US" sz="1800" dirty="0" err="1"/>
              <a:t>B</a:t>
            </a:r>
            <a:r>
              <a:rPr lang="en-US" sz="1800" baseline="-25000" dirty="0" err="1"/>
              <a:t>x-pt</a:t>
            </a:r>
            <a:r>
              <a:rPr lang="en-US" sz="1800" dirty="0"/>
              <a:t>/</a:t>
            </a:r>
            <a:r>
              <a:rPr lang="en-US" sz="1800" dirty="0" err="1"/>
              <a:t>B</a:t>
            </a:r>
            <a:r>
              <a:rPr lang="en-US" sz="1800" baseline="-25000" dirty="0" err="1"/>
              <a:t>target</a:t>
            </a:r>
            <a:r>
              <a:rPr lang="en-US" sz="1800" dirty="0"/>
              <a:t>; can be higher is STs (~3) than at conventional aspect ratio (~1-2)</a:t>
            </a:r>
          </a:p>
          <a:p>
            <a:pPr lvl="1"/>
            <a:endParaRPr lang="en-US" sz="1600" dirty="0"/>
          </a:p>
          <a:p>
            <a:endParaRPr lang="en-US" sz="2200" dirty="0"/>
          </a:p>
          <a:p>
            <a:pPr marL="114300" indent="0">
              <a:buNone/>
            </a:pPr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pPr marL="114300" indent="0">
              <a:buFont typeface="Arial" pitchFamily="34" charset="0"/>
              <a:buNone/>
            </a:pPr>
            <a:endParaRPr lang="en-US" sz="22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3652545" y="1690919"/>
            <a:ext cx="2248784" cy="2363395"/>
            <a:chOff x="5709774" y="2147026"/>
            <a:chExt cx="2325156" cy="2740826"/>
          </a:xfrm>
        </p:grpSpPr>
        <p:pic>
          <p:nvPicPr>
            <p:cNvPr id="5" name="Picture 4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5813596" y="2293673"/>
              <a:ext cx="2221334" cy="246585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 rot="16200000">
              <a:off x="4604620" y="3252180"/>
              <a:ext cx="2528538" cy="31823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Parallel particle flux (m</a:t>
              </a:r>
              <a:r>
                <a:rPr lang="en-US" sz="1400" baseline="30000" dirty="0"/>
                <a:t>-2</a:t>
              </a:r>
              <a:r>
                <a:rPr lang="en-US" sz="1400" dirty="0"/>
                <a:t>s</a:t>
              </a:r>
              <a:r>
                <a:rPr lang="en-US" sz="1400" baseline="30000" dirty="0"/>
                <a:t>-1</a:t>
              </a:r>
              <a:r>
                <a:rPr lang="en-US" sz="1400" dirty="0"/>
                <a:t>)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528156" y="4530923"/>
              <a:ext cx="1159894" cy="35692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Density (m</a:t>
              </a:r>
              <a:r>
                <a:rPr lang="en-US" sz="1400" baseline="30000" dirty="0"/>
                <a:t>-3</a:t>
              </a:r>
              <a:r>
                <a:rPr lang="en-US" sz="1400" dirty="0"/>
                <a:t>)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BB8E70B-8B7D-4845-84AB-C74234174348}"/>
              </a:ext>
            </a:extLst>
          </p:cNvPr>
          <p:cNvSpPr txBox="1"/>
          <p:nvPr/>
        </p:nvSpPr>
        <p:spPr>
          <a:xfrm>
            <a:off x="5943601" y="3188970"/>
            <a:ext cx="2982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008080"/>
                </a:solidFill>
              </a:rPr>
              <a:t>[D. Moulton et al., Proc 44th EPS Conf. 2017]</a:t>
            </a:r>
          </a:p>
          <a:p>
            <a:r>
              <a:rPr lang="en-GB" sz="1200" dirty="0">
                <a:solidFill>
                  <a:srgbClr val="008080"/>
                </a:solidFill>
              </a:rPr>
              <a:t>[B. </a:t>
            </a:r>
            <a:r>
              <a:rPr lang="en-GB" sz="1200" dirty="0" err="1">
                <a:solidFill>
                  <a:srgbClr val="008080"/>
                </a:solidFill>
              </a:rPr>
              <a:t>Lipschultz</a:t>
            </a:r>
            <a:r>
              <a:rPr lang="en-GB" sz="1200" dirty="0">
                <a:solidFill>
                  <a:srgbClr val="008080"/>
                </a:solidFill>
              </a:rPr>
              <a:t>, et al., NF </a:t>
            </a:r>
            <a:r>
              <a:rPr lang="en-GB" sz="1200" b="1" dirty="0">
                <a:solidFill>
                  <a:srgbClr val="008080"/>
                </a:solidFill>
              </a:rPr>
              <a:t>56</a:t>
            </a:r>
            <a:r>
              <a:rPr lang="en-GB" sz="1200" dirty="0">
                <a:solidFill>
                  <a:srgbClr val="008080"/>
                </a:solidFill>
              </a:rPr>
              <a:t> 056007 2016]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91556"/>
            <a:ext cx="8991600" cy="1028700"/>
          </a:xfrm>
        </p:spPr>
        <p:txBody>
          <a:bodyPr>
            <a:noAutofit/>
          </a:bodyPr>
          <a:lstStyle/>
          <a:p>
            <a:r>
              <a:rPr lang="en-US" sz="2000" dirty="0"/>
              <a:t>Super-X expected to improve exhaust mitigation and control of detachment front position</a:t>
            </a:r>
          </a:p>
          <a:p>
            <a:r>
              <a:rPr lang="en-US" sz="2000" dirty="0"/>
              <a:t>Detachment in Super-X expected at lower density than in </a:t>
            </a:r>
            <a:r>
              <a:rPr lang="en-US" sz="2000" dirty="0" smtClean="0"/>
              <a:t>conventional</a:t>
            </a:r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pPr marL="114300" indent="0"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9493782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MAST-U </a:t>
            </a:r>
            <a:r>
              <a:rPr lang="en-US" dirty="0"/>
              <a:t>preparing for operation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71550"/>
            <a:ext cx="4396154" cy="324612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MAST-U presently baking out; modifying TF linkages</a:t>
            </a:r>
          </a:p>
          <a:p>
            <a:r>
              <a:rPr lang="en-US" dirty="0"/>
              <a:t>Expected physics operation Autumn 2019</a:t>
            </a:r>
          </a:p>
          <a:p>
            <a:r>
              <a:rPr lang="en-US" dirty="0"/>
              <a:t>Detailed characterization of intrinsic error field carried out to optimize correction and broaden operating space</a:t>
            </a:r>
          </a:p>
          <a:p>
            <a:r>
              <a:rPr lang="en-US" dirty="0"/>
              <a:t>New diagnostics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28600" y="3874770"/>
            <a:ext cx="8610600" cy="1082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rgbClr val="0066CC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2135E9B-B277-4BAF-B541-CADA963AD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009" y="1066470"/>
            <a:ext cx="4521479" cy="2713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265E0D9D-2F0B-4A0E-873C-C6ABB6CC1CE3}"/>
              </a:ext>
            </a:extLst>
          </p:cNvPr>
          <p:cNvSpPr txBox="1">
            <a:spLocks/>
          </p:cNvSpPr>
          <p:nvPr/>
        </p:nvSpPr>
        <p:spPr>
          <a:xfrm>
            <a:off x="199294" y="3943350"/>
            <a:ext cx="8944706" cy="777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rgbClr val="0066CC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b="1" dirty="0"/>
              <a:t>Divertor</a:t>
            </a:r>
            <a:r>
              <a:rPr lang="en-US" dirty="0"/>
              <a:t>: 850 Langmuir probes, divertor TS, IR &amp; visible cameras, bolometers</a:t>
            </a:r>
          </a:p>
          <a:p>
            <a:pPr lvl="1"/>
            <a:r>
              <a:rPr lang="en-US" b="1" dirty="0" smtClean="0"/>
              <a:t>Energetic particles</a:t>
            </a:r>
            <a:r>
              <a:rPr lang="en-US" dirty="0"/>
              <a:t>: </a:t>
            </a:r>
            <a:r>
              <a:rPr lang="en-US" dirty="0" err="1"/>
              <a:t>ssNPA</a:t>
            </a:r>
            <a:r>
              <a:rPr lang="en-US" dirty="0"/>
              <a:t>, FILD</a:t>
            </a:r>
          </a:p>
        </p:txBody>
      </p:sp>
    </p:spTree>
    <p:extLst>
      <p:ext uri="{BB962C8B-B14F-4D97-AF65-F5344CB8AC3E}">
        <p14:creationId xmlns:p14="http://schemas.microsoft.com/office/powerpoint/2010/main" val="3767381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NSTX-U </a:t>
            </a:r>
            <a:r>
              <a:rPr lang="en-US" dirty="0"/>
              <a:t>Recovery underway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71550"/>
            <a:ext cx="6096000" cy="40005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NSTX-U operated for 10 weeks in 2016, achieving good H-mode performance, surpassing magnetic field and pulse duration of NSTX</a:t>
            </a:r>
          </a:p>
          <a:p>
            <a:r>
              <a:rPr lang="en-US" dirty="0"/>
              <a:t>Run ended prematurely due to divertor PF fault</a:t>
            </a:r>
          </a:p>
          <a:p>
            <a:r>
              <a:rPr lang="en-US" dirty="0"/>
              <a:t>Full repair will consist of installing improved PF coils, graphite PFCs to handle heat fluxes of high-power, long-pulse scenarios, minimized error fields to increase </a:t>
            </a:r>
            <a:r>
              <a:rPr lang="en-US" dirty="0" smtClean="0"/>
              <a:t>reliability </a:t>
            </a:r>
            <a:r>
              <a:rPr lang="en-US" sz="1800" dirty="0" smtClean="0">
                <a:solidFill>
                  <a:srgbClr val="008080"/>
                </a:solidFill>
              </a:rPr>
              <a:t>[Gerhardt, </a:t>
            </a:r>
            <a:r>
              <a:rPr lang="en-US" sz="1800" dirty="0">
                <a:solidFill>
                  <a:srgbClr val="008080"/>
                </a:solidFill>
              </a:rPr>
              <a:t>FIP/P3-</a:t>
            </a:r>
            <a:r>
              <a:rPr lang="en-US" sz="1800" dirty="0" smtClean="0">
                <a:solidFill>
                  <a:srgbClr val="008080"/>
                </a:solidFill>
              </a:rPr>
              <a:t>63]</a:t>
            </a:r>
            <a:endParaRPr lang="en-US" sz="1800" dirty="0">
              <a:solidFill>
                <a:srgbClr val="008080"/>
              </a:solidFill>
            </a:endParaRPr>
          </a:p>
          <a:p>
            <a:r>
              <a:rPr lang="en-US" dirty="0"/>
              <a:t>Projected to commence operations in early 2021</a:t>
            </a:r>
          </a:p>
          <a:p>
            <a:pPr lvl="1"/>
            <a:r>
              <a:rPr lang="en-US" dirty="0"/>
              <a:t>Study transport and stability physics at </a:t>
            </a:r>
            <a:r>
              <a:rPr lang="en-US" dirty="0" smtClean="0"/>
              <a:t>high-β/low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baseline="-25000" dirty="0"/>
              <a:t>*</a:t>
            </a:r>
            <a:r>
              <a:rPr lang="en-US" dirty="0"/>
              <a:t> (</a:t>
            </a:r>
            <a:r>
              <a:rPr lang="en-US" dirty="0" err="1"/>
              <a:t>B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dirty="0"/>
              <a:t> ~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baseline="-25000" dirty="0"/>
              <a:t>*</a:t>
            </a:r>
            <a:r>
              <a:rPr lang="en-US" baseline="30000" dirty="0"/>
              <a:t>-0.8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Demonstrate full non-inductive operation (j(r) control with NBI)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 descr="C:\Users\yzhai\Desktop\20180705_081038 (1)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9" r="15106" b="4681"/>
          <a:stretch/>
        </p:blipFill>
        <p:spPr bwMode="auto">
          <a:xfrm>
            <a:off x="6382702" y="925830"/>
            <a:ext cx="2532698" cy="1626606"/>
          </a:xfrm>
          <a:prstGeom prst="rect">
            <a:avLst/>
          </a:prstGeom>
          <a:noFill/>
          <a:extLst/>
        </p:spPr>
      </p:pic>
      <p:pic>
        <p:nvPicPr>
          <p:cNvPr id="5" name="Picture 4" descr="Screen Shot 2018-07-26 at 7.43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144" y="2655884"/>
            <a:ext cx="1912256" cy="238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4107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Close collaboration between NSTX-U and MAST-U on developing startup scenarios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71550"/>
            <a:ext cx="4876800" cy="394335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Vacuum field calculations support magnetic calibrations and inductive startup scenario development</a:t>
            </a:r>
          </a:p>
          <a:p>
            <a:r>
              <a:rPr lang="en-US" dirty="0" smtClean="0"/>
              <a:t>Procedure </a:t>
            </a:r>
            <a:r>
              <a:rPr lang="en-US" dirty="0"/>
              <a:t>for </a:t>
            </a:r>
            <a:r>
              <a:rPr lang="en-US" dirty="0" smtClean="0"/>
              <a:t>producing MAST-U first </a:t>
            </a:r>
            <a:r>
              <a:rPr lang="en-US" dirty="0"/>
              <a:t>plasma </a:t>
            </a:r>
            <a:r>
              <a:rPr lang="en-US" dirty="0" smtClean="0"/>
              <a:t>being developed using the PPPL-LRDFIT  code</a:t>
            </a:r>
            <a:endParaRPr lang="en-US" dirty="0"/>
          </a:p>
          <a:p>
            <a:pPr lvl="1"/>
            <a:r>
              <a:rPr lang="en-US" dirty="0" smtClean="0"/>
              <a:t>Results </a:t>
            </a:r>
            <a:r>
              <a:rPr lang="en-US" dirty="0"/>
              <a:t>from NSTX(-U) provide basis for first-plasma scenarios on MAST-</a:t>
            </a:r>
            <a:r>
              <a:rPr lang="en-US" dirty="0" smtClean="0"/>
              <a:t>U</a:t>
            </a:r>
          </a:p>
          <a:p>
            <a:pPr lvl="1"/>
            <a:r>
              <a:rPr lang="en-US" dirty="0" smtClean="0"/>
              <a:t>Extended on-site (CCFE) visits facilitate collaboration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10CB5B7-B27D-134F-93A3-E7A72CDA71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17" t="11782" r="7179" b="7160"/>
          <a:stretch/>
        </p:blipFill>
        <p:spPr>
          <a:xfrm>
            <a:off x="5539496" y="1025852"/>
            <a:ext cx="3306182" cy="399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7250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smtClean="0"/>
              <a:t>Summary: </a:t>
            </a:r>
            <a:r>
              <a:rPr lang="en-US" sz="2800" dirty="0" smtClean="0"/>
              <a:t>NSTX</a:t>
            </a:r>
            <a:r>
              <a:rPr lang="en-US" sz="2800" dirty="0"/>
              <a:t>(-U) and MAST </a:t>
            </a:r>
            <a:r>
              <a:rPr lang="en-US" sz="2800" dirty="0" smtClean="0"/>
              <a:t>address </a:t>
            </a:r>
            <a:r>
              <a:rPr lang="en-US" sz="2800" dirty="0"/>
              <a:t>urgent issues for fusion science, ITER and next-step devices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97280"/>
            <a:ext cx="8839200" cy="3943350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Core transport &amp; turbulence studied over an extended range of </a:t>
            </a:r>
            <a:r>
              <a:rPr lang="en-US" sz="2000" dirty="0" smtClean="0"/>
              <a:t>β and </a:t>
            </a:r>
            <a:r>
              <a:rPr lang="en-US" sz="2000" dirty="0" err="1" smtClean="0"/>
              <a:t>ν</a:t>
            </a:r>
            <a:r>
              <a:rPr lang="en-US" sz="2000" baseline="-25000" dirty="0" smtClean="0"/>
              <a:t>*</a:t>
            </a:r>
            <a:endParaRPr lang="en-US" sz="2000" baseline="-25000" dirty="0"/>
          </a:p>
          <a:p>
            <a:pPr lvl="1"/>
            <a:r>
              <a:rPr lang="en-US" sz="1800" dirty="0"/>
              <a:t>Electrostatic and electromagnetic effects drive strong favorable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sz="1800" baseline="-25000" dirty="0"/>
              <a:t>*</a:t>
            </a:r>
            <a:r>
              <a:rPr lang="en-US" sz="1800" dirty="0"/>
              <a:t> scaling</a:t>
            </a:r>
          </a:p>
          <a:p>
            <a:pPr lvl="1"/>
            <a:r>
              <a:rPr lang="en-US" sz="1800" dirty="0"/>
              <a:t>Multi-scale effects (low- &amp; high-k) must be considered</a:t>
            </a:r>
          </a:p>
          <a:p>
            <a:r>
              <a:rPr lang="en-US" sz="2000" dirty="0"/>
              <a:t>Energetic particle effects and instabilities studied in portions of parameter space expected for α-burning plasmas</a:t>
            </a:r>
          </a:p>
          <a:p>
            <a:pPr lvl="1"/>
            <a:r>
              <a:rPr lang="en-US" sz="1800" dirty="0"/>
              <a:t>Low and high frequency modes can have profound effect on EP distribution</a:t>
            </a:r>
          </a:p>
          <a:p>
            <a:pPr lvl="1"/>
            <a:r>
              <a:rPr lang="en-US" sz="1800" dirty="0"/>
              <a:t>Predictive models and phase-space engineering techniques being developed</a:t>
            </a:r>
          </a:p>
          <a:p>
            <a:r>
              <a:rPr lang="en-US" sz="2000" dirty="0"/>
              <a:t>Boundary </a:t>
            </a:r>
            <a:r>
              <a:rPr lang="en-US" sz="2000" dirty="0" smtClean="0"/>
              <a:t>and divertor studies </a:t>
            </a:r>
            <a:r>
              <a:rPr lang="en-US" sz="2000" dirty="0"/>
              <a:t>address processes controlling heat flux width</a:t>
            </a:r>
          </a:p>
          <a:p>
            <a:pPr lvl="1"/>
            <a:r>
              <a:rPr lang="en-US" sz="1800" dirty="0"/>
              <a:t>Filamentary structures/turbulence</a:t>
            </a:r>
          </a:p>
          <a:p>
            <a:pPr lvl="1"/>
            <a:r>
              <a:rPr lang="en-US" sz="1800" dirty="0"/>
              <a:t>Heat flux mitigation through innovative divertor </a:t>
            </a:r>
            <a:r>
              <a:rPr lang="en-US" sz="1800" dirty="0" smtClean="0"/>
              <a:t>designs</a:t>
            </a:r>
          </a:p>
          <a:p>
            <a:r>
              <a:rPr lang="en-US" sz="2000" dirty="0" smtClean="0"/>
              <a:t>When operation commences, NSTX-U and MAST-U will be the most capable devices in the world-wide ST program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5410201" y="4629150"/>
            <a:ext cx="3534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80"/>
                </a:solidFill>
              </a:rPr>
              <a:t>Relevant IAEA contributions follow</a:t>
            </a:r>
            <a:endParaRPr lang="en-US" b="1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0672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NSTX(-U)/MAST(-U) related IAEA presentations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25830"/>
            <a:ext cx="9144000" cy="4114800"/>
          </a:xfrm>
        </p:spPr>
        <p:txBody>
          <a:bodyPr>
            <a:normAutofit fontScale="92500" lnSpcReduction="20000"/>
          </a:bodyPr>
          <a:lstStyle/>
          <a:p>
            <a:pPr marL="457200" indent="-342900">
              <a:buFont typeface="+mj-lt"/>
              <a:buAutoNum type="arabicPeriod"/>
            </a:pPr>
            <a:r>
              <a:rPr lang="en-US" sz="1400" dirty="0">
                <a:solidFill>
                  <a:schemeClr val="accent6"/>
                </a:solidFill>
              </a:rPr>
              <a:t>J. Menard: Fusion energy development utilizing the Spherical Tokamak  OV/P-6		(Mon AM)</a:t>
            </a:r>
          </a:p>
          <a:p>
            <a:pPr marL="457200" indent="-342900">
              <a:buFont typeface="+mj-lt"/>
              <a:buAutoNum type="arabicPeriod"/>
            </a:pPr>
            <a:r>
              <a:rPr lang="en-US" sz="1400" dirty="0">
                <a:solidFill>
                  <a:schemeClr val="accent3"/>
                </a:solidFill>
              </a:rPr>
              <a:t>R. Lunsford: Electromagnetic particle injector  FIP/P1-51				(Tues AM)</a:t>
            </a:r>
          </a:p>
          <a:p>
            <a:pPr marL="457200" indent="-342900">
              <a:buFont typeface="+mj-lt"/>
              <a:buAutoNum type="arabicPeriod"/>
            </a:pPr>
            <a:r>
              <a:rPr lang="en-US" sz="1400" dirty="0">
                <a:solidFill>
                  <a:schemeClr val="accent3"/>
                </a:solidFill>
              </a:rPr>
              <a:t>M. </a:t>
            </a:r>
            <a:r>
              <a:rPr lang="en-US" sz="1400" dirty="0" err="1">
                <a:solidFill>
                  <a:schemeClr val="accent3"/>
                </a:solidFill>
              </a:rPr>
              <a:t>Podesta</a:t>
            </a:r>
            <a:r>
              <a:rPr lang="en-US" sz="1400" dirty="0">
                <a:solidFill>
                  <a:schemeClr val="accent3"/>
                </a:solidFill>
              </a:rPr>
              <a:t>: Reduced EP transport models  EX/1-2</a:t>
            </a:r>
          </a:p>
          <a:p>
            <a:pPr marL="457200" indent="-342900">
              <a:buFont typeface="+mj-lt"/>
              <a:buAutoNum type="arabicPeriod"/>
            </a:pPr>
            <a:r>
              <a:rPr lang="en-US" sz="1400" dirty="0">
                <a:solidFill>
                  <a:srgbClr val="3333FF"/>
                </a:solidFill>
              </a:rPr>
              <a:t>E. </a:t>
            </a:r>
            <a:r>
              <a:rPr lang="en-US" sz="1400" dirty="0" err="1">
                <a:solidFill>
                  <a:srgbClr val="3333FF"/>
                </a:solidFill>
              </a:rPr>
              <a:t>Belova</a:t>
            </a:r>
            <a:r>
              <a:rPr lang="en-US" sz="1400" dirty="0">
                <a:solidFill>
                  <a:srgbClr val="3333FF"/>
                </a:solidFill>
              </a:rPr>
              <a:t>: Numerical simulations of GAE suppression  TH/P2-16			(Tues PM)</a:t>
            </a:r>
          </a:p>
          <a:p>
            <a:pPr marL="457200" indent="-342900">
              <a:buFont typeface="+mj-lt"/>
              <a:buAutoNum type="arabicPeriod"/>
            </a:pPr>
            <a:r>
              <a:rPr lang="en-US" sz="1400" dirty="0">
                <a:solidFill>
                  <a:srgbClr val="3333FF"/>
                </a:solidFill>
              </a:rPr>
              <a:t>S. Pamela: ELM and ELM-control simulations OV/4-4</a:t>
            </a:r>
          </a:p>
          <a:p>
            <a:pPr marL="457200" indent="-342900">
              <a:buFont typeface="+mj-lt"/>
              <a:buAutoNum type="arabicPeriod"/>
            </a:pPr>
            <a:r>
              <a:rPr lang="en-US" sz="1400" dirty="0">
                <a:solidFill>
                  <a:srgbClr val="008000"/>
                </a:solidFill>
              </a:rPr>
              <a:t>S. Gerhardt: NSTX-U Recovery physics and engineering  FIP/P3-63			(Wed AM)</a:t>
            </a:r>
          </a:p>
          <a:p>
            <a:pPr marL="457200" indent="-342900">
              <a:buFont typeface="+mj-lt"/>
              <a:buAutoNum type="arabicPeriod"/>
            </a:pPr>
            <a:r>
              <a:rPr lang="en-US" sz="1400" dirty="0">
                <a:solidFill>
                  <a:srgbClr val="008000"/>
                </a:solidFill>
              </a:rPr>
              <a:t>V. </a:t>
            </a:r>
            <a:r>
              <a:rPr lang="en-US" sz="1400" dirty="0" err="1">
                <a:solidFill>
                  <a:srgbClr val="008000"/>
                </a:solidFill>
              </a:rPr>
              <a:t>Menon</a:t>
            </a:r>
            <a:r>
              <a:rPr lang="en-US" sz="1400" dirty="0">
                <a:solidFill>
                  <a:srgbClr val="008000"/>
                </a:solidFill>
              </a:rPr>
              <a:t>: Performance of large and small R/a fusion tokamaks  FIP/P3-60</a:t>
            </a:r>
          </a:p>
          <a:p>
            <a:pPr marL="457200" indent="-342900">
              <a:buFont typeface="+mj-lt"/>
              <a:buAutoNum type="arabicPeriod"/>
            </a:pPr>
            <a:r>
              <a:rPr lang="en-US" sz="1400" dirty="0">
                <a:solidFill>
                  <a:srgbClr val="800000"/>
                </a:solidFill>
              </a:rPr>
              <a:t>N. </a:t>
            </a:r>
            <a:r>
              <a:rPr lang="en-US" sz="1400" dirty="0" err="1">
                <a:solidFill>
                  <a:srgbClr val="800000"/>
                </a:solidFill>
              </a:rPr>
              <a:t>Bertelli</a:t>
            </a:r>
            <a:r>
              <a:rPr lang="en-US" sz="1400" dirty="0">
                <a:solidFill>
                  <a:srgbClr val="800000"/>
                </a:solidFill>
              </a:rPr>
              <a:t>: Impact of H</a:t>
            </a:r>
            <a:r>
              <a:rPr lang="en-US" sz="1400" baseline="30000" dirty="0">
                <a:solidFill>
                  <a:srgbClr val="800000"/>
                </a:solidFill>
              </a:rPr>
              <a:t>+</a:t>
            </a:r>
            <a:r>
              <a:rPr lang="en-US" sz="1400" dirty="0">
                <a:solidFill>
                  <a:srgbClr val="800000"/>
                </a:solidFill>
              </a:rPr>
              <a:t> on HHFW in NSTX-U  TH/P4-13				(Wed PM)</a:t>
            </a:r>
          </a:p>
          <a:p>
            <a:pPr marL="457200" indent="-342900">
              <a:buFont typeface="+mj-lt"/>
              <a:buAutoNum type="arabicPeriod"/>
            </a:pPr>
            <a:r>
              <a:rPr lang="en-US" sz="1400" dirty="0">
                <a:solidFill>
                  <a:schemeClr val="tx2"/>
                </a:solidFill>
              </a:rPr>
              <a:t>G.Z. </a:t>
            </a:r>
            <a:r>
              <a:rPr lang="en-US" sz="1400" dirty="0" err="1">
                <a:solidFill>
                  <a:schemeClr val="tx2"/>
                </a:solidFill>
              </a:rPr>
              <a:t>Hao</a:t>
            </a:r>
            <a:r>
              <a:rPr lang="en-US" sz="1400" dirty="0">
                <a:solidFill>
                  <a:schemeClr val="tx2"/>
                </a:solidFill>
              </a:rPr>
              <a:t>: Centrifugal force driven low-f modes in STs  TH/P5-13			(Thurs AM)</a:t>
            </a:r>
          </a:p>
          <a:p>
            <a:pPr marL="457200" indent="-342900">
              <a:buFont typeface="+mj-lt"/>
              <a:buAutoNum type="arabicPeriod"/>
            </a:pPr>
            <a:r>
              <a:rPr lang="en-US" sz="1400" dirty="0">
                <a:solidFill>
                  <a:schemeClr val="tx2"/>
                </a:solidFill>
              </a:rPr>
              <a:t>T. </a:t>
            </a:r>
            <a:r>
              <a:rPr lang="en-US" sz="1400" dirty="0" err="1">
                <a:solidFill>
                  <a:schemeClr val="tx2"/>
                </a:solidFill>
              </a:rPr>
              <a:t>Rafiq</a:t>
            </a:r>
            <a:r>
              <a:rPr lang="en-US" sz="1400" dirty="0">
                <a:solidFill>
                  <a:schemeClr val="tx2"/>
                </a:solidFill>
              </a:rPr>
              <a:t>: Effects of microtearing modes on </a:t>
            </a:r>
            <a:r>
              <a:rPr lang="en-US" sz="1400" dirty="0" err="1">
                <a:solidFill>
                  <a:schemeClr val="tx2"/>
                </a:solidFill>
              </a:rPr>
              <a:t>Te</a:t>
            </a:r>
            <a:r>
              <a:rPr lang="en-US" sz="1400" dirty="0">
                <a:solidFill>
                  <a:schemeClr val="tx2"/>
                </a:solidFill>
              </a:rPr>
              <a:t> evolution in NSTX  TH/P5-10</a:t>
            </a:r>
          </a:p>
          <a:p>
            <a:pPr marL="457200" indent="-342900">
              <a:buFont typeface="+mj-lt"/>
              <a:buAutoNum type="arabicPeriod"/>
            </a:pPr>
            <a:r>
              <a:rPr lang="en-US" sz="1400" dirty="0">
                <a:solidFill>
                  <a:srgbClr val="FF0000"/>
                </a:solidFill>
              </a:rPr>
              <a:t>S. </a:t>
            </a:r>
            <a:r>
              <a:rPr lang="en-US" sz="1400" dirty="0" err="1">
                <a:solidFill>
                  <a:srgbClr val="FF0000"/>
                </a:solidFill>
              </a:rPr>
              <a:t>Sabbagh</a:t>
            </a:r>
            <a:r>
              <a:rPr lang="en-US" sz="1400" dirty="0">
                <a:solidFill>
                  <a:srgbClr val="FF0000"/>
                </a:solidFill>
              </a:rPr>
              <a:t>: Disruption characterization and forecasting  EX/P6-26			(Thurs PM)</a:t>
            </a:r>
          </a:p>
          <a:p>
            <a:pPr marL="457200" indent="-342900">
              <a:buFont typeface="+mj-lt"/>
              <a:buAutoNum type="arabicPeriod"/>
            </a:pPr>
            <a:r>
              <a:rPr lang="en-US" sz="1400" dirty="0">
                <a:solidFill>
                  <a:srgbClr val="FF0000"/>
                </a:solidFill>
              </a:rPr>
              <a:t>N. Ferraro: EF impact on mode locking and divertor heat flux in NSTX-U  EX/P6-40</a:t>
            </a:r>
          </a:p>
          <a:p>
            <a:pPr marL="457200" indent="-342900">
              <a:buFont typeface="+mj-lt"/>
              <a:buAutoNum type="arabicPeriod"/>
            </a:pPr>
            <a:r>
              <a:rPr lang="en-US" sz="1400" dirty="0" smtClean="0">
                <a:solidFill>
                  <a:srgbClr val="FF0000"/>
                </a:solidFill>
              </a:rPr>
              <a:t>E. Fredrickson/M</a:t>
            </a:r>
            <a:r>
              <a:rPr lang="en-US" sz="1400" dirty="0">
                <a:solidFill>
                  <a:srgbClr val="FF0000"/>
                </a:solidFill>
              </a:rPr>
              <a:t>. </a:t>
            </a:r>
            <a:r>
              <a:rPr lang="en-US" sz="1400" dirty="0" err="1">
                <a:solidFill>
                  <a:srgbClr val="FF0000"/>
                </a:solidFill>
              </a:rPr>
              <a:t>Podesta</a:t>
            </a:r>
            <a:r>
              <a:rPr lang="en-US" sz="1400" dirty="0">
                <a:solidFill>
                  <a:srgbClr val="FF0000"/>
                </a:solidFill>
              </a:rPr>
              <a:t>: GAE stability dependences on fast ion distribution  EX/P6-32</a:t>
            </a:r>
          </a:p>
          <a:p>
            <a:pPr marL="457200" indent="-342900">
              <a:buFont typeface="+mj-lt"/>
              <a:buAutoNum type="arabicPeriod"/>
            </a:pPr>
            <a:r>
              <a:rPr lang="en-US" sz="1400" dirty="0">
                <a:solidFill>
                  <a:srgbClr val="FF0000"/>
                </a:solidFill>
              </a:rPr>
              <a:t>D. Kim: Fast ion redistribution by sawteeth on NSTX-U  EX/P6-33</a:t>
            </a:r>
          </a:p>
          <a:p>
            <a:pPr marL="457200" indent="-342900">
              <a:buFont typeface="+mj-lt"/>
              <a:buAutoNum type="arabicPeriod"/>
            </a:pPr>
            <a:r>
              <a:rPr lang="en-US" sz="1400" dirty="0">
                <a:solidFill>
                  <a:srgbClr val="FF0000"/>
                </a:solidFill>
              </a:rPr>
              <a:t>L. D-</a:t>
            </a:r>
            <a:r>
              <a:rPr lang="en-US" sz="1400" dirty="0" err="1">
                <a:solidFill>
                  <a:srgbClr val="FF0000"/>
                </a:solidFill>
              </a:rPr>
              <a:t>Aparacio</a:t>
            </a:r>
            <a:r>
              <a:rPr lang="en-US" sz="1400" dirty="0">
                <a:solidFill>
                  <a:srgbClr val="FF0000"/>
                </a:solidFill>
              </a:rPr>
              <a:t>: Rotation-induced electrostatic potentials and density asymmetries in NSTX  EX/P6-33</a:t>
            </a:r>
          </a:p>
          <a:p>
            <a:pPr marL="457200" indent="-342900">
              <a:buFont typeface="+mj-lt"/>
              <a:buAutoNum type="arabicPeriod"/>
            </a:pPr>
            <a:r>
              <a:rPr lang="en-US" sz="1400" dirty="0">
                <a:solidFill>
                  <a:srgbClr val="FF0000"/>
                </a:solidFill>
              </a:rPr>
              <a:t>R. </a:t>
            </a:r>
            <a:r>
              <a:rPr lang="en-US" sz="1400" dirty="0" err="1">
                <a:solidFill>
                  <a:srgbClr val="FF0000"/>
                </a:solidFill>
              </a:rPr>
              <a:t>Goldston</a:t>
            </a:r>
            <a:r>
              <a:rPr lang="en-US" sz="1400" dirty="0">
                <a:solidFill>
                  <a:srgbClr val="FF0000"/>
                </a:solidFill>
              </a:rPr>
              <a:t>: Development of Li vapor box divertor for controlled plasma detachment  FIP/3-6</a:t>
            </a:r>
          </a:p>
          <a:p>
            <a:pPr marL="457200" indent="-342900">
              <a:buFont typeface="+mj-lt"/>
              <a:buAutoNum type="arabicPeriod"/>
            </a:pPr>
            <a:r>
              <a:rPr lang="en-US" sz="1400" dirty="0"/>
              <a:t>T. Brown: A toroidal confinement facility to study liquid lithium divertor		</a:t>
            </a:r>
            <a:r>
              <a:rPr lang="en-US" sz="1400" dirty="0" smtClean="0"/>
              <a:t>	(</a:t>
            </a:r>
            <a:r>
              <a:rPr lang="en-US" sz="1400" dirty="0"/>
              <a:t>Fri AM)</a:t>
            </a:r>
          </a:p>
          <a:p>
            <a:pPr marL="457200" indent="-342900">
              <a:buFont typeface="+mj-lt"/>
              <a:buAutoNum type="arabicPeriod"/>
            </a:pPr>
            <a:r>
              <a:rPr lang="en-US" sz="1400" dirty="0"/>
              <a:t>A. Hakim: Continuum g-k simulations of NSTX SOL turbulence with sheath-limited geometries  TH/P7-33</a:t>
            </a:r>
          </a:p>
          <a:p>
            <a:pPr marL="457200" indent="-342900">
              <a:buFont typeface="+mj-lt"/>
              <a:buAutoNum type="arabicPeriod"/>
            </a:pPr>
            <a:r>
              <a:rPr lang="en-US" sz="1400" dirty="0">
                <a:solidFill>
                  <a:schemeClr val="accent3">
                    <a:lumMod val="75000"/>
                  </a:schemeClr>
                </a:solidFill>
              </a:rPr>
              <a:t>I. Krebs: Nonlinear 3D simulations of VDEs in tokamaks  TH/P8-10			(Fri PM)</a:t>
            </a:r>
          </a:p>
          <a:p>
            <a:pPr marL="457200" indent="-342900">
              <a:buFont typeface="+mj-lt"/>
              <a:buAutoNum type="arabicPeriod"/>
            </a:pPr>
            <a:r>
              <a:rPr lang="en-US" sz="1400" dirty="0">
                <a:solidFill>
                  <a:schemeClr val="accent3">
                    <a:lumMod val="75000"/>
                  </a:schemeClr>
                </a:solidFill>
              </a:rPr>
              <a:t>F. Militello: </a:t>
            </a:r>
            <a:r>
              <a:rPr lang="en-GB" sz="1400" dirty="0">
                <a:solidFill>
                  <a:schemeClr val="accent3">
                    <a:lumMod val="75000"/>
                  </a:schemeClr>
                </a:solidFill>
              </a:rPr>
              <a:t>Predicting Scrape-Off Layer profiles and filamentary transport for reactor relevant devices  TH/7-1</a:t>
            </a:r>
            <a:endParaRPr lang="en-US" sz="14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5169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5975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NSTX(-U) and MAST research address urgent issues for fusion science, ITER and next-step devices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1"/>
          </p:nvPr>
        </p:nvSpPr>
        <p:spPr>
          <a:xfrm>
            <a:off x="152400" y="971550"/>
            <a:ext cx="5181600" cy="406908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STs can investigate turbulence over an extended range in β (tens %)</a:t>
            </a:r>
          </a:p>
          <a:p>
            <a:pPr lvl="1"/>
            <a:r>
              <a:rPr lang="en-US" dirty="0"/>
              <a:t>Electrostatic and electromagnetic effects at large </a:t>
            </a:r>
            <a:r>
              <a:rPr lang="en-US" dirty="0" err="1"/>
              <a:t>ρ</a:t>
            </a:r>
            <a:r>
              <a:rPr lang="en-US" baseline="-25000" dirty="0"/>
              <a:t>*</a:t>
            </a:r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STs EP physics spans phase space expected in Burning Plasmas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Develop predictive and control methods</a:t>
            </a:r>
          </a:p>
          <a:p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Reduced connection length and surface area can lead to increased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q</a:t>
            </a:r>
            <a:r>
              <a:rPr lang="en-US" baseline="-25000" dirty="0" err="1">
                <a:solidFill>
                  <a:schemeClr val="bg1">
                    <a:lumMod val="85000"/>
                  </a:schemeClr>
                </a:solidFill>
              </a:rPr>
              <a:t>target</a:t>
            </a:r>
            <a:r>
              <a:rPr lang="en-US" baseline="-250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in conventional divertors in STs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Developing strategies to mitigate heat fluxes in STs critical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55141" y="1633752"/>
            <a:ext cx="2402088" cy="216187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02" r="70000" b="29547"/>
          <a:stretch/>
        </p:blipFill>
        <p:spPr>
          <a:xfrm>
            <a:off x="5348648" y="1474470"/>
            <a:ext cx="3378761" cy="27977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55141" y="1633752"/>
            <a:ext cx="2402088" cy="216187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399107" y="2301071"/>
            <a:ext cx="138094" cy="2543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" name="TextBox 7"/>
          <p:cNvSpPr txBox="1"/>
          <p:nvPr/>
        </p:nvSpPr>
        <p:spPr>
          <a:xfrm rot="16200000">
            <a:off x="4612169" y="2483578"/>
            <a:ext cx="13003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Electron beta </a:t>
            </a:r>
          </a:p>
        </p:txBody>
      </p:sp>
      <p:sp>
        <p:nvSpPr>
          <p:cNvPr id="9" name="Rectangle 8"/>
          <p:cNvSpPr/>
          <p:nvPr/>
        </p:nvSpPr>
        <p:spPr>
          <a:xfrm>
            <a:off x="6267090" y="4278066"/>
            <a:ext cx="2048840" cy="25433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055142" y="4278065"/>
            <a:ext cx="2853565" cy="338554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Normalized collisionality (~n/T</a:t>
            </a:r>
            <a:r>
              <a:rPr lang="en-US" sz="1600" baseline="30000" dirty="0"/>
              <a:t>2</a:t>
            </a:r>
            <a:r>
              <a:rPr lang="en-US" sz="1600" dirty="0"/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81338" y="3236192"/>
            <a:ext cx="2446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800000"/>
                </a:solidFill>
              </a:rPr>
              <a:t>e-s turbulence</a:t>
            </a:r>
          </a:p>
        </p:txBody>
      </p:sp>
      <p:sp>
        <p:nvSpPr>
          <p:cNvPr id="14" name="Right Arrow 13"/>
          <p:cNvSpPr/>
          <p:nvPr/>
        </p:nvSpPr>
        <p:spPr>
          <a:xfrm rot="18900000">
            <a:off x="6901129" y="2724883"/>
            <a:ext cx="1411954" cy="173921"/>
          </a:xfrm>
          <a:prstGeom prst="rightArrow">
            <a:avLst>
              <a:gd name="adj1" fmla="val 50000"/>
              <a:gd name="adj2" fmla="val 64030"/>
            </a:avLst>
          </a:prstGeom>
          <a:solidFill>
            <a:srgbClr val="800000"/>
          </a:solidFill>
          <a:ln>
            <a:solidFill>
              <a:srgbClr val="800000"/>
            </a:solidFill>
          </a:ln>
          <a:scene3d>
            <a:camera prst="orthographicFront">
              <a:rot lat="270000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479040" y="1636945"/>
            <a:ext cx="23601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800000"/>
                </a:solidFill>
              </a:rPr>
              <a:t>e-m turbulence</a:t>
            </a:r>
          </a:p>
        </p:txBody>
      </p:sp>
      <p:sp>
        <p:nvSpPr>
          <p:cNvPr id="17" name="Right Arrow 16"/>
          <p:cNvSpPr/>
          <p:nvPr/>
        </p:nvSpPr>
        <p:spPr>
          <a:xfrm rot="10800000">
            <a:off x="6855356" y="2078204"/>
            <a:ext cx="917406" cy="169346"/>
          </a:xfrm>
          <a:prstGeom prst="rightArrow">
            <a:avLst>
              <a:gd name="adj1" fmla="val 50000"/>
              <a:gd name="adj2" fmla="val 64030"/>
            </a:avLst>
          </a:prstGeom>
          <a:solidFill>
            <a:srgbClr val="800000"/>
          </a:solidFill>
          <a:ln>
            <a:solidFill>
              <a:srgbClr val="800000"/>
            </a:solidFill>
          </a:ln>
          <a:scene3d>
            <a:camera prst="orthographicFront">
              <a:rot lat="270000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984491" y="1983148"/>
            <a:ext cx="7338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800000"/>
                </a:solidFill>
              </a:rPr>
              <a:t>NSTX-U</a:t>
            </a:r>
          </a:p>
        </p:txBody>
      </p:sp>
      <p:sp>
        <p:nvSpPr>
          <p:cNvPr id="20" name="Oval 17"/>
          <p:cNvSpPr>
            <a:spLocks noChangeArrowheads="1"/>
          </p:cNvSpPr>
          <p:nvPr/>
        </p:nvSpPr>
        <p:spPr bwMode="auto">
          <a:xfrm>
            <a:off x="5984493" y="1619787"/>
            <a:ext cx="1473291" cy="1267036"/>
          </a:xfrm>
          <a:prstGeom prst="ellipse">
            <a:avLst/>
          </a:prstGeom>
          <a:solidFill>
            <a:srgbClr val="FF0000">
              <a:alpha val="7000"/>
            </a:srgbClr>
          </a:solidFill>
          <a:ln w="15875" algn="ctr">
            <a:noFill/>
            <a:round/>
            <a:headEnd/>
            <a:tailEnd type="triangle" w="med" len="med"/>
          </a:ln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sp>
        <p:nvSpPr>
          <p:cNvPr id="22" name="Oval 16"/>
          <p:cNvSpPr>
            <a:spLocks noChangeArrowheads="1"/>
          </p:cNvSpPr>
          <p:nvPr/>
        </p:nvSpPr>
        <p:spPr bwMode="auto">
          <a:xfrm>
            <a:off x="5984493" y="3127672"/>
            <a:ext cx="1766241" cy="743619"/>
          </a:xfrm>
          <a:prstGeom prst="ellipse">
            <a:avLst/>
          </a:prstGeom>
          <a:solidFill>
            <a:schemeClr val="tx1">
              <a:lumMod val="95000"/>
              <a:lumOff val="5000"/>
              <a:alpha val="9000"/>
            </a:schemeClr>
          </a:solidFill>
          <a:ln w="15875" algn="ctr">
            <a:noFill/>
            <a:round/>
            <a:headEnd/>
            <a:tailEnd type="triangle" w="med" len="med"/>
          </a:ln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 sz="1400"/>
          </a:p>
        </p:txBody>
      </p:sp>
      <p:sp>
        <p:nvSpPr>
          <p:cNvPr id="24" name="TextBox 23"/>
          <p:cNvSpPr txBox="1"/>
          <p:nvPr/>
        </p:nvSpPr>
        <p:spPr>
          <a:xfrm>
            <a:off x="6609988" y="2237487"/>
            <a:ext cx="782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800000"/>
                </a:solidFill>
              </a:rPr>
              <a:t>MAST-U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172200" y="2571750"/>
            <a:ext cx="529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KBM</a:t>
            </a:r>
          </a:p>
        </p:txBody>
      </p:sp>
      <p:sp>
        <p:nvSpPr>
          <p:cNvPr id="21" name="Oval 16"/>
          <p:cNvSpPr>
            <a:spLocks noChangeArrowheads="1"/>
          </p:cNvSpPr>
          <p:nvPr/>
        </p:nvSpPr>
        <p:spPr bwMode="auto">
          <a:xfrm rot="21186063">
            <a:off x="6362850" y="1552324"/>
            <a:ext cx="2182244" cy="1526501"/>
          </a:xfrm>
          <a:prstGeom prst="ellipse">
            <a:avLst/>
          </a:prstGeom>
          <a:solidFill>
            <a:srgbClr val="030799">
              <a:alpha val="7000"/>
            </a:srgbClr>
          </a:solidFill>
          <a:ln w="15875" algn="ctr">
            <a:noFill/>
            <a:round/>
            <a:headEnd/>
            <a:tailEnd type="triangle" w="med" len="med"/>
          </a:ln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 sz="1400" dirty="0"/>
          </a:p>
        </p:txBody>
      </p:sp>
      <p:sp>
        <p:nvSpPr>
          <p:cNvPr id="31" name="TextBox 30"/>
          <p:cNvSpPr txBox="1"/>
          <p:nvPr/>
        </p:nvSpPr>
        <p:spPr>
          <a:xfrm>
            <a:off x="7844918" y="2613814"/>
            <a:ext cx="5791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MTM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238034" y="3523685"/>
            <a:ext cx="11864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ITG/TEM/ETG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72401" y="1885951"/>
            <a:ext cx="10604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800000"/>
                </a:solidFill>
              </a:rPr>
              <a:t>NSTX/MAST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1" y="514350"/>
            <a:ext cx="2024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MOVE TO BACKUP?</a:t>
            </a:r>
          </a:p>
        </p:txBody>
      </p:sp>
    </p:spTree>
    <p:extLst>
      <p:ext uri="{BB962C8B-B14F-4D97-AF65-F5344CB8AC3E}">
        <p14:creationId xmlns:p14="http://schemas.microsoft.com/office/powerpoint/2010/main" val="2859293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NSTX(-U) and MAST </a:t>
            </a:r>
            <a:r>
              <a:rPr lang="en-US" sz="2800" dirty="0" smtClean="0"/>
              <a:t>address </a:t>
            </a:r>
            <a:r>
              <a:rPr lang="en-US" sz="2800" dirty="0"/>
              <a:t>urgent issues for fusion science, ITER and next-step devices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1"/>
          </p:nvPr>
        </p:nvSpPr>
        <p:spPr>
          <a:xfrm>
            <a:off x="152400" y="971550"/>
            <a:ext cx="8839200" cy="4069080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Spherical Tokamaks (STs) can investigate turbulence over an extended range in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2800" dirty="0"/>
              <a:t> (tens %)</a:t>
            </a:r>
          </a:p>
          <a:p>
            <a:pPr lvl="1"/>
            <a:r>
              <a:rPr lang="en-US" sz="2400" dirty="0"/>
              <a:t>Electrostatic and electromagnetic effects </a:t>
            </a:r>
            <a:endParaRPr lang="en-US" sz="2400" dirty="0" smtClean="0"/>
          </a:p>
          <a:p>
            <a:r>
              <a:rPr lang="en-US" sz="2800" dirty="0" smtClean="0"/>
              <a:t>STs </a:t>
            </a:r>
            <a:r>
              <a:rPr lang="en-US" sz="2800" dirty="0"/>
              <a:t>Energetic Particle (EP) physics spans phase space expected in Burning Plasmas</a:t>
            </a:r>
          </a:p>
          <a:p>
            <a:pPr lvl="1"/>
            <a:r>
              <a:rPr lang="en-US" sz="2400" dirty="0" err="1"/>
              <a:t>v</a:t>
            </a:r>
            <a:r>
              <a:rPr lang="en-US" sz="2400" baseline="-25000" dirty="0" err="1"/>
              <a:t>fast</a:t>
            </a:r>
            <a:r>
              <a:rPr lang="en-US" sz="2400" dirty="0"/>
              <a:t>/</a:t>
            </a:r>
            <a:r>
              <a:rPr lang="en-US" sz="2400" dirty="0" err="1"/>
              <a:t>v</a:t>
            </a:r>
            <a:r>
              <a:rPr lang="en-US" sz="2400" baseline="-25000" dirty="0" err="1"/>
              <a:t>Alfvén</a:t>
            </a:r>
            <a:r>
              <a:rPr lang="en-US" sz="2400" dirty="0"/>
              <a:t> </a:t>
            </a:r>
            <a:r>
              <a:rPr lang="en-US" sz="2400" dirty="0" err="1"/>
              <a:t>vs</a:t>
            </a:r>
            <a:r>
              <a:rPr lang="en-US" sz="2400" dirty="0"/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2400" baseline="-25000" dirty="0"/>
              <a:t>fast</a:t>
            </a:r>
            <a:r>
              <a:rPr lang="en-US" sz="2400" dirty="0"/>
              <a:t>/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2400" baseline="-25000" dirty="0"/>
              <a:t>tot</a:t>
            </a:r>
            <a:endParaRPr lang="en-US" sz="2400" dirty="0"/>
          </a:p>
          <a:p>
            <a:pPr lvl="1"/>
            <a:r>
              <a:rPr lang="en-US" sz="2400" dirty="0"/>
              <a:t>Develop predictive and control methods</a:t>
            </a:r>
          </a:p>
          <a:p>
            <a:r>
              <a:rPr lang="en-US" sz="2800" dirty="0" smtClean="0"/>
              <a:t>Reduced </a:t>
            </a:r>
            <a:r>
              <a:rPr lang="en-US" sz="2800" dirty="0"/>
              <a:t>aspect ratio </a:t>
            </a:r>
            <a:r>
              <a:rPr lang="en-US" sz="2800" dirty="0" smtClean="0"/>
              <a:t>expands </a:t>
            </a:r>
            <a:r>
              <a:rPr lang="en-US" sz="2800" dirty="0"/>
              <a:t>range of field line connection length to study and </a:t>
            </a:r>
            <a:r>
              <a:rPr lang="en-US" sz="2800" dirty="0" smtClean="0"/>
              <a:t>mitigate divertor </a:t>
            </a:r>
            <a:r>
              <a:rPr lang="en-US" sz="2800" dirty="0"/>
              <a:t>heat flux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509493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NSTX(-U) and MAST research address urgent issues for fusion science, ITER and next-step devices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52400" y="971550"/>
            <a:ext cx="5181600" cy="4069080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STs can investigate turbulence over an extended range in β (tens %)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Electrostatic and electromagnetic effects at large </a:t>
            </a:r>
            <a:r>
              <a:rPr lang="en-US" dirty="0" err="1">
                <a:solidFill>
                  <a:srgbClr val="D9D9D9"/>
                </a:solidFill>
              </a:rPr>
              <a:t>ρ</a:t>
            </a:r>
            <a:r>
              <a:rPr lang="en-US" baseline="-25000" dirty="0">
                <a:solidFill>
                  <a:srgbClr val="D9D9D9"/>
                </a:solidFill>
              </a:rPr>
              <a:t>*</a:t>
            </a:r>
            <a:endParaRPr lang="en-US" dirty="0">
              <a:solidFill>
                <a:srgbClr val="D9D9D9"/>
              </a:solidFill>
            </a:endParaRPr>
          </a:p>
          <a:p>
            <a:endParaRPr lang="en-US" dirty="0"/>
          </a:p>
          <a:p>
            <a:r>
              <a:rPr lang="en-US" dirty="0"/>
              <a:t>STs EP physics spans phase space expected in Burning Plasmas</a:t>
            </a:r>
          </a:p>
          <a:p>
            <a:pPr lvl="1"/>
            <a:r>
              <a:rPr lang="en-US" dirty="0"/>
              <a:t>Develop predictive and control methods</a:t>
            </a:r>
          </a:p>
          <a:p>
            <a:endParaRPr lang="en-US" dirty="0"/>
          </a:p>
          <a:p>
            <a:r>
              <a:rPr lang="en-US" dirty="0">
                <a:solidFill>
                  <a:srgbClr val="D9D9D9"/>
                </a:solidFill>
              </a:rPr>
              <a:t>Reduced connection length and surface area can lead to increased </a:t>
            </a:r>
            <a:r>
              <a:rPr lang="en-US" dirty="0" err="1">
                <a:solidFill>
                  <a:srgbClr val="D9D9D9"/>
                </a:solidFill>
              </a:rPr>
              <a:t>q</a:t>
            </a:r>
            <a:r>
              <a:rPr lang="en-US" baseline="-25000" dirty="0" err="1">
                <a:solidFill>
                  <a:srgbClr val="D9D9D9"/>
                </a:solidFill>
              </a:rPr>
              <a:t>target</a:t>
            </a:r>
            <a:r>
              <a:rPr lang="en-US" baseline="-25000" dirty="0">
                <a:solidFill>
                  <a:srgbClr val="D9D9D9"/>
                </a:solidFill>
              </a:rPr>
              <a:t> </a:t>
            </a:r>
            <a:r>
              <a:rPr lang="en-US" dirty="0">
                <a:solidFill>
                  <a:srgbClr val="D9D9D9"/>
                </a:solidFill>
              </a:rPr>
              <a:t> in conventional divertors in STs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Developing strategies to mitigate heat fluxes in STs critical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8686" y="1273302"/>
            <a:ext cx="3875314" cy="32552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1" y="514350"/>
            <a:ext cx="2024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MOVE TO BACKUP?</a:t>
            </a:r>
          </a:p>
        </p:txBody>
      </p:sp>
    </p:spTree>
    <p:extLst>
      <p:ext uri="{BB962C8B-B14F-4D97-AF65-F5344CB8AC3E}">
        <p14:creationId xmlns:p14="http://schemas.microsoft.com/office/powerpoint/2010/main" val="21225934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Core:</a:t>
            </a:r>
            <a:r>
              <a:rPr lang="en-US" sz="2800" dirty="0"/>
              <a:t> Disruption Event Characterization and Forecasting (DECAF) algorithm being developed for stable operation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6200" y="925830"/>
            <a:ext cx="5791200" cy="212598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DECAF utilizes </a:t>
            </a:r>
            <a:r>
              <a:rPr lang="en-US" u="sng" dirty="0"/>
              <a:t>physics-based </a:t>
            </a:r>
            <a:r>
              <a:rPr lang="en-US" dirty="0"/>
              <a:t>models as much as possible to identify event chain leading to disruptions in a time-evolving fashion </a:t>
            </a:r>
            <a:r>
              <a:rPr lang="en-US" sz="1900" dirty="0">
                <a:solidFill>
                  <a:srgbClr val="008080"/>
                </a:solidFill>
              </a:rPr>
              <a:t>[</a:t>
            </a:r>
            <a:r>
              <a:rPr lang="en-US" sz="1900" dirty="0" err="1">
                <a:solidFill>
                  <a:srgbClr val="008080"/>
                </a:solidFill>
              </a:rPr>
              <a:t>Sabbagh</a:t>
            </a:r>
            <a:r>
              <a:rPr lang="en-US" sz="1900" dirty="0">
                <a:solidFill>
                  <a:srgbClr val="008080"/>
                </a:solidFill>
              </a:rPr>
              <a:t> et al., EX/P6-26]</a:t>
            </a:r>
          </a:p>
          <a:p>
            <a:pPr lvl="1"/>
            <a:r>
              <a:rPr lang="en-US" dirty="0" smtClean="0"/>
              <a:t>Couple to real-time control system for stable operation, disruption mitigation </a:t>
            </a:r>
            <a:endParaRPr lang="en-US" dirty="0"/>
          </a:p>
        </p:txBody>
      </p:sp>
      <p:grpSp>
        <p:nvGrpSpPr>
          <p:cNvPr id="16" name="Group 15"/>
          <p:cNvGrpSpPr>
            <a:grpSpLocks/>
          </p:cNvGrpSpPr>
          <p:nvPr/>
        </p:nvGrpSpPr>
        <p:grpSpPr>
          <a:xfrm>
            <a:off x="5828638" y="1178618"/>
            <a:ext cx="3086762" cy="2696152"/>
            <a:chOff x="4689188" y="820131"/>
            <a:chExt cx="4336740" cy="420883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9950" y="820131"/>
              <a:ext cx="4285978" cy="247044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25"/>
            <a:stretch/>
          </p:blipFill>
          <p:spPr>
            <a:xfrm>
              <a:off x="4689188" y="2885292"/>
              <a:ext cx="4336740" cy="2143672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 bwMode="auto">
            <a:xfrm>
              <a:off x="5302779" y="3422228"/>
              <a:ext cx="3505237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" name="TextBox 8"/>
            <p:cNvSpPr txBox="1"/>
            <p:nvPr/>
          </p:nvSpPr>
          <p:spPr>
            <a:xfrm>
              <a:off x="5202935" y="2966345"/>
              <a:ext cx="3318511" cy="480456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en-US" sz="1400" b="1" i="0" kern="0" dirty="0">
                  <a:solidFill>
                    <a:srgbClr val="FF0000"/>
                  </a:solidFill>
                </a:rPr>
                <a:t>DECAF MHD warning level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730483" y="918227"/>
              <a:ext cx="2009326" cy="1153093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0" u="sng" kern="0" dirty="0">
                  <a:solidFill>
                    <a:srgbClr val="FF0000"/>
                  </a:solidFill>
                </a:rPr>
                <a:t>DECAF automated MHD events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6646791" y="1574536"/>
              <a:ext cx="2123025" cy="528499"/>
              <a:chOff x="3261640" y="5458930"/>
              <a:chExt cx="2123025" cy="528499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3261640" y="5458930"/>
                <a:ext cx="689075" cy="528499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kern="0" dirty="0">
                    <a:solidFill>
                      <a:schemeClr val="tx1"/>
                    </a:solidFill>
                  </a:rPr>
                  <a:t>n =</a:t>
                </a:r>
                <a:endParaRPr lang="en-US" sz="1600" i="0" kern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3810429" y="5471887"/>
                <a:ext cx="501339" cy="480456"/>
              </a:xfrm>
              <a:prstGeom prst="rect">
                <a:avLst/>
              </a:prstGeom>
              <a:solidFill>
                <a:schemeClr val="tx2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i="0" kern="0" dirty="0">
                    <a:solidFill>
                      <a:srgbClr val="FF0000"/>
                    </a:solidFill>
                  </a:rPr>
                  <a:t>  </a:t>
                </a:r>
                <a:r>
                  <a:rPr lang="en-US" sz="1400" i="0" kern="0" dirty="0">
                    <a:solidFill>
                      <a:schemeClr val="bg1"/>
                    </a:solidFill>
                  </a:rPr>
                  <a:t>1  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4346876" y="5477983"/>
                <a:ext cx="501339" cy="480456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i="0" kern="0" dirty="0">
                    <a:solidFill>
                      <a:srgbClr val="FF0000"/>
                    </a:solidFill>
                  </a:rPr>
                  <a:t>  </a:t>
                </a:r>
                <a:r>
                  <a:rPr lang="en-US" sz="1400" i="0" kern="0" dirty="0">
                    <a:solidFill>
                      <a:schemeClr val="bg1"/>
                    </a:solidFill>
                  </a:rPr>
                  <a:t>2  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4883326" y="5474934"/>
                <a:ext cx="501339" cy="480456"/>
              </a:xfrm>
              <a:prstGeom prst="rect">
                <a:avLst/>
              </a:prstGeom>
              <a:solidFill>
                <a:srgbClr val="00B05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i="0" kern="0" dirty="0">
                    <a:solidFill>
                      <a:srgbClr val="FF0000"/>
                    </a:solidFill>
                  </a:rPr>
                  <a:t>  </a:t>
                </a:r>
                <a:r>
                  <a:rPr lang="en-US" sz="1400" i="0" kern="0" dirty="0">
                    <a:solidFill>
                      <a:schemeClr val="bg1"/>
                    </a:solidFill>
                  </a:rPr>
                  <a:t>3  </a:t>
                </a:r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381000" y="3867999"/>
            <a:ext cx="5720903" cy="597802"/>
            <a:chOff x="2198202" y="5914641"/>
            <a:chExt cx="5720903" cy="664224"/>
          </a:xfrm>
        </p:grpSpPr>
        <p:sp>
          <p:nvSpPr>
            <p:cNvPr id="18" name="Chevron 17"/>
            <p:cNvSpPr/>
            <p:nvPr/>
          </p:nvSpPr>
          <p:spPr bwMode="auto">
            <a:xfrm>
              <a:off x="2198202" y="5942380"/>
              <a:ext cx="1074509" cy="304800"/>
            </a:xfrm>
            <a:prstGeom prst="chevron">
              <a:avLst/>
            </a:prstGeom>
            <a:solidFill>
              <a:srgbClr val="FFFF99"/>
            </a:solidFill>
            <a:ln w="1587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342161" y="5919797"/>
              <a:ext cx="1075241" cy="37617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+mj-lt"/>
                </a:rPr>
                <a:t>MHD-n1</a:t>
              </a:r>
            </a:p>
          </p:txBody>
        </p:sp>
        <p:sp>
          <p:nvSpPr>
            <p:cNvPr id="20" name="Chevron 19"/>
            <p:cNvSpPr/>
            <p:nvPr/>
          </p:nvSpPr>
          <p:spPr bwMode="auto">
            <a:xfrm>
              <a:off x="4166893" y="5930027"/>
              <a:ext cx="798101" cy="304800"/>
            </a:xfrm>
            <a:prstGeom prst="chevron">
              <a:avLst/>
            </a:prstGeom>
            <a:solidFill>
              <a:srgbClr val="FFFF99"/>
            </a:solidFill>
            <a:ln w="1587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252425" y="5920695"/>
              <a:ext cx="508072" cy="3761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  <a:latin typeface="+mj-lt"/>
                </a:rPr>
                <a:t>PRP</a:t>
              </a: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6568319" y="5930026"/>
              <a:ext cx="491984" cy="329223"/>
            </a:xfrm>
            <a:prstGeom prst="rect">
              <a:avLst/>
            </a:prstGeom>
            <a:solidFill>
              <a:srgbClr val="FFFF99"/>
            </a:solidFill>
            <a:ln w="3810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564552" y="5924818"/>
              <a:ext cx="529307" cy="376171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+mj-lt"/>
                </a:rPr>
                <a:t>DIS</a:t>
              </a:r>
            </a:p>
          </p:txBody>
        </p:sp>
        <p:sp>
          <p:nvSpPr>
            <p:cNvPr id="24" name="Chevron 23"/>
            <p:cNvSpPr/>
            <p:nvPr/>
          </p:nvSpPr>
          <p:spPr bwMode="auto">
            <a:xfrm>
              <a:off x="4933784" y="5934149"/>
              <a:ext cx="798101" cy="304800"/>
            </a:xfrm>
            <a:prstGeom prst="chevron">
              <a:avLst/>
            </a:prstGeom>
            <a:solidFill>
              <a:srgbClr val="FFFF99"/>
            </a:solidFill>
            <a:ln w="1587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079698" y="5924818"/>
              <a:ext cx="453770" cy="3761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+mj-lt"/>
                </a:rPr>
                <a:t>IPR</a:t>
              </a:r>
            </a:p>
          </p:txBody>
        </p:sp>
        <p:sp>
          <p:nvSpPr>
            <p:cNvPr id="26" name="Chevron 25"/>
            <p:cNvSpPr/>
            <p:nvPr/>
          </p:nvSpPr>
          <p:spPr bwMode="auto">
            <a:xfrm>
              <a:off x="5705115" y="5934149"/>
              <a:ext cx="798101" cy="304800"/>
            </a:xfrm>
            <a:prstGeom prst="chevron">
              <a:avLst/>
            </a:prstGeom>
            <a:solidFill>
              <a:srgbClr val="FFFF99"/>
            </a:solidFill>
            <a:ln w="1587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790647" y="5924818"/>
              <a:ext cx="595035" cy="3761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+mj-lt"/>
                </a:rPr>
                <a:t>WPC</a:t>
              </a:r>
            </a:p>
          </p:txBody>
        </p:sp>
        <p:sp>
          <p:nvSpPr>
            <p:cNvPr id="28" name="Chevron 27"/>
            <p:cNvSpPr/>
            <p:nvPr/>
          </p:nvSpPr>
          <p:spPr bwMode="auto">
            <a:xfrm>
              <a:off x="7121004" y="5934149"/>
              <a:ext cx="798101" cy="304800"/>
            </a:xfrm>
            <a:prstGeom prst="chevron">
              <a:avLst/>
            </a:prstGeom>
            <a:solidFill>
              <a:srgbClr val="FFFF99"/>
            </a:solidFill>
            <a:ln w="1587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206536" y="5924818"/>
              <a:ext cx="527508" cy="3761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+mj-lt"/>
                </a:rPr>
                <a:t>VDE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370129" y="6235163"/>
              <a:ext cx="773068" cy="3419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(0.490s)</a:t>
              </a:r>
            </a:p>
          </p:txBody>
        </p:sp>
        <p:sp>
          <p:nvSpPr>
            <p:cNvPr id="33" name="Chevron 32"/>
            <p:cNvSpPr/>
            <p:nvPr/>
          </p:nvSpPr>
          <p:spPr bwMode="auto">
            <a:xfrm>
              <a:off x="3227809" y="5937224"/>
              <a:ext cx="997039" cy="304800"/>
            </a:xfrm>
            <a:prstGeom prst="chevron">
              <a:avLst/>
            </a:prstGeom>
            <a:solidFill>
              <a:srgbClr val="FFFF99"/>
            </a:solidFill>
            <a:ln w="1587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315913" y="5914641"/>
              <a:ext cx="908935" cy="376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+mj-lt"/>
                </a:rPr>
                <a:t>LTM-n1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097157" y="6231254"/>
              <a:ext cx="771490" cy="3419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(+.068s)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888722" y="6235376"/>
              <a:ext cx="771490" cy="3419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(+.073s)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652817" y="6235375"/>
              <a:ext cx="771490" cy="3419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(+.073s)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388939" y="6235375"/>
              <a:ext cx="771490" cy="3419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+mj-lt"/>
                </a:rPr>
                <a:t>(+.077s)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095309" y="6235375"/>
              <a:ext cx="771490" cy="3419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(+.080s)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263309" y="6236891"/>
              <a:ext cx="771490" cy="3419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(+.045s)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1600200" y="2914650"/>
            <a:ext cx="2971800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000" i="0" u="sng" kern="0" dirty="0">
                <a:solidFill>
                  <a:srgbClr val="FF0000"/>
                </a:solidFill>
              </a:rPr>
              <a:t>DECAF event chain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3326130"/>
            <a:ext cx="838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8080"/>
                </a:solidFill>
              </a:rPr>
              <a:t>n=</a:t>
            </a:r>
            <a:r>
              <a:rPr lang="en-US" sz="1600" dirty="0" smtClean="0">
                <a:solidFill>
                  <a:srgbClr val="008080"/>
                </a:solidFill>
              </a:rPr>
              <a:t>1 appears</a:t>
            </a:r>
            <a:endParaRPr lang="en-US" sz="1600" dirty="0">
              <a:solidFill>
                <a:srgbClr val="00808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600200" y="3321472"/>
            <a:ext cx="609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8080"/>
                </a:solidFill>
              </a:rPr>
              <a:t>n=1 locks</a:t>
            </a:r>
            <a:endParaRPr lang="en-US" sz="1600" dirty="0">
              <a:solidFill>
                <a:srgbClr val="00808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124201" y="3317130"/>
            <a:ext cx="6598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8080"/>
                </a:solidFill>
              </a:rPr>
              <a:t>large </a:t>
            </a:r>
            <a:r>
              <a:rPr lang="en-US" sz="1600" dirty="0" err="1" smtClean="0">
                <a:solidFill>
                  <a:srgbClr val="008080"/>
                </a:solidFill>
              </a:rPr>
              <a:t>dI</a:t>
            </a:r>
            <a:r>
              <a:rPr lang="en-US" sz="1600" baseline="-25000" dirty="0" err="1" smtClean="0">
                <a:solidFill>
                  <a:srgbClr val="008080"/>
                </a:solidFill>
              </a:rPr>
              <a:t>p</a:t>
            </a:r>
            <a:r>
              <a:rPr lang="en-US" sz="1600" dirty="0" smtClean="0">
                <a:solidFill>
                  <a:srgbClr val="008080"/>
                </a:solidFill>
              </a:rPr>
              <a:t>/</a:t>
            </a:r>
            <a:r>
              <a:rPr lang="en-US" sz="1600" dirty="0" err="1" smtClean="0">
                <a:solidFill>
                  <a:srgbClr val="008080"/>
                </a:solidFill>
              </a:rPr>
              <a:t>dt</a:t>
            </a:r>
            <a:endParaRPr lang="en-US" sz="1600" dirty="0">
              <a:solidFill>
                <a:srgbClr val="00808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371223" y="3312472"/>
            <a:ext cx="67677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8080"/>
                </a:solidFill>
              </a:rPr>
              <a:t>p(r</a:t>
            </a:r>
            <a:r>
              <a:rPr lang="en-US" sz="1600" dirty="0" smtClean="0">
                <a:solidFill>
                  <a:srgbClr val="008080"/>
                </a:solidFill>
              </a:rPr>
              <a:t>) peaks</a:t>
            </a:r>
            <a:endParaRPr lang="en-US" sz="1600" dirty="0">
              <a:solidFill>
                <a:srgbClr val="00808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929608" y="3321472"/>
            <a:ext cx="56619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8080"/>
                </a:solidFill>
              </a:rPr>
              <a:t>h</a:t>
            </a:r>
            <a:r>
              <a:rPr lang="en-US" sz="1600" dirty="0" smtClean="0">
                <a:solidFill>
                  <a:srgbClr val="008080"/>
                </a:solidFill>
              </a:rPr>
              <a:t>its wall</a:t>
            </a:r>
            <a:endParaRPr lang="en-US" sz="1600" dirty="0">
              <a:solidFill>
                <a:srgbClr val="008080"/>
              </a:solidFill>
            </a:endParaRPr>
          </a:p>
        </p:txBody>
      </p:sp>
      <p:sp>
        <p:nvSpPr>
          <p:cNvPr id="48" name="Content Placeholder 2"/>
          <p:cNvSpPr txBox="1">
            <a:spLocks/>
          </p:cNvSpPr>
          <p:nvPr/>
        </p:nvSpPr>
        <p:spPr>
          <a:xfrm>
            <a:off x="-76200" y="4080510"/>
            <a:ext cx="8991600" cy="1234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rgbClr val="0066CC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endParaRPr lang="en-US" dirty="0"/>
          </a:p>
          <a:p>
            <a:r>
              <a:rPr lang="en-US" dirty="0"/>
              <a:t>Multi-institutional effort [</a:t>
            </a:r>
            <a:r>
              <a:rPr lang="en-US" b="1" dirty="0">
                <a:solidFill>
                  <a:srgbClr val="800000"/>
                </a:solidFill>
              </a:rPr>
              <a:t>NSTX, MAST</a:t>
            </a:r>
            <a:r>
              <a:rPr lang="en-US" dirty="0"/>
              <a:t>, KSTAR, DIII-D, TCV (so far)]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465800" y="3513911"/>
            <a:ext cx="10233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8080"/>
                </a:solidFill>
              </a:rPr>
              <a:t>disruption</a:t>
            </a:r>
            <a:endParaRPr lang="en-US" sz="1600" dirty="0">
              <a:solidFill>
                <a:srgbClr val="00808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354001" y="3537471"/>
            <a:ext cx="5661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8080"/>
                </a:solidFill>
              </a:rPr>
              <a:t>VDE</a:t>
            </a:r>
            <a:endParaRPr lang="en-US" sz="1600" dirty="0">
              <a:solidFill>
                <a:srgbClr val="00808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43801" y="925830"/>
            <a:ext cx="68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NSTX</a:t>
            </a:r>
            <a:endParaRPr lang="en-US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8585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19150"/>
            <a:ext cx="8839200" cy="2354580"/>
          </a:xfrm>
        </p:spPr>
        <p:txBody>
          <a:bodyPr/>
          <a:lstStyle/>
          <a:p>
            <a:r>
              <a:rPr lang="en-US" sz="2200" dirty="0"/>
              <a:t>High β</a:t>
            </a:r>
            <a:r>
              <a:rPr lang="en-US" sz="2200" baseline="-25000" dirty="0"/>
              <a:t>fast</a:t>
            </a:r>
            <a:r>
              <a:rPr lang="en-US" sz="2200" dirty="0"/>
              <a:t>, </a:t>
            </a:r>
            <a:r>
              <a:rPr lang="en-US" sz="2200" dirty="0" err="1"/>
              <a:t>v</a:t>
            </a:r>
            <a:r>
              <a:rPr lang="en-US" sz="2200" baseline="-25000" dirty="0" err="1"/>
              <a:t>fast</a:t>
            </a:r>
            <a:r>
              <a:rPr lang="en-US" sz="2200" dirty="0"/>
              <a:t>/</a:t>
            </a:r>
            <a:r>
              <a:rPr lang="en-US" sz="2200" dirty="0" err="1"/>
              <a:t>v</a:t>
            </a:r>
            <a:r>
              <a:rPr lang="en-US" sz="2200" baseline="-25000" dirty="0" err="1"/>
              <a:t>Alfvén</a:t>
            </a:r>
            <a:r>
              <a:rPr lang="en-US" sz="2200" dirty="0"/>
              <a:t>&gt;1 provide significant drive for enhanced wave-particle and nonlinear mode-mode interactions (chirping, avalanches)</a:t>
            </a:r>
          </a:p>
          <a:p>
            <a:pPr lvl="1"/>
            <a:r>
              <a:rPr lang="en-US" dirty="0"/>
              <a:t>Seen predominantly at lower than at higher aspect ratio</a:t>
            </a:r>
          </a:p>
          <a:p>
            <a:r>
              <a:rPr lang="en-US" sz="2200" dirty="0"/>
              <a:t>Microturbulence can increase scattering of resonant fast ions to reduce chirping and avalanching </a:t>
            </a:r>
            <a:r>
              <a:rPr lang="en-US" sz="1800" dirty="0">
                <a:solidFill>
                  <a:srgbClr val="008080"/>
                </a:solidFill>
              </a:rPr>
              <a:t>[Duarte </a:t>
            </a:r>
            <a:r>
              <a:rPr lang="en-US" sz="1800" dirty="0" err="1">
                <a:solidFill>
                  <a:srgbClr val="008080"/>
                </a:solidFill>
              </a:rPr>
              <a:t>Nuc</a:t>
            </a:r>
            <a:r>
              <a:rPr lang="en-US" sz="1800" dirty="0">
                <a:solidFill>
                  <a:srgbClr val="008080"/>
                </a:solidFill>
              </a:rPr>
              <a:t>. Fusion (2018)]</a:t>
            </a:r>
          </a:p>
          <a:p>
            <a:pPr lvl="1"/>
            <a:r>
              <a:rPr lang="en-US" dirty="0"/>
              <a:t>Global GTS non-linear simulations support theoretical prediction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Energetic Particles: </a:t>
            </a:r>
            <a:r>
              <a:rPr lang="en-US" sz="3200" dirty="0"/>
              <a:t>Microturbulence is a mediator of EP instabilities on </a:t>
            </a:r>
            <a:r>
              <a:rPr lang="en-US" sz="3200" b="1" dirty="0">
                <a:solidFill>
                  <a:srgbClr val="800000"/>
                </a:solidFill>
              </a:rPr>
              <a:t>NSTX-U</a:t>
            </a:r>
          </a:p>
        </p:txBody>
      </p:sp>
      <p:pic>
        <p:nvPicPr>
          <p:cNvPr id="5" name="Shape 52" descr="Chirp_criterion_135388.png"/>
          <p:cNvPicPr/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998660"/>
            <a:ext cx="7641914" cy="2110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37175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213970"/>
            <a:ext cx="9144000" cy="64925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00" kern="1200" cap="none" spc="-10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i="1" dirty="0" smtClean="0">
                <a:latin typeface="Arial" charset="0"/>
                <a:cs typeface="Arial" charset="0"/>
              </a:rPr>
              <a:t>Counter</a:t>
            </a:r>
            <a:r>
              <a:rPr lang="en-US" altLang="en-US" sz="2800" dirty="0" smtClean="0">
                <a:latin typeface="Arial" charset="0"/>
                <a:cs typeface="Arial" charset="0"/>
              </a:rPr>
              <a:t>-TAEs can be destabilized by off-axis</a:t>
            </a:r>
            <a:br>
              <a:rPr lang="en-US" altLang="en-US" sz="2800" dirty="0" smtClean="0">
                <a:latin typeface="Arial" charset="0"/>
                <a:cs typeface="Arial" charset="0"/>
              </a:rPr>
            </a:br>
            <a:r>
              <a:rPr lang="en-US" altLang="en-US" sz="2800" dirty="0" smtClean="0">
                <a:latin typeface="Arial" charset="0"/>
                <a:cs typeface="Arial" charset="0"/>
              </a:rPr>
              <a:t>co-NB injection from 2</a:t>
            </a:r>
            <a:r>
              <a:rPr lang="en-US" altLang="en-US" sz="2800" baseline="30000" dirty="0" smtClean="0">
                <a:latin typeface="Arial" charset="0"/>
                <a:cs typeface="Arial" charset="0"/>
              </a:rPr>
              <a:t>nd</a:t>
            </a:r>
            <a:r>
              <a:rPr lang="en-US" altLang="en-US" sz="2800" dirty="0" smtClean="0">
                <a:latin typeface="Arial" charset="0"/>
                <a:cs typeface="Arial" charset="0"/>
              </a:rPr>
              <a:t> NB line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429000" y="1020528"/>
            <a:ext cx="2590800" cy="1132618"/>
          </a:xfrm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en-US" altLang="en-US" dirty="0" smtClean="0">
                <a:latin typeface="Arial" charset="0"/>
                <a:cs typeface="Arial" charset="0"/>
              </a:rPr>
              <a:t>Single NB source from 2</a:t>
            </a:r>
            <a:r>
              <a:rPr lang="en-US" altLang="en-US" baseline="30000" dirty="0" smtClean="0">
                <a:latin typeface="Arial" charset="0"/>
                <a:cs typeface="Arial" charset="0"/>
              </a:rPr>
              <a:t>nd</a:t>
            </a:r>
            <a:r>
              <a:rPr lang="en-US" altLang="en-US" dirty="0" smtClean="0">
                <a:latin typeface="Arial" charset="0"/>
                <a:cs typeface="Arial" charset="0"/>
              </a:rPr>
              <a:t> NBI</a:t>
            </a:r>
          </a:p>
          <a:p>
            <a:pPr eaLnBrk="1" hangingPunct="1"/>
            <a:r>
              <a:rPr lang="en-US" altLang="en-US" dirty="0" smtClean="0">
                <a:latin typeface="Arial" charset="0"/>
                <a:cs typeface="Arial" charset="0"/>
              </a:rPr>
              <a:t>Low power, P</a:t>
            </a:r>
            <a:r>
              <a:rPr lang="en-US" altLang="en-US" baseline="-25000" dirty="0" smtClean="0">
                <a:latin typeface="Arial" charset="0"/>
                <a:cs typeface="Arial" charset="0"/>
              </a:rPr>
              <a:t>NB</a:t>
            </a:r>
            <a:r>
              <a:rPr lang="en-US" altLang="en-US" dirty="0" smtClean="0">
                <a:latin typeface="Arial" charset="0"/>
                <a:cs typeface="Arial" charset="0"/>
              </a:rPr>
              <a:t>~1MW</a:t>
            </a:r>
          </a:p>
        </p:txBody>
      </p:sp>
      <p:pic>
        <p:nvPicPr>
          <p:cNvPr id="6" name="Picture 5" descr="203609_NB_profile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710" y="951885"/>
            <a:ext cx="3079090" cy="1378911"/>
          </a:xfrm>
          <a:prstGeom prst="rect">
            <a:avLst/>
          </a:prstGeom>
        </p:spPr>
      </p:pic>
      <p:pic>
        <p:nvPicPr>
          <p:cNvPr id="7" name="Picture 6" descr="203609_scenari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3295"/>
            <a:ext cx="3429000" cy="3302122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429000" y="2393399"/>
            <a:ext cx="5486400" cy="1132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228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dirty="0" smtClean="0">
                <a:latin typeface="Arial" charset="0"/>
                <a:cs typeface="Arial" charset="0"/>
              </a:rPr>
              <a:t>Off-axis NBI results in broad/hollow NB ion density profile</a:t>
            </a:r>
          </a:p>
          <a:p>
            <a:pPr eaLnBrk="1" hangingPunct="1"/>
            <a:r>
              <a:rPr lang="en-US" altLang="en-US" dirty="0" smtClean="0">
                <a:latin typeface="Arial" charset="0"/>
                <a:cs typeface="Arial" charset="0"/>
              </a:rPr>
              <a:t>A transition is observed from co-TAEs only to </a:t>
            </a:r>
            <a:r>
              <a:rPr lang="en-US" altLang="en-US" dirty="0" err="1" smtClean="0">
                <a:latin typeface="Arial" charset="0"/>
                <a:cs typeface="Arial" charset="0"/>
              </a:rPr>
              <a:t>cntr</a:t>
            </a:r>
            <a:r>
              <a:rPr lang="en-US" altLang="en-US" dirty="0" smtClean="0">
                <a:latin typeface="Arial" charset="0"/>
                <a:cs typeface="Arial" charset="0"/>
              </a:rPr>
              <a:t>-TAEs</a:t>
            </a:r>
          </a:p>
        </p:txBody>
      </p:sp>
    </p:spTree>
    <p:extLst>
      <p:ext uri="{BB962C8B-B14F-4D97-AF65-F5344CB8AC3E}">
        <p14:creationId xmlns:p14="http://schemas.microsoft.com/office/powerpoint/2010/main" val="11021117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11309"/>
            <a:ext cx="9144000" cy="649253"/>
          </a:xfrm>
        </p:spPr>
        <p:txBody>
          <a:bodyPr lIns="0" tIns="0" rIns="0" bIns="0">
            <a:noAutofit/>
          </a:bodyPr>
          <a:lstStyle/>
          <a:p>
            <a:pPr eaLnBrk="1" hangingPunct="1"/>
            <a:r>
              <a:rPr lang="en-US" altLang="en-US" sz="2800" dirty="0">
                <a:latin typeface="Arial" charset="0"/>
                <a:cs typeface="Arial" charset="0"/>
              </a:rPr>
              <a:t>Details of fast ion distribution </a:t>
            </a:r>
            <a:r>
              <a:rPr lang="en-US" altLang="en-US" sz="2800" dirty="0" smtClean="0">
                <a:latin typeface="Arial" charset="0"/>
                <a:cs typeface="Arial" charset="0"/>
              </a:rPr>
              <a:t>explain</a:t>
            </a:r>
            <a:br>
              <a:rPr lang="en-US" altLang="en-US" sz="2800" dirty="0" smtClean="0">
                <a:latin typeface="Arial" charset="0"/>
                <a:cs typeface="Arial" charset="0"/>
              </a:rPr>
            </a:br>
            <a:r>
              <a:rPr lang="en-US" altLang="en-US" sz="2800" dirty="0" smtClean="0">
                <a:latin typeface="Arial" charset="0"/>
                <a:cs typeface="Arial" charset="0"/>
              </a:rPr>
              <a:t>destabilization </a:t>
            </a:r>
            <a:r>
              <a:rPr lang="en-US" altLang="en-US" sz="2800" dirty="0">
                <a:latin typeface="Arial" charset="0"/>
                <a:cs typeface="Arial" charset="0"/>
              </a:rPr>
              <a:t>of </a:t>
            </a:r>
            <a:r>
              <a:rPr lang="en-US" altLang="en-US" sz="2800" i="1" dirty="0">
                <a:latin typeface="Arial" charset="0"/>
                <a:cs typeface="Arial" charset="0"/>
              </a:rPr>
              <a:t>counter</a:t>
            </a:r>
            <a:r>
              <a:rPr lang="en-US" altLang="en-US" sz="2800" dirty="0">
                <a:latin typeface="Arial" charset="0"/>
                <a:cs typeface="Arial" charset="0"/>
              </a:rPr>
              <a:t>-TAEs by co-NBI</a:t>
            </a:r>
            <a:endParaRPr lang="en-US" altLang="en-US" sz="2800" dirty="0" smtClean="0">
              <a:latin typeface="Arial" charset="0"/>
              <a:cs typeface="Arial" charset="0"/>
            </a:endParaRPr>
          </a:p>
        </p:txBody>
      </p:sp>
      <p:pic>
        <p:nvPicPr>
          <p:cNvPr id="5" name="Picture 4" descr="203609_sta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672" y="3479977"/>
            <a:ext cx="4400928" cy="1377773"/>
          </a:xfrm>
          <a:prstGeom prst="rect">
            <a:avLst/>
          </a:prstGeom>
        </p:spPr>
      </p:pic>
      <p:pic>
        <p:nvPicPr>
          <p:cNvPr id="6" name="Picture 5" descr="203609_scenari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0634"/>
            <a:ext cx="3429000" cy="3302122"/>
          </a:xfrm>
          <a:prstGeom prst="rect">
            <a:avLst/>
          </a:prstGeom>
        </p:spPr>
      </p:pic>
      <p:pic>
        <p:nvPicPr>
          <p:cNvPr id="7" name="Picture 6" descr="203609_NB_profile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710" y="949224"/>
            <a:ext cx="3079090" cy="13789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35177" y="4086034"/>
            <a:ext cx="787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co-TAEs</a:t>
            </a:r>
          </a:p>
          <a:p>
            <a:r>
              <a:rPr lang="en-US" sz="1200" dirty="0" err="1" smtClean="0">
                <a:solidFill>
                  <a:srgbClr val="FF0000"/>
                </a:solidFill>
              </a:rPr>
              <a:t>cntr</a:t>
            </a:r>
            <a:r>
              <a:rPr lang="en-US" sz="1200" dirty="0" smtClean="0">
                <a:solidFill>
                  <a:srgbClr val="FF0000"/>
                </a:solidFill>
              </a:rPr>
              <a:t>-TAEs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429000" y="1017867"/>
            <a:ext cx="2590800" cy="1132618"/>
          </a:xfrm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en-US" altLang="en-US" dirty="0" smtClean="0">
                <a:latin typeface="Arial" charset="0"/>
                <a:cs typeface="Arial" charset="0"/>
              </a:rPr>
              <a:t>Single NB source from 2</a:t>
            </a:r>
            <a:r>
              <a:rPr lang="en-US" altLang="en-US" baseline="30000" dirty="0" smtClean="0">
                <a:latin typeface="Arial" charset="0"/>
                <a:cs typeface="Arial" charset="0"/>
              </a:rPr>
              <a:t>nd</a:t>
            </a:r>
            <a:r>
              <a:rPr lang="en-US" altLang="en-US" dirty="0" smtClean="0">
                <a:latin typeface="Arial" charset="0"/>
                <a:cs typeface="Arial" charset="0"/>
              </a:rPr>
              <a:t> NBI</a:t>
            </a:r>
          </a:p>
          <a:p>
            <a:pPr eaLnBrk="1" hangingPunct="1"/>
            <a:r>
              <a:rPr lang="en-US" altLang="en-US" dirty="0" smtClean="0">
                <a:latin typeface="Arial" charset="0"/>
                <a:cs typeface="Arial" charset="0"/>
              </a:rPr>
              <a:t>Low power, P</a:t>
            </a:r>
            <a:r>
              <a:rPr lang="en-US" altLang="en-US" baseline="-25000" dirty="0" smtClean="0">
                <a:latin typeface="Arial" charset="0"/>
                <a:cs typeface="Arial" charset="0"/>
              </a:rPr>
              <a:t>NB</a:t>
            </a:r>
            <a:r>
              <a:rPr lang="en-US" altLang="en-US" dirty="0" smtClean="0">
                <a:latin typeface="Arial" charset="0"/>
                <a:cs typeface="Arial" charset="0"/>
              </a:rPr>
              <a:t>~1MW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429000" y="2327962"/>
            <a:ext cx="5486400" cy="1092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62500" lnSpcReduction="20000"/>
          </a:bodyPr>
          <a:lstStyle>
            <a:lvl1pPr marL="228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dirty="0" smtClean="0">
                <a:solidFill>
                  <a:srgbClr val="000090"/>
                </a:solidFill>
                <a:latin typeface="Arial" charset="0"/>
                <a:cs typeface="Arial" charset="0"/>
              </a:rPr>
              <a:t>Stability analysis with TRANSP + kick model recovers observations</a:t>
            </a:r>
          </a:p>
          <a:p>
            <a:pPr eaLnBrk="1" hangingPunct="1"/>
            <a:r>
              <a:rPr lang="en-US" altLang="en-US" dirty="0" smtClean="0">
                <a:solidFill>
                  <a:srgbClr val="000090"/>
                </a:solidFill>
                <a:latin typeface="Arial" charset="0"/>
                <a:cs typeface="Arial" charset="0"/>
              </a:rPr>
              <a:t>Drive results from competition between gradients in energy and canonical momentum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8070223" y="3969451"/>
            <a:ext cx="11745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[</a:t>
            </a:r>
            <a:r>
              <a:rPr lang="en-US" sz="1000" dirty="0" err="1" smtClean="0"/>
              <a:t>Podestà</a:t>
            </a:r>
            <a:r>
              <a:rPr lang="en-US" sz="1000" dirty="0" smtClean="0"/>
              <a:t>, NF 2018]</a:t>
            </a:r>
            <a:endParaRPr lang="en-US" sz="10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8153400" y="3531017"/>
            <a:ext cx="228600" cy="34028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6096000" y="3462373"/>
            <a:ext cx="228600" cy="28884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00733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Boundary: </a:t>
            </a:r>
            <a:r>
              <a:rPr lang="en-US" sz="2800" dirty="0"/>
              <a:t> Particle confinement control and turbulence being studied in </a:t>
            </a:r>
            <a:r>
              <a:rPr lang="en-US" sz="2800" b="1" dirty="0">
                <a:solidFill>
                  <a:srgbClr val="800000"/>
                </a:solidFill>
              </a:rPr>
              <a:t>MAST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870593"/>
            <a:ext cx="8839200" cy="1165860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 smtClean="0"/>
              <a:t>First estimates of radial wave number of Geodesic Acoustic Mode in an ST in an ohmic L-Mode in good agreement with global 2-fluid simulations </a:t>
            </a:r>
            <a:r>
              <a:rPr lang="en-US" sz="1700" dirty="0" smtClean="0">
                <a:solidFill>
                  <a:srgbClr val="008080"/>
                </a:solidFill>
              </a:rPr>
              <a:t>[</a:t>
            </a:r>
            <a:r>
              <a:rPr lang="en-US" sz="1700" dirty="0" err="1">
                <a:solidFill>
                  <a:srgbClr val="008080"/>
                </a:solidFill>
              </a:rPr>
              <a:t>Hnat</a:t>
            </a:r>
            <a:r>
              <a:rPr lang="en-US" sz="1700" dirty="0">
                <a:solidFill>
                  <a:srgbClr val="008080"/>
                </a:solidFill>
              </a:rPr>
              <a:t>, PPCF (2018)</a:t>
            </a:r>
            <a:r>
              <a:rPr lang="en-US" sz="1700" dirty="0" smtClean="0">
                <a:solidFill>
                  <a:srgbClr val="008080"/>
                </a:solidFill>
              </a:rPr>
              <a:t>]</a:t>
            </a:r>
          </a:p>
          <a:p>
            <a:pPr lvl="1"/>
            <a:r>
              <a:rPr lang="en-US" sz="1900" dirty="0" smtClean="0"/>
              <a:t>Oscillation localized to boundary that can influence L-H transition dynamics</a:t>
            </a:r>
            <a:endParaRPr lang="en-US" sz="1900" dirty="0"/>
          </a:p>
          <a:p>
            <a:pPr lvl="1"/>
            <a:r>
              <a:rPr lang="en-US" sz="1900" dirty="0"/>
              <a:t>10 kHz, </a:t>
            </a:r>
            <a:r>
              <a:rPr lang="en-US" sz="1900" dirty="0" err="1"/>
              <a:t>k</a:t>
            </a:r>
            <a:r>
              <a:rPr lang="en-US" sz="1900" baseline="-25000" dirty="0" err="1"/>
              <a:t>r</a:t>
            </a:r>
            <a:r>
              <a:rPr lang="el-GR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ρ</a:t>
            </a:r>
            <a:r>
              <a:rPr lang="en-GB" sz="1900" baseline="-25000" dirty="0">
                <a:cs typeface="Times New Roman" panose="02020603050405020304" pitchFamily="18" charset="0"/>
              </a:rPr>
              <a:t>p</a:t>
            </a:r>
            <a:r>
              <a:rPr lang="en-GB" sz="1900" dirty="0">
                <a:cs typeface="Times New Roman" panose="02020603050405020304" pitchFamily="18" charset="0"/>
              </a:rPr>
              <a:t> ~ -0.15, </a:t>
            </a:r>
            <a:r>
              <a:rPr lang="en-GB" sz="1900" dirty="0" err="1">
                <a:cs typeface="Times New Roman" panose="02020603050405020304" pitchFamily="18" charset="0"/>
              </a:rPr>
              <a:t>v</a:t>
            </a:r>
            <a:r>
              <a:rPr lang="en-GB" sz="1900" baseline="-25000" dirty="0" err="1">
                <a:cs typeface="Times New Roman" panose="02020603050405020304" pitchFamily="18" charset="0"/>
              </a:rPr>
              <a:t>r</a:t>
            </a:r>
            <a:r>
              <a:rPr lang="en-GB" sz="1900" dirty="0">
                <a:cs typeface="Times New Roman" panose="02020603050405020304" pitchFamily="18" charset="0"/>
              </a:rPr>
              <a:t> ~ 1 km/s, located 2 cm inside the </a:t>
            </a:r>
            <a:r>
              <a:rPr lang="en-GB" sz="1900" dirty="0" smtClean="0">
                <a:cs typeface="Times New Roman" panose="02020603050405020304" pitchFamily="18" charset="0"/>
              </a:rPr>
              <a:t>separatrix</a:t>
            </a:r>
          </a:p>
          <a:p>
            <a:pPr lvl="1"/>
            <a:endParaRPr lang="en-GB" dirty="0"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="" xmlns:a16="http://schemas.microsoft.com/office/drawing/2014/main" id="{681C2189-CA50-485C-A23E-2185D0F446FE}"/>
              </a:ext>
            </a:extLst>
          </p:cNvPr>
          <p:cNvSpPr txBox="1">
            <a:spLocks/>
          </p:cNvSpPr>
          <p:nvPr/>
        </p:nvSpPr>
        <p:spPr>
          <a:xfrm>
            <a:off x="152401" y="821808"/>
            <a:ext cx="8839201" cy="12344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rgbClr val="0066CC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+mj-lt"/>
                <a:cs typeface="Arial"/>
              </a:rPr>
              <a:t>Application of Resonant Magnetic Perturbations (RMPs) reduces particle confinement</a:t>
            </a:r>
          </a:p>
          <a:p>
            <a:pPr lvl="1"/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GB" baseline="-25000" dirty="0">
                <a:cs typeface="Times New Roman" panose="02020603050405020304" pitchFamily="18" charset="0"/>
              </a:rPr>
              <a:t>ion</a:t>
            </a:r>
            <a:r>
              <a:rPr lang="en-GB" dirty="0">
                <a:cs typeface="Times New Roman" panose="02020603050405020304" pitchFamily="18" charset="0"/>
              </a:rPr>
              <a:t> reduced by ~20% in L-mode (with n=3 RMP) and 30% in H-mode (with n=4 RMP)</a:t>
            </a:r>
          </a:p>
          <a:p>
            <a:pPr lvl="1"/>
            <a:endParaRPr lang="en-GB" dirty="0"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4F4EA7FF-66E1-46D9-8AFF-36053625E8BC}"/>
              </a:ext>
            </a:extLst>
          </p:cNvPr>
          <p:cNvCxnSpPr>
            <a:cxnSpLocks/>
          </p:cNvCxnSpPr>
          <p:nvPr/>
        </p:nvCxnSpPr>
        <p:spPr>
          <a:xfrm>
            <a:off x="2944586" y="2124981"/>
            <a:ext cx="0" cy="109728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5C9AB0F-3A51-4D61-AE1B-E47E966FA7C5}"/>
              </a:ext>
            </a:extLst>
          </p:cNvPr>
          <p:cNvSpPr txBox="1"/>
          <p:nvPr/>
        </p:nvSpPr>
        <p:spPr>
          <a:xfrm>
            <a:off x="3446846" y="2091690"/>
            <a:ext cx="803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RMP 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6FF573A-E62E-422B-B224-75C4A1465765}"/>
              </a:ext>
            </a:extLst>
          </p:cNvPr>
          <p:cNvSpPr txBox="1"/>
          <p:nvPr/>
        </p:nvSpPr>
        <p:spPr>
          <a:xfrm>
            <a:off x="2057400" y="2091690"/>
            <a:ext cx="8528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RMP OFF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371600" y="1635452"/>
            <a:ext cx="7086600" cy="2315319"/>
            <a:chOff x="1371600" y="1511340"/>
            <a:chExt cx="7239000" cy="2627899"/>
          </a:xfrm>
        </p:grpSpPr>
        <p:grpSp>
          <p:nvGrpSpPr>
            <p:cNvPr id="27" name="Group 26"/>
            <p:cNvGrpSpPr/>
            <p:nvPr/>
          </p:nvGrpSpPr>
          <p:grpSpPr>
            <a:xfrm>
              <a:off x="1371600" y="1843408"/>
              <a:ext cx="3411348" cy="2245196"/>
              <a:chOff x="1371600" y="1843408"/>
              <a:chExt cx="3411348" cy="2245196"/>
            </a:xfrm>
          </p:grpSpPr>
          <p:pic>
            <p:nvPicPr>
              <p:cNvPr id="4" name="Graphic 3">
                <a:extLst>
                  <a:ext uri="{FF2B5EF4-FFF2-40B4-BE49-F238E27FC236}">
                    <a16:creationId xmlns="" xmlns:a16="http://schemas.microsoft.com/office/drawing/2014/main" id="{55A989F4-C710-4893-AAA8-E82370AFDF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371600" y="1843408"/>
                <a:ext cx="3411348" cy="2116922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 rot="16200000">
                <a:off x="1096693" y="2817297"/>
                <a:ext cx="973259" cy="34583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l-G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τ</a:t>
                </a:r>
                <a:r>
                  <a:rPr lang="en-US" sz="1600" baseline="-25000" dirty="0"/>
                  <a:t>ion</a:t>
                </a:r>
                <a:r>
                  <a:rPr lang="en-US" sz="1600" dirty="0"/>
                  <a:t> (</a:t>
                </a:r>
                <a:r>
                  <a:rPr lang="en-US" sz="1600" dirty="0" err="1"/>
                  <a:t>ms</a:t>
                </a:r>
                <a:r>
                  <a:rPr lang="en-US" sz="1600" dirty="0"/>
                  <a:t>)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2819400" y="3704343"/>
                <a:ext cx="867064" cy="38426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Time (s)</a:t>
                </a: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4991806" y="1739940"/>
              <a:ext cx="3618794" cy="2399299"/>
              <a:chOff x="4991806" y="1739940"/>
              <a:chExt cx="3618794" cy="2399299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="" xmlns:a16="http://schemas.microsoft.com/office/drawing/2014/main" id="{63C74DF9-0339-4680-9AD8-8621C3EFDD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25854" y="1739940"/>
                <a:ext cx="3584746" cy="2190906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 rot="16200000">
                <a:off x="4678094" y="2817297"/>
                <a:ext cx="973259" cy="34583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l-G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τ</a:t>
                </a:r>
                <a:r>
                  <a:rPr lang="en-US" sz="1600" baseline="-25000" dirty="0"/>
                  <a:t>ion</a:t>
                </a:r>
                <a:r>
                  <a:rPr lang="en-US" sz="1600" dirty="0"/>
                  <a:t> (</a:t>
                </a:r>
                <a:r>
                  <a:rPr lang="en-US" sz="1600" dirty="0" err="1"/>
                  <a:t>ms</a:t>
                </a:r>
                <a:r>
                  <a:rPr lang="en-US" sz="1600" dirty="0"/>
                  <a:t>)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6477000" y="3754978"/>
                <a:ext cx="867064" cy="38426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Time (s)</a:t>
                </a:r>
              </a:p>
            </p:txBody>
          </p:sp>
        </p:grpSp>
        <p:cxnSp>
          <p:nvCxnSpPr>
            <p:cNvPr id="20" name="Straight Connector 19">
              <a:extLst>
                <a:ext uri="{FF2B5EF4-FFF2-40B4-BE49-F238E27FC236}">
                  <a16:creationId xmlns="" xmlns:a16="http://schemas.microsoft.com/office/drawing/2014/main" id="{4F4EA7FF-66E1-46D9-8AFF-36053625E8BC}"/>
                </a:ext>
              </a:extLst>
            </p:cNvPr>
            <p:cNvCxnSpPr>
              <a:cxnSpLocks/>
            </p:cNvCxnSpPr>
            <p:nvPr/>
          </p:nvCxnSpPr>
          <p:spPr>
            <a:xfrm>
              <a:off x="2861666" y="2185251"/>
              <a:ext cx="0" cy="122815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55C9AB0F-3A51-4D61-AE1B-E47E966FA7C5}"/>
                </a:ext>
              </a:extLst>
            </p:cNvPr>
            <p:cNvSpPr txBox="1"/>
            <p:nvPr/>
          </p:nvSpPr>
          <p:spPr>
            <a:xfrm>
              <a:off x="3249296" y="2171742"/>
              <a:ext cx="911378" cy="3842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RMP ON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76FF573A-E62E-422B-B224-75C4A1465765}"/>
                </a:ext>
              </a:extLst>
            </p:cNvPr>
            <p:cNvSpPr txBox="1"/>
            <p:nvPr/>
          </p:nvSpPr>
          <p:spPr>
            <a:xfrm>
              <a:off x="1967688" y="2171742"/>
              <a:ext cx="968689" cy="3842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RMP OFF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8C6A0428-D2D1-402C-BF08-694CA1890D1D}"/>
                </a:ext>
              </a:extLst>
            </p:cNvPr>
            <p:cNvSpPr txBox="1"/>
            <p:nvPr/>
          </p:nvSpPr>
          <p:spPr>
            <a:xfrm>
              <a:off x="5486400" y="1943140"/>
              <a:ext cx="2133600" cy="593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RMP OFF (29092)</a:t>
              </a:r>
            </a:p>
            <a:p>
              <a:r>
                <a:rPr lang="en-GB" sz="1400" dirty="0">
                  <a:solidFill>
                    <a:srgbClr val="FF0000"/>
                  </a:solidFill>
                </a:rPr>
                <a:t>RMP ON (29178)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60E0BEA0-2793-4ABC-A3BC-46AC4D4CD187}"/>
                </a:ext>
              </a:extLst>
            </p:cNvPr>
            <p:cNvSpPr txBox="1"/>
            <p:nvPr/>
          </p:nvSpPr>
          <p:spPr>
            <a:xfrm>
              <a:off x="1811580" y="1599207"/>
              <a:ext cx="913872" cy="4191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L-mode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67B9465C-A8D8-4EFA-A692-7E3571E779F8}"/>
                </a:ext>
              </a:extLst>
            </p:cNvPr>
            <p:cNvSpPr txBox="1"/>
            <p:nvPr/>
          </p:nvSpPr>
          <p:spPr>
            <a:xfrm>
              <a:off x="5031921" y="1511340"/>
              <a:ext cx="961654" cy="4191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H-mode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11250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Divertor Physics: </a:t>
            </a:r>
            <a:r>
              <a:rPr lang="en-US" sz="2800" dirty="0"/>
              <a:t>SOL turbulence can contribute of cross-field transport: being studied in both MAST and NSTX-U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1732"/>
            <a:ext cx="5486400" cy="3980318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>
                <a:solidFill>
                  <a:srgbClr val="800000"/>
                </a:solidFill>
              </a:rPr>
              <a:t>MAST</a:t>
            </a:r>
            <a:r>
              <a:rPr lang="en-US" dirty="0"/>
              <a:t> SOL density profiles are well described by the superposition of independently moving filaments</a:t>
            </a:r>
          </a:p>
          <a:p>
            <a:pPr lvl="1"/>
            <a:r>
              <a:rPr lang="en-GB" dirty="0"/>
              <a:t>Quiescent region in the SOL near X-point</a:t>
            </a:r>
          </a:p>
          <a:p>
            <a:endParaRPr lang="en-US" dirty="0"/>
          </a:p>
          <a:p>
            <a:r>
              <a:rPr lang="en-US" dirty="0">
                <a:solidFill>
                  <a:srgbClr val="BFBFBF"/>
                </a:solidFill>
              </a:rPr>
              <a:t>Divertor leg fluctuations observed by fast imaging in </a:t>
            </a:r>
            <a:r>
              <a:rPr lang="en-US" b="1" dirty="0">
                <a:solidFill>
                  <a:srgbClr val="BFBFBF"/>
                </a:solidFill>
              </a:rPr>
              <a:t>NSTX-U</a:t>
            </a:r>
            <a:r>
              <a:rPr lang="en-US" dirty="0">
                <a:solidFill>
                  <a:srgbClr val="BFBFBF"/>
                </a:solidFill>
              </a:rPr>
              <a:t> </a:t>
            </a:r>
            <a:endParaRPr lang="en-US" sz="1800" dirty="0">
              <a:solidFill>
                <a:srgbClr val="BFBFBF"/>
              </a:solidFill>
            </a:endParaRPr>
          </a:p>
          <a:p>
            <a:pPr lvl="1"/>
            <a:r>
              <a:rPr lang="en-US" sz="2100" dirty="0">
                <a:solidFill>
                  <a:srgbClr val="BFBFBF"/>
                </a:solidFill>
              </a:rPr>
              <a:t>Intermittent; localized to bad curvature side</a:t>
            </a:r>
          </a:p>
          <a:p>
            <a:pPr lvl="1"/>
            <a:r>
              <a:rPr lang="en-US" dirty="0">
                <a:solidFill>
                  <a:srgbClr val="BFBFBF"/>
                </a:solidFill>
              </a:rPr>
              <a:t>Connected to divertor target plate</a:t>
            </a:r>
          </a:p>
          <a:p>
            <a:r>
              <a:rPr lang="en-US" dirty="0">
                <a:solidFill>
                  <a:srgbClr val="BFBFBF"/>
                </a:solidFill>
              </a:rPr>
              <a:t>Evidence for X-point disconnection</a:t>
            </a:r>
          </a:p>
          <a:p>
            <a:pPr lvl="1"/>
            <a:r>
              <a:rPr lang="en-US" dirty="0">
                <a:solidFill>
                  <a:srgbClr val="BFBFBF"/>
                </a:solidFill>
              </a:rPr>
              <a:t>Inner and outer filament legs not correlated</a:t>
            </a:r>
          </a:p>
          <a:p>
            <a:pPr lvl="1"/>
            <a:r>
              <a:rPr lang="en-US" dirty="0">
                <a:solidFill>
                  <a:srgbClr val="BFBFBF"/>
                </a:solidFill>
              </a:rPr>
              <a:t>Divertor filaments/midplane blobs not correlated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5638800" y="1200150"/>
            <a:ext cx="3154680" cy="35283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6D71E79-3A85-489C-82CE-D692B9AB469C}"/>
              </a:ext>
            </a:extLst>
          </p:cNvPr>
          <p:cNvSpPr txBox="1"/>
          <p:nvPr/>
        </p:nvSpPr>
        <p:spPr>
          <a:xfrm>
            <a:off x="4746494" y="4449971"/>
            <a:ext cx="3049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008080"/>
                </a:solidFill>
              </a:rPr>
              <a:t>[F. Militello et al., </a:t>
            </a:r>
            <a:r>
              <a:rPr lang="en-GB" sz="1400" dirty="0" err="1">
                <a:solidFill>
                  <a:srgbClr val="008080"/>
                </a:solidFill>
              </a:rPr>
              <a:t>PoP</a:t>
            </a:r>
            <a:r>
              <a:rPr lang="en-GB" sz="1400" dirty="0">
                <a:solidFill>
                  <a:srgbClr val="008080"/>
                </a:solidFill>
              </a:rPr>
              <a:t> </a:t>
            </a:r>
            <a:r>
              <a:rPr lang="en-GB" sz="1400" b="1" dirty="0">
                <a:solidFill>
                  <a:srgbClr val="008080"/>
                </a:solidFill>
              </a:rPr>
              <a:t>25</a:t>
            </a:r>
            <a:r>
              <a:rPr lang="en-GB" sz="1400" dirty="0">
                <a:solidFill>
                  <a:srgbClr val="008080"/>
                </a:solidFill>
              </a:rPr>
              <a:t> 056112 2018]</a:t>
            </a:r>
          </a:p>
          <a:p>
            <a:r>
              <a:rPr lang="en-GB" sz="1400" dirty="0">
                <a:solidFill>
                  <a:srgbClr val="008080"/>
                </a:solidFill>
              </a:rPr>
              <a:t>[N. Walkden et al., NF </a:t>
            </a:r>
            <a:r>
              <a:rPr lang="en-GB" sz="1400" b="1" dirty="0">
                <a:solidFill>
                  <a:srgbClr val="008080"/>
                </a:solidFill>
              </a:rPr>
              <a:t>57 </a:t>
            </a:r>
            <a:r>
              <a:rPr lang="en-GB" sz="1400" dirty="0">
                <a:solidFill>
                  <a:srgbClr val="008080"/>
                </a:solidFill>
              </a:rPr>
              <a:t>126028 2017</a:t>
            </a:r>
            <a:r>
              <a:rPr lang="fr-FR" sz="1400" dirty="0">
                <a:solidFill>
                  <a:srgbClr val="008080"/>
                </a:solidFill>
              </a:rPr>
              <a:t>]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53786" y="2607411"/>
            <a:ext cx="6517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FF"/>
                </a:solidFill>
              </a:rPr>
              <a:t>(“blobs”)</a:t>
            </a:r>
          </a:p>
        </p:txBody>
      </p:sp>
    </p:spTree>
    <p:extLst>
      <p:ext uri="{BB962C8B-B14F-4D97-AF65-F5344CB8AC3E}">
        <p14:creationId xmlns:p14="http://schemas.microsoft.com/office/powerpoint/2010/main" val="23612643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smtClean="0"/>
              <a:t>Divertor Physics: </a:t>
            </a:r>
            <a:r>
              <a:rPr lang="en-GB" sz="2800" dirty="0"/>
              <a:t>Fast camera imaging of the divertor </a:t>
            </a:r>
            <a:r>
              <a:rPr lang="en-GB" sz="2800" dirty="0" smtClean="0"/>
              <a:t>provides </a:t>
            </a:r>
            <a:r>
              <a:rPr lang="en-GB" sz="2800" dirty="0"/>
              <a:t>new insights into SOL turbulence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1732"/>
            <a:ext cx="5410200" cy="398031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SOL turbulence being studied in both MAST and NSTX</a:t>
            </a:r>
          </a:p>
          <a:p>
            <a:pPr lvl="1"/>
            <a:r>
              <a:rPr lang="en-US" b="1" dirty="0">
                <a:solidFill>
                  <a:srgbClr val="800000"/>
                </a:solidFill>
              </a:rPr>
              <a:t>MAST</a:t>
            </a:r>
            <a:r>
              <a:rPr lang="en-US" dirty="0"/>
              <a:t> SOL density profiles are well described by the superposition of independently moving filaments</a:t>
            </a:r>
          </a:p>
          <a:p>
            <a:r>
              <a:rPr lang="en-GB" dirty="0"/>
              <a:t>Quiescent region in the SOL near the X-point has been identified</a:t>
            </a:r>
            <a:endParaRPr lang="en-US" dirty="0"/>
          </a:p>
          <a:p>
            <a:r>
              <a:rPr lang="en-US" dirty="0">
                <a:solidFill>
                  <a:srgbClr val="D9D9D9"/>
                </a:solidFill>
              </a:rPr>
              <a:t>Divertor leg fluctuations observed by fast imaging in </a:t>
            </a:r>
            <a:r>
              <a:rPr lang="en-US" b="1" dirty="0">
                <a:solidFill>
                  <a:srgbClr val="D9D9D9"/>
                </a:solidFill>
              </a:rPr>
              <a:t>NSTX-U</a:t>
            </a:r>
            <a:r>
              <a:rPr lang="en-US" dirty="0">
                <a:solidFill>
                  <a:srgbClr val="D9D9D9"/>
                </a:solidFill>
              </a:rPr>
              <a:t> </a:t>
            </a:r>
            <a:endParaRPr lang="en-US" sz="1800" dirty="0">
              <a:solidFill>
                <a:srgbClr val="D9D9D9"/>
              </a:solidFill>
            </a:endParaRPr>
          </a:p>
          <a:p>
            <a:pPr lvl="1"/>
            <a:r>
              <a:rPr lang="en-US" sz="2100" dirty="0">
                <a:solidFill>
                  <a:srgbClr val="D9D9D9"/>
                </a:solidFill>
              </a:rPr>
              <a:t>Intermittent; localized to bad curvature side</a:t>
            </a:r>
          </a:p>
          <a:p>
            <a:r>
              <a:rPr lang="en-US" dirty="0">
                <a:solidFill>
                  <a:srgbClr val="D9D9D9"/>
                </a:solidFill>
              </a:rPr>
              <a:t>Evidence for X-point disconnection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Inner and outer filament legs not correlated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Divertor filaments/midplane blobs not correlated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6D71E79-3A85-489C-82CE-D692B9AB469C}"/>
              </a:ext>
            </a:extLst>
          </p:cNvPr>
          <p:cNvSpPr txBox="1"/>
          <p:nvPr/>
        </p:nvSpPr>
        <p:spPr>
          <a:xfrm>
            <a:off x="304800" y="4560570"/>
            <a:ext cx="3049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008080"/>
                </a:solidFill>
              </a:rPr>
              <a:t>[F. Militello et al., </a:t>
            </a:r>
            <a:r>
              <a:rPr lang="en-GB" sz="1400" dirty="0" err="1">
                <a:solidFill>
                  <a:srgbClr val="008080"/>
                </a:solidFill>
              </a:rPr>
              <a:t>PoP</a:t>
            </a:r>
            <a:r>
              <a:rPr lang="en-GB" sz="1400" dirty="0">
                <a:solidFill>
                  <a:srgbClr val="008080"/>
                </a:solidFill>
              </a:rPr>
              <a:t> </a:t>
            </a:r>
            <a:r>
              <a:rPr lang="en-GB" sz="1400" b="1" dirty="0">
                <a:solidFill>
                  <a:srgbClr val="008080"/>
                </a:solidFill>
              </a:rPr>
              <a:t>25</a:t>
            </a:r>
            <a:r>
              <a:rPr lang="en-GB" sz="1400" dirty="0">
                <a:solidFill>
                  <a:srgbClr val="008080"/>
                </a:solidFill>
              </a:rPr>
              <a:t> 056112 2018]</a:t>
            </a:r>
          </a:p>
          <a:p>
            <a:r>
              <a:rPr lang="en-GB" sz="1400" dirty="0">
                <a:solidFill>
                  <a:srgbClr val="008080"/>
                </a:solidFill>
              </a:rPr>
              <a:t>[N. Walkden et al., NF </a:t>
            </a:r>
            <a:r>
              <a:rPr lang="en-GB" sz="1400" b="1" dirty="0">
                <a:solidFill>
                  <a:srgbClr val="008080"/>
                </a:solidFill>
              </a:rPr>
              <a:t>57 </a:t>
            </a:r>
            <a:r>
              <a:rPr lang="en-GB" sz="1400" dirty="0">
                <a:solidFill>
                  <a:srgbClr val="008080"/>
                </a:solidFill>
              </a:rPr>
              <a:t>126028 2017</a:t>
            </a:r>
            <a:r>
              <a:rPr lang="fr-FR" sz="1400" dirty="0">
                <a:solidFill>
                  <a:srgbClr val="008080"/>
                </a:solidFill>
              </a:rPr>
              <a:t>]</a:t>
            </a:r>
          </a:p>
        </p:txBody>
      </p:sp>
      <p:pic>
        <p:nvPicPr>
          <p:cNvPr id="10" name="Picture 10" descr="P:\jrh_useful_codes\SA1\sa1_outer_sol_img_combine_refimg.jpg">
            <a:extLst>
              <a:ext uri="{FF2B5EF4-FFF2-40B4-BE49-F238E27FC236}">
                <a16:creationId xmlns="" xmlns:a16="http://schemas.microsoft.com/office/drawing/2014/main" id="{5A83AF36-EE28-46CE-BCB4-EC92D61E5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507421"/>
            <a:ext cx="2723507" cy="2948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7B703C7-D9F6-4A16-98AD-AAC57B58D721}"/>
              </a:ext>
            </a:extLst>
          </p:cNvPr>
          <p:cNvSpPr txBox="1"/>
          <p:nvPr/>
        </p:nvSpPr>
        <p:spPr>
          <a:xfrm>
            <a:off x="5982343" y="1316353"/>
            <a:ext cx="2971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Moving average subtracted unfiltered frame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15C219BD-1706-4475-8BFA-BF53E8F1453B}"/>
              </a:ext>
            </a:extLst>
          </p:cNvPr>
          <p:cNvSpPr/>
          <p:nvPr/>
        </p:nvSpPr>
        <p:spPr>
          <a:xfrm>
            <a:off x="7269481" y="2296013"/>
            <a:ext cx="514468" cy="886113"/>
          </a:xfrm>
          <a:custGeom>
            <a:avLst/>
            <a:gdLst>
              <a:gd name="connsiteX0" fmla="*/ 502125 w 515556"/>
              <a:gd name="connsiteY0" fmla="*/ 21806 h 986276"/>
              <a:gd name="connsiteX1" fmla="*/ 1745 w 515556"/>
              <a:gd name="connsiteY1" fmla="*/ 364706 h 986276"/>
              <a:gd name="connsiteX2" fmla="*/ 342105 w 515556"/>
              <a:gd name="connsiteY2" fmla="*/ 981926 h 986276"/>
              <a:gd name="connsiteX3" fmla="*/ 502125 w 515556"/>
              <a:gd name="connsiteY3" fmla="*/ 21806 h 986276"/>
              <a:gd name="connsiteX0" fmla="*/ 502125 w 513968"/>
              <a:gd name="connsiteY0" fmla="*/ 23447 h 987917"/>
              <a:gd name="connsiteX1" fmla="*/ 1745 w 513968"/>
              <a:gd name="connsiteY1" fmla="*/ 366347 h 987917"/>
              <a:gd name="connsiteX2" fmla="*/ 342105 w 513968"/>
              <a:gd name="connsiteY2" fmla="*/ 983567 h 987917"/>
              <a:gd name="connsiteX3" fmla="*/ 502125 w 513968"/>
              <a:gd name="connsiteY3" fmla="*/ 23447 h 987917"/>
              <a:gd name="connsiteX0" fmla="*/ 502125 w 517383"/>
              <a:gd name="connsiteY0" fmla="*/ 21932 h 986402"/>
              <a:gd name="connsiteX1" fmla="*/ 1745 w 517383"/>
              <a:gd name="connsiteY1" fmla="*/ 364832 h 986402"/>
              <a:gd name="connsiteX2" fmla="*/ 342105 w 517383"/>
              <a:gd name="connsiteY2" fmla="*/ 982052 h 986402"/>
              <a:gd name="connsiteX3" fmla="*/ 502125 w 517383"/>
              <a:gd name="connsiteY3" fmla="*/ 21932 h 986402"/>
              <a:gd name="connsiteX0" fmla="*/ 500380 w 515638"/>
              <a:gd name="connsiteY0" fmla="*/ 21932 h 986605"/>
              <a:gd name="connsiteX1" fmla="*/ 0 w 515638"/>
              <a:gd name="connsiteY1" fmla="*/ 364832 h 986605"/>
              <a:gd name="connsiteX2" fmla="*/ 340360 w 515638"/>
              <a:gd name="connsiteY2" fmla="*/ 982052 h 986605"/>
              <a:gd name="connsiteX3" fmla="*/ 500380 w 515638"/>
              <a:gd name="connsiteY3" fmla="*/ 21932 h 986605"/>
              <a:gd name="connsiteX0" fmla="*/ 500380 w 515638"/>
              <a:gd name="connsiteY0" fmla="*/ 21932 h 993258"/>
              <a:gd name="connsiteX1" fmla="*/ 0 w 515638"/>
              <a:gd name="connsiteY1" fmla="*/ 364832 h 993258"/>
              <a:gd name="connsiteX2" fmla="*/ 340360 w 515638"/>
              <a:gd name="connsiteY2" fmla="*/ 982052 h 993258"/>
              <a:gd name="connsiteX3" fmla="*/ 500380 w 515638"/>
              <a:gd name="connsiteY3" fmla="*/ 21932 h 993258"/>
              <a:gd name="connsiteX0" fmla="*/ 500380 w 515638"/>
              <a:gd name="connsiteY0" fmla="*/ 21932 h 1001949"/>
              <a:gd name="connsiteX1" fmla="*/ 0 w 515638"/>
              <a:gd name="connsiteY1" fmla="*/ 364832 h 1001949"/>
              <a:gd name="connsiteX2" fmla="*/ 340360 w 515638"/>
              <a:gd name="connsiteY2" fmla="*/ 982052 h 1001949"/>
              <a:gd name="connsiteX3" fmla="*/ 500380 w 515638"/>
              <a:gd name="connsiteY3" fmla="*/ 21932 h 1001949"/>
              <a:gd name="connsiteX0" fmla="*/ 500380 w 521390"/>
              <a:gd name="connsiteY0" fmla="*/ 21932 h 983437"/>
              <a:gd name="connsiteX1" fmla="*/ 0 w 521390"/>
              <a:gd name="connsiteY1" fmla="*/ 364832 h 983437"/>
              <a:gd name="connsiteX2" fmla="*/ 340360 w 521390"/>
              <a:gd name="connsiteY2" fmla="*/ 982052 h 983437"/>
              <a:gd name="connsiteX3" fmla="*/ 419099 w 521390"/>
              <a:gd name="connsiteY3" fmla="*/ 517231 h 983437"/>
              <a:gd name="connsiteX4" fmla="*/ 500380 w 521390"/>
              <a:gd name="connsiteY4" fmla="*/ 21932 h 983437"/>
              <a:gd name="connsiteX0" fmla="*/ 500380 w 514154"/>
              <a:gd name="connsiteY0" fmla="*/ 1457 h 962576"/>
              <a:gd name="connsiteX1" fmla="*/ 0 w 514154"/>
              <a:gd name="connsiteY1" fmla="*/ 344357 h 962576"/>
              <a:gd name="connsiteX2" fmla="*/ 340360 w 514154"/>
              <a:gd name="connsiteY2" fmla="*/ 961577 h 962576"/>
              <a:gd name="connsiteX3" fmla="*/ 370839 w 514154"/>
              <a:gd name="connsiteY3" fmla="*/ 476436 h 962576"/>
              <a:gd name="connsiteX4" fmla="*/ 500380 w 514154"/>
              <a:gd name="connsiteY4" fmla="*/ 1457 h 962576"/>
              <a:gd name="connsiteX0" fmla="*/ 500380 w 509972"/>
              <a:gd name="connsiteY0" fmla="*/ 1405 h 962482"/>
              <a:gd name="connsiteX1" fmla="*/ 0 w 509972"/>
              <a:gd name="connsiteY1" fmla="*/ 344305 h 962482"/>
              <a:gd name="connsiteX2" fmla="*/ 340360 w 509972"/>
              <a:gd name="connsiteY2" fmla="*/ 961525 h 962482"/>
              <a:gd name="connsiteX3" fmla="*/ 330199 w 509972"/>
              <a:gd name="connsiteY3" fmla="*/ 473844 h 962482"/>
              <a:gd name="connsiteX4" fmla="*/ 500380 w 509972"/>
              <a:gd name="connsiteY4" fmla="*/ 1405 h 962482"/>
              <a:gd name="connsiteX0" fmla="*/ 500380 w 526409"/>
              <a:gd name="connsiteY0" fmla="*/ 13005 h 974082"/>
              <a:gd name="connsiteX1" fmla="*/ 0 w 526409"/>
              <a:gd name="connsiteY1" fmla="*/ 355905 h 974082"/>
              <a:gd name="connsiteX2" fmla="*/ 340360 w 526409"/>
              <a:gd name="connsiteY2" fmla="*/ 973125 h 974082"/>
              <a:gd name="connsiteX3" fmla="*/ 330199 w 526409"/>
              <a:gd name="connsiteY3" fmla="*/ 485444 h 974082"/>
              <a:gd name="connsiteX4" fmla="*/ 500380 w 526409"/>
              <a:gd name="connsiteY4" fmla="*/ 13005 h 974082"/>
              <a:gd name="connsiteX0" fmla="*/ 487680 w 514763"/>
              <a:gd name="connsiteY0" fmla="*/ 12733 h 983970"/>
              <a:gd name="connsiteX1" fmla="*/ 0 w 514763"/>
              <a:gd name="connsiteY1" fmla="*/ 365793 h 983970"/>
              <a:gd name="connsiteX2" fmla="*/ 340360 w 514763"/>
              <a:gd name="connsiteY2" fmla="*/ 983013 h 983970"/>
              <a:gd name="connsiteX3" fmla="*/ 330199 w 514763"/>
              <a:gd name="connsiteY3" fmla="*/ 495332 h 983970"/>
              <a:gd name="connsiteX4" fmla="*/ 487680 w 514763"/>
              <a:gd name="connsiteY4" fmla="*/ 12733 h 983970"/>
              <a:gd name="connsiteX0" fmla="*/ 487680 w 514763"/>
              <a:gd name="connsiteY0" fmla="*/ 12733 h 989208"/>
              <a:gd name="connsiteX1" fmla="*/ 0 w 514763"/>
              <a:gd name="connsiteY1" fmla="*/ 365793 h 989208"/>
              <a:gd name="connsiteX2" fmla="*/ 340360 w 514763"/>
              <a:gd name="connsiteY2" fmla="*/ 983013 h 989208"/>
              <a:gd name="connsiteX3" fmla="*/ 330199 w 514763"/>
              <a:gd name="connsiteY3" fmla="*/ 495332 h 989208"/>
              <a:gd name="connsiteX4" fmla="*/ 487680 w 514763"/>
              <a:gd name="connsiteY4" fmla="*/ 12733 h 989208"/>
              <a:gd name="connsiteX0" fmla="*/ 487680 w 514763"/>
              <a:gd name="connsiteY0" fmla="*/ 12733 h 989208"/>
              <a:gd name="connsiteX1" fmla="*/ 0 w 514763"/>
              <a:gd name="connsiteY1" fmla="*/ 365793 h 989208"/>
              <a:gd name="connsiteX2" fmla="*/ 340360 w 514763"/>
              <a:gd name="connsiteY2" fmla="*/ 983013 h 989208"/>
              <a:gd name="connsiteX3" fmla="*/ 330199 w 514763"/>
              <a:gd name="connsiteY3" fmla="*/ 495332 h 989208"/>
              <a:gd name="connsiteX4" fmla="*/ 487680 w 514763"/>
              <a:gd name="connsiteY4" fmla="*/ 12733 h 989208"/>
              <a:gd name="connsiteX0" fmla="*/ 487680 w 514763"/>
              <a:gd name="connsiteY0" fmla="*/ 12733 h 990161"/>
              <a:gd name="connsiteX1" fmla="*/ 0 w 514763"/>
              <a:gd name="connsiteY1" fmla="*/ 365793 h 990161"/>
              <a:gd name="connsiteX2" fmla="*/ 340360 w 514763"/>
              <a:gd name="connsiteY2" fmla="*/ 983013 h 990161"/>
              <a:gd name="connsiteX3" fmla="*/ 330199 w 514763"/>
              <a:gd name="connsiteY3" fmla="*/ 495332 h 990161"/>
              <a:gd name="connsiteX4" fmla="*/ 487680 w 514763"/>
              <a:gd name="connsiteY4" fmla="*/ 12733 h 990161"/>
              <a:gd name="connsiteX0" fmla="*/ 487680 w 514468"/>
              <a:gd name="connsiteY0" fmla="*/ 12752 h 984570"/>
              <a:gd name="connsiteX1" fmla="*/ 0 w 514468"/>
              <a:gd name="connsiteY1" fmla="*/ 365812 h 984570"/>
              <a:gd name="connsiteX2" fmla="*/ 349885 w 514468"/>
              <a:gd name="connsiteY2" fmla="*/ 977317 h 984570"/>
              <a:gd name="connsiteX3" fmla="*/ 330199 w 514468"/>
              <a:gd name="connsiteY3" fmla="*/ 495351 h 984570"/>
              <a:gd name="connsiteX4" fmla="*/ 487680 w 514468"/>
              <a:gd name="connsiteY4" fmla="*/ 12752 h 984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4468" h="984570">
                <a:moveTo>
                  <a:pt x="487680" y="12752"/>
                </a:moveTo>
                <a:cubicBezTo>
                  <a:pt x="381847" y="102922"/>
                  <a:pt x="176530" y="233732"/>
                  <a:pt x="0" y="365812"/>
                </a:cubicBezTo>
                <a:cubicBezTo>
                  <a:pt x="80010" y="546152"/>
                  <a:pt x="315172" y="912547"/>
                  <a:pt x="349885" y="977317"/>
                </a:cubicBezTo>
                <a:cubicBezTo>
                  <a:pt x="384598" y="1042087"/>
                  <a:pt x="307233" y="656112"/>
                  <a:pt x="330199" y="495351"/>
                </a:cubicBezTo>
                <a:cubicBezTo>
                  <a:pt x="353165" y="334590"/>
                  <a:pt x="593513" y="-77418"/>
                  <a:pt x="487680" y="12752"/>
                </a:cubicBezTo>
                <a:close/>
              </a:path>
            </a:pathLst>
          </a:custGeom>
          <a:noFill/>
          <a:ln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ight Arrow 2">
            <a:extLst>
              <a:ext uri="{FF2B5EF4-FFF2-40B4-BE49-F238E27FC236}">
                <a16:creationId xmlns="" xmlns:a16="http://schemas.microsoft.com/office/drawing/2014/main" id="{66C20FBB-AF62-4EA9-92B3-AC257E966628}"/>
              </a:ext>
            </a:extLst>
          </p:cNvPr>
          <p:cNvSpPr/>
          <p:nvPr/>
        </p:nvSpPr>
        <p:spPr>
          <a:xfrm rot="576762">
            <a:off x="5136086" y="2598606"/>
            <a:ext cx="2196265" cy="145472"/>
          </a:xfrm>
          <a:prstGeom prst="rightArrow">
            <a:avLst/>
          </a:prstGeom>
          <a:solidFill>
            <a:srgbClr val="0066CC"/>
          </a:solidFill>
          <a:ln>
            <a:solidFill>
              <a:srgbClr val="0066C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9769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Divertor: </a:t>
            </a:r>
            <a:r>
              <a:rPr lang="en-US" sz="2800" dirty="0"/>
              <a:t>Linear and non-linear simulations of SOL turbulence being performed in NSTX-U and MAST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1" y="1131571"/>
            <a:ext cx="3076837" cy="346260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E676312F-848A-4082-A5E3-18AC54101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925831"/>
            <a:ext cx="5029200" cy="4046219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rgbClr val="000000"/>
                </a:solidFill>
              </a:rPr>
              <a:t>Linear simulations with </a:t>
            </a:r>
            <a:r>
              <a:rPr lang="en-US" dirty="0" err="1">
                <a:solidFill>
                  <a:srgbClr val="000000"/>
                </a:solidFill>
              </a:rPr>
              <a:t>ArbiTER</a:t>
            </a:r>
            <a:r>
              <a:rPr lang="en-US" dirty="0">
                <a:solidFill>
                  <a:srgbClr val="000000"/>
                </a:solidFill>
              </a:rPr>
              <a:t> code for </a:t>
            </a:r>
            <a:r>
              <a:rPr lang="en-US" b="1" dirty="0">
                <a:solidFill>
                  <a:srgbClr val="800000"/>
                </a:solidFill>
              </a:rPr>
              <a:t>NSTX-U </a:t>
            </a:r>
            <a:r>
              <a:rPr lang="en-US" dirty="0">
                <a:solidFill>
                  <a:srgbClr val="000000"/>
                </a:solidFill>
              </a:rPr>
              <a:t>find unstable resistive ballooning modes </a:t>
            </a:r>
            <a:r>
              <a:rPr lang="en-US" sz="1800" dirty="0">
                <a:solidFill>
                  <a:srgbClr val="008080"/>
                </a:solidFill>
              </a:rPr>
              <a:t>[</a:t>
            </a:r>
            <a:r>
              <a:rPr lang="en-US" sz="1800" dirty="0" err="1">
                <a:solidFill>
                  <a:srgbClr val="008080"/>
                </a:solidFill>
              </a:rPr>
              <a:t>Baver</a:t>
            </a:r>
            <a:r>
              <a:rPr lang="en-US" sz="1800" dirty="0">
                <a:solidFill>
                  <a:srgbClr val="008080"/>
                </a:solidFill>
              </a:rPr>
              <a:t>, CCP (2016)] 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Higher mode numbers on outer than on inner legs</a:t>
            </a:r>
          </a:p>
          <a:p>
            <a:r>
              <a:rPr lang="en-GB" dirty="0"/>
              <a:t>Non-linear 3D drift-fluid simulations (STORM/BOUT++) of SOL turbulence performed in realistic </a:t>
            </a:r>
            <a:r>
              <a:rPr lang="en-GB" b="1" dirty="0">
                <a:solidFill>
                  <a:srgbClr val="800000"/>
                </a:solidFill>
              </a:rPr>
              <a:t>MAST</a:t>
            </a:r>
            <a:r>
              <a:rPr lang="en-GB" dirty="0">
                <a:solidFill>
                  <a:srgbClr val="800000"/>
                </a:solidFill>
              </a:rPr>
              <a:t> </a:t>
            </a:r>
            <a:r>
              <a:rPr lang="en-GB" dirty="0"/>
              <a:t>geometry </a:t>
            </a:r>
          </a:p>
          <a:p>
            <a:pPr lvl="1"/>
            <a:r>
              <a:rPr lang="en-GB" dirty="0"/>
              <a:t>Reproduces filamentary structures seen in fast camera videos in main chamber and divertor</a:t>
            </a:r>
          </a:p>
          <a:p>
            <a:endParaRPr lang="en-GB" dirty="0"/>
          </a:p>
          <a:p>
            <a:endParaRPr lang="en-GB" dirty="0"/>
          </a:p>
          <a:p>
            <a:pPr lvl="1"/>
            <a:endParaRPr lang="en-GB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Right Arrow 2"/>
          <p:cNvSpPr/>
          <p:nvPr/>
        </p:nvSpPr>
        <p:spPr>
          <a:xfrm rot="20220000">
            <a:off x="4946480" y="3492054"/>
            <a:ext cx="838200" cy="137160"/>
          </a:xfrm>
          <a:prstGeom prst="rightArrow">
            <a:avLst/>
          </a:prstGeom>
          <a:solidFill>
            <a:srgbClr val="0066CC"/>
          </a:solidFill>
          <a:ln>
            <a:solidFill>
              <a:srgbClr val="0066C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077201" y="1648110"/>
            <a:ext cx="9380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</a:rPr>
              <a:t>MAST</a:t>
            </a:r>
          </a:p>
        </p:txBody>
      </p:sp>
    </p:spTree>
    <p:extLst>
      <p:ext uri="{BB962C8B-B14F-4D97-AF65-F5344CB8AC3E}">
        <p14:creationId xmlns:p14="http://schemas.microsoft.com/office/powerpoint/2010/main" val="26496913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Divertor Physics:</a:t>
            </a:r>
            <a:r>
              <a:rPr lang="en-US" sz="2800" dirty="0"/>
              <a:t> Intermittent field-aligned filaments localized to bad curvature side of divertor legs in </a:t>
            </a:r>
            <a:r>
              <a:rPr lang="en-US" sz="2800" b="1" dirty="0">
                <a:solidFill>
                  <a:srgbClr val="800000"/>
                </a:solidFill>
              </a:rPr>
              <a:t>NSTX-U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2990"/>
            <a:ext cx="6172200" cy="372618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Divertor leg fluctuations observed by fast imaging </a:t>
            </a:r>
            <a:r>
              <a:rPr lang="en-US" sz="1800" dirty="0">
                <a:solidFill>
                  <a:srgbClr val="008080"/>
                </a:solidFill>
              </a:rPr>
              <a:t>[</a:t>
            </a:r>
            <a:r>
              <a:rPr lang="en-US" sz="1800" dirty="0" err="1">
                <a:solidFill>
                  <a:srgbClr val="008080"/>
                </a:solidFill>
              </a:rPr>
              <a:t>Scotti</a:t>
            </a:r>
            <a:r>
              <a:rPr lang="en-US" sz="1800" dirty="0">
                <a:solidFill>
                  <a:srgbClr val="008080"/>
                </a:solidFill>
              </a:rPr>
              <a:t>, </a:t>
            </a:r>
            <a:r>
              <a:rPr lang="en-US" sz="1800" dirty="0" err="1">
                <a:solidFill>
                  <a:srgbClr val="008080"/>
                </a:solidFill>
              </a:rPr>
              <a:t>Nuc</a:t>
            </a:r>
            <a:r>
              <a:rPr lang="en-US" sz="1800" dirty="0">
                <a:solidFill>
                  <a:srgbClr val="008080"/>
                </a:solidFill>
              </a:rPr>
              <a:t>. Fusion (2018)]</a:t>
            </a:r>
          </a:p>
          <a:p>
            <a:pPr lvl="1"/>
            <a:r>
              <a:rPr lang="en-US" dirty="0"/>
              <a:t>10-30 kHz, </a:t>
            </a:r>
            <a:r>
              <a:rPr lang="en-US" dirty="0" err="1">
                <a:solidFill>
                  <a:srgbClr val="0070C0"/>
                </a:solidFill>
              </a:rPr>
              <a:t>k</a:t>
            </a:r>
            <a:r>
              <a:rPr lang="en-US" baseline="-25000" dirty="0" err="1">
                <a:solidFill>
                  <a:srgbClr val="0070C0"/>
                </a:solidFill>
              </a:rPr>
              <a:t>pol</a:t>
            </a:r>
            <a:r>
              <a:rPr lang="el-GR" dirty="0">
                <a:solidFill>
                  <a:srgbClr val="0070C0"/>
                </a:solidFill>
              </a:rPr>
              <a:t>ρ</a:t>
            </a:r>
            <a:r>
              <a:rPr lang="en-US" baseline="-25000" dirty="0">
                <a:solidFill>
                  <a:srgbClr val="0070C0"/>
                </a:solidFill>
              </a:rPr>
              <a:t>i</a:t>
            </a:r>
            <a:r>
              <a:rPr lang="en-US" dirty="0">
                <a:solidFill>
                  <a:srgbClr val="0070C0"/>
                </a:solidFill>
              </a:rPr>
              <a:t>~0.01-0.1, v</a:t>
            </a:r>
            <a:r>
              <a:rPr lang="en-US" baseline="-25000" dirty="0">
                <a:solidFill>
                  <a:srgbClr val="0070C0"/>
                </a:solidFill>
              </a:rPr>
              <a:t>pol</a:t>
            </a:r>
            <a:r>
              <a:rPr lang="en-US" dirty="0">
                <a:solidFill>
                  <a:srgbClr val="0070C0"/>
                </a:solidFill>
              </a:rPr>
              <a:t>~1-2 km/s</a:t>
            </a:r>
          </a:p>
          <a:p>
            <a:r>
              <a:rPr lang="en-US" dirty="0"/>
              <a:t>Connected to divertor target plate</a:t>
            </a:r>
          </a:p>
          <a:p>
            <a:r>
              <a:rPr lang="en-US" dirty="0"/>
              <a:t>Evidence for X-point disconnection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Inner and outer filament legs not correlated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Divertor filaments/midplane blobs not correlated</a:t>
            </a:r>
          </a:p>
          <a:p>
            <a:r>
              <a:rPr lang="en-US" dirty="0">
                <a:solidFill>
                  <a:srgbClr val="000000"/>
                </a:solidFill>
              </a:rPr>
              <a:t>Simulations with </a:t>
            </a:r>
            <a:r>
              <a:rPr lang="en-US" dirty="0" err="1">
                <a:solidFill>
                  <a:srgbClr val="000000"/>
                </a:solidFill>
              </a:rPr>
              <a:t>ArbiTER</a:t>
            </a:r>
            <a:r>
              <a:rPr lang="en-US" dirty="0">
                <a:solidFill>
                  <a:srgbClr val="000000"/>
                </a:solidFill>
              </a:rPr>
              <a:t> code find unstable resistive ballooning modes </a:t>
            </a:r>
            <a:r>
              <a:rPr lang="en-US" sz="1800" dirty="0">
                <a:solidFill>
                  <a:srgbClr val="008080"/>
                </a:solidFill>
              </a:rPr>
              <a:t>[</a:t>
            </a:r>
            <a:r>
              <a:rPr lang="en-US" sz="1800" dirty="0" err="1">
                <a:solidFill>
                  <a:srgbClr val="008080"/>
                </a:solidFill>
              </a:rPr>
              <a:t>Baver</a:t>
            </a:r>
            <a:r>
              <a:rPr lang="en-US" sz="1800" dirty="0">
                <a:solidFill>
                  <a:srgbClr val="008080"/>
                </a:solidFill>
              </a:rPr>
              <a:t>, CCP (2016)] 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Higher mode numbers on outer than on inner legs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477001" y="811531"/>
            <a:ext cx="2384907" cy="4357472"/>
            <a:chOff x="6477000" y="901701"/>
            <a:chExt cx="2384907" cy="4841636"/>
          </a:xfrm>
        </p:grpSpPr>
        <p:pic>
          <p:nvPicPr>
            <p:cNvPr id="5" name="Picture 4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7000" y="1257300"/>
              <a:ext cx="2306946" cy="406654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086600" y="901701"/>
              <a:ext cx="1145641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Rendering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553200" y="5332968"/>
              <a:ext cx="2308707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Images in CIII emission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4858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MAST-U</a:t>
            </a:r>
            <a:r>
              <a:rPr lang="en-US" dirty="0"/>
              <a:t> will emphasize boundary physics</a:t>
            </a:r>
          </a:p>
        </p:txBody>
      </p:sp>
      <p:sp>
        <p:nvSpPr>
          <p:cNvPr id="11" name="TextBox 3">
            <a:extLst>
              <a:ext uri="{FF2B5EF4-FFF2-40B4-BE49-F238E27FC236}">
                <a16:creationId xmlns="" xmlns:a16="http://schemas.microsoft.com/office/drawing/2014/main" id="{4BB6264E-0BF5-499E-A38D-B59A5167F2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7734" y="1320111"/>
            <a:ext cx="8258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dirty="0"/>
              <a:t>MAST</a:t>
            </a:r>
          </a:p>
        </p:txBody>
      </p:sp>
      <p:sp>
        <p:nvSpPr>
          <p:cNvPr id="15" name="TextBox 7">
            <a:extLst>
              <a:ext uri="{FF2B5EF4-FFF2-40B4-BE49-F238E27FC236}">
                <a16:creationId xmlns="" xmlns:a16="http://schemas.microsoft.com/office/drawing/2014/main" id="{E7019C8A-6F02-4C1C-9F13-CEC7C1EF8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1320111"/>
            <a:ext cx="1056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dirty="0">
                <a:solidFill>
                  <a:srgbClr val="0066CC"/>
                </a:solidFill>
              </a:rPr>
              <a:t>MAST-U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76200" y="4019550"/>
            <a:ext cx="8991600" cy="777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rgbClr val="0066CC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800000"/>
                </a:solidFill>
              </a:rPr>
              <a:t>Flexible divertor with Super-X capability for exhaust research</a:t>
            </a:r>
          </a:p>
          <a:p>
            <a:r>
              <a:rPr lang="en-US" dirty="0">
                <a:solidFill>
                  <a:srgbClr val="800000"/>
                </a:solidFill>
              </a:rPr>
              <a:t>Off</a:t>
            </a:r>
            <a:r>
              <a:rPr lang="en-US" dirty="0" smtClean="0">
                <a:solidFill>
                  <a:srgbClr val="800000"/>
                </a:solidFill>
              </a:rPr>
              <a:t>-midplane 3D </a:t>
            </a:r>
            <a:r>
              <a:rPr lang="en-US" dirty="0">
                <a:solidFill>
                  <a:srgbClr val="800000"/>
                </a:solidFill>
              </a:rPr>
              <a:t>magnetic coils for edge instability control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24600" y="1111693"/>
            <a:ext cx="260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66CC"/>
                </a:solidFill>
                <a:latin typeface="Arial" panose="020B0604020202020204" pitchFamily="34" charset="0"/>
              </a:rPr>
              <a:t>Super-X divertor configuration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80A4D4AC-9951-4295-84AB-B62110C15C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527"/>
          <a:stretch/>
        </p:blipFill>
        <p:spPr>
          <a:xfrm>
            <a:off x="6324600" y="1817370"/>
            <a:ext cx="2603086" cy="16853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3308931"/>
            <a:ext cx="30028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66CC"/>
                </a:solidFill>
                <a:latin typeface="Arial" panose="020B0604020202020204" pitchFamily="34" charset="0"/>
              </a:rPr>
              <a:t>On and off</a:t>
            </a:r>
            <a:r>
              <a:rPr lang="en-US" sz="2000" dirty="0" smtClean="0">
                <a:solidFill>
                  <a:srgbClr val="0066CC"/>
                </a:solidFill>
                <a:latin typeface="Arial" panose="020B0604020202020204" pitchFamily="34" charset="0"/>
              </a:rPr>
              <a:t>-midplane NBI</a:t>
            </a:r>
            <a:endParaRPr lang="en-US" sz="2000" dirty="0">
              <a:solidFill>
                <a:srgbClr val="0066CC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23" name="Table 22">
            <a:extLst>
              <a:ext uri="{FF2B5EF4-FFF2-40B4-BE49-F238E27FC236}">
                <a16:creationId xmlns="" xmlns:a16="http://schemas.microsoft.com/office/drawing/2014/main" id="{4F172F17-6F7D-4394-A006-63E93BC183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0512168"/>
              </p:ext>
            </p:extLst>
          </p:nvPr>
        </p:nvGraphicFramePr>
        <p:xfrm>
          <a:off x="152400" y="1651037"/>
          <a:ext cx="3429000" cy="14264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10331">
                  <a:extLst>
                    <a:ext uri="{9D8B030D-6E8A-4147-A177-3AD203B41FA5}">
                      <a16:colId xmlns="" xmlns:a16="http://schemas.microsoft.com/office/drawing/2014/main" val="2712454966"/>
                    </a:ext>
                  </a:extLst>
                </a:gridCol>
                <a:gridCol w="313973">
                  <a:extLst>
                    <a:ext uri="{9D8B030D-6E8A-4147-A177-3AD203B41FA5}">
                      <a16:colId xmlns="" xmlns:a16="http://schemas.microsoft.com/office/drawing/2014/main" val="618251889"/>
                    </a:ext>
                  </a:extLst>
                </a:gridCol>
                <a:gridCol w="907397">
                  <a:extLst>
                    <a:ext uri="{9D8B030D-6E8A-4147-A177-3AD203B41FA5}">
                      <a16:colId xmlns="" xmlns:a16="http://schemas.microsoft.com/office/drawing/2014/main" val="1458113371"/>
                    </a:ext>
                  </a:extLst>
                </a:gridCol>
                <a:gridCol w="1197299">
                  <a:extLst>
                    <a:ext uri="{9D8B030D-6E8A-4147-A177-3AD203B41FA5}">
                      <a16:colId xmlns="" xmlns:a16="http://schemas.microsoft.com/office/drawing/2014/main" val="4231941391"/>
                    </a:ext>
                  </a:extLst>
                </a:gridCol>
              </a:tblGrid>
              <a:tr h="356616"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GB" sz="18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</a:p>
                  </a:txBody>
                  <a:tcPr marT="41148" marB="41148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</a:t>
                      </a:r>
                      <a:endParaRPr lang="en-GB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1148" marB="41148"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</a:t>
                      </a:r>
                    </a:p>
                  </a:txBody>
                  <a:tcPr marT="41148" marB="41148"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rgbClr val="0066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MA</a:t>
                      </a:r>
                      <a:endParaRPr lang="en-GB" sz="1800" dirty="0">
                        <a:solidFill>
                          <a:srgbClr val="0066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1148" marB="41148"/>
                </a:tc>
                <a:extLst>
                  <a:ext uri="{0D108BD9-81ED-4DB2-BD59-A6C34878D82A}">
                    <a16:rowId xmlns="" xmlns:a16="http://schemas.microsoft.com/office/drawing/2014/main" val="516661693"/>
                  </a:ext>
                </a:extLst>
              </a:tr>
              <a:tr h="356616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RB</a:t>
                      </a:r>
                      <a:r>
                        <a:rPr lang="en-GB" sz="1800" baseline="-25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endParaRPr lang="en-GB" sz="1800" baseline="-25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1148" marB="41148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</a:t>
                      </a:r>
                      <a:endParaRPr lang="en-GB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1148" marB="41148"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0.44</a:t>
                      </a:r>
                      <a:endParaRPr lang="en-GB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1148" marB="41148"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rgbClr val="0066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0.64 m-T</a:t>
                      </a:r>
                      <a:endParaRPr lang="en-GB" sz="1800" dirty="0">
                        <a:solidFill>
                          <a:srgbClr val="0066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1148" marB="41148"/>
                </a:tc>
                <a:extLst>
                  <a:ext uri="{0D108BD9-81ED-4DB2-BD59-A6C34878D82A}">
                    <a16:rowId xmlns="" xmlns:a16="http://schemas.microsoft.com/office/drawing/2014/main" val="3519934912"/>
                  </a:ext>
                </a:extLst>
              </a:tr>
              <a:tr h="356616"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GB" sz="18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NBI</a:t>
                      </a:r>
                    </a:p>
                  </a:txBody>
                  <a:tcPr marT="41148" marB="41148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</a:t>
                      </a:r>
                      <a:endParaRPr lang="en-GB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1148" marB="41148"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</a:t>
                      </a:r>
                    </a:p>
                  </a:txBody>
                  <a:tcPr marT="41148" marB="41148"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rgbClr val="0066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MW</a:t>
                      </a:r>
                      <a:endParaRPr lang="en-GB" sz="1800" dirty="0">
                        <a:solidFill>
                          <a:srgbClr val="0066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1148" marB="41148"/>
                </a:tc>
                <a:extLst>
                  <a:ext uri="{0D108BD9-81ED-4DB2-BD59-A6C34878D82A}">
                    <a16:rowId xmlns="" xmlns:a16="http://schemas.microsoft.com/office/drawing/2014/main" val="1714718438"/>
                  </a:ext>
                </a:extLst>
              </a:tr>
              <a:tr h="356616">
                <a:tc>
                  <a:txBody>
                    <a:bodyPr/>
                    <a:lstStyle/>
                    <a:p>
                      <a:r>
                        <a:rPr lang="el-G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τ</a:t>
                      </a:r>
                      <a:r>
                        <a:rPr lang="en-GB" sz="18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pulse</a:t>
                      </a:r>
                    </a:p>
                  </a:txBody>
                  <a:tcPr marT="41148" marB="41148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</a:t>
                      </a:r>
                      <a:endParaRPr lang="en-GB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1148" marB="41148"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</a:t>
                      </a:r>
                    </a:p>
                  </a:txBody>
                  <a:tcPr marT="41148" marB="41148"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rgbClr val="0066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s</a:t>
                      </a:r>
                      <a:endParaRPr lang="en-GB" sz="1800" dirty="0">
                        <a:solidFill>
                          <a:srgbClr val="0066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1148" marB="41148"/>
                </a:tc>
                <a:extLst>
                  <a:ext uri="{0D108BD9-81ED-4DB2-BD59-A6C34878D82A}">
                    <a16:rowId xmlns="" xmlns:a16="http://schemas.microsoft.com/office/drawing/2014/main" val="2864589861"/>
                  </a:ext>
                </a:extLst>
              </a:tr>
            </a:tbl>
          </a:graphicData>
        </a:graphic>
      </p:graphicFrame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159279"/>
            <a:ext cx="1953376" cy="2509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 flipH="1" flipV="1">
            <a:off x="4648200" y="2023110"/>
            <a:ext cx="1752600" cy="480060"/>
          </a:xfrm>
          <a:prstGeom prst="straightConnector1">
            <a:avLst/>
          </a:prstGeom>
          <a:ln w="50800">
            <a:solidFill>
              <a:srgbClr val="FFC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143001" y="925830"/>
            <a:ext cx="2502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804000"/>
                </a:solidFill>
              </a:rPr>
              <a:t>Maximum Parameters</a:t>
            </a:r>
            <a:endParaRPr lang="en-US" sz="2000" dirty="0">
              <a:solidFill>
                <a:srgbClr val="804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8314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Edge:</a:t>
            </a:r>
            <a:r>
              <a:rPr lang="en-US" sz="3200" dirty="0"/>
              <a:t> </a:t>
            </a:r>
            <a:r>
              <a:rPr lang="en-US" sz="3200" b="1" dirty="0">
                <a:solidFill>
                  <a:srgbClr val="800000"/>
                </a:solidFill>
              </a:rPr>
              <a:t>NSTX</a:t>
            </a:r>
            <a:r>
              <a:rPr lang="en-US" sz="3200" dirty="0"/>
              <a:t> is exploring L-H transition physics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777490"/>
            <a:ext cx="5181600" cy="212598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Production term, P, related to </a:t>
            </a:r>
            <a:r>
              <a:rPr lang="en-US" dirty="0" err="1"/>
              <a:t>Reynold’s</a:t>
            </a:r>
            <a:r>
              <a:rPr lang="en-US" dirty="0"/>
              <a:t> stress</a:t>
            </a:r>
          </a:p>
          <a:p>
            <a:r>
              <a:rPr lang="en-US" dirty="0"/>
              <a:t>Find P&lt;0 just prior to L-H in NSTX</a:t>
            </a:r>
          </a:p>
          <a:p>
            <a:pPr lvl="1"/>
            <a:r>
              <a:rPr lang="en-US" dirty="0"/>
              <a:t>Energy transfer from ZF to turbulence</a:t>
            </a:r>
          </a:p>
          <a:p>
            <a:r>
              <a:rPr lang="en-US" dirty="0"/>
              <a:t>Inconsistent with Predator-Prey model </a:t>
            </a:r>
            <a:r>
              <a:rPr lang="en-US" sz="1800" dirty="0">
                <a:solidFill>
                  <a:srgbClr val="008080"/>
                </a:solidFill>
              </a:rPr>
              <a:t>[</a:t>
            </a:r>
            <a:r>
              <a:rPr lang="en-US" sz="1800" dirty="0" err="1">
                <a:solidFill>
                  <a:srgbClr val="008080"/>
                </a:solidFill>
              </a:rPr>
              <a:t>Diallo</a:t>
            </a:r>
            <a:r>
              <a:rPr lang="en-US" sz="1800" dirty="0">
                <a:solidFill>
                  <a:srgbClr val="008080"/>
                </a:solidFill>
              </a:rPr>
              <a:t>, </a:t>
            </a:r>
            <a:r>
              <a:rPr lang="en-US" sz="1800" dirty="0" err="1">
                <a:solidFill>
                  <a:srgbClr val="008080"/>
                </a:solidFill>
              </a:rPr>
              <a:t>Nuc</a:t>
            </a:r>
            <a:r>
              <a:rPr lang="en-US" sz="1800" dirty="0">
                <a:solidFill>
                  <a:srgbClr val="008080"/>
                </a:solidFill>
              </a:rPr>
              <a:t>. Fusion (2017)]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762000" y="788670"/>
            <a:ext cx="7924800" cy="1829426"/>
            <a:chOff x="381000" y="1162756"/>
            <a:chExt cx="8686800" cy="2228144"/>
          </a:xfrm>
        </p:grpSpPr>
        <p:grpSp>
          <p:nvGrpSpPr>
            <p:cNvPr id="24" name="Group 23"/>
            <p:cNvGrpSpPr/>
            <p:nvPr/>
          </p:nvGrpSpPr>
          <p:grpSpPr>
            <a:xfrm>
              <a:off x="6229831" y="1326379"/>
              <a:ext cx="2837969" cy="1712470"/>
              <a:chOff x="6124840" y="1326379"/>
              <a:chExt cx="2837969" cy="1712470"/>
            </a:xfrm>
          </p:grpSpPr>
          <p:sp>
            <p:nvSpPr>
              <p:cNvPr id="15" name="Shape 441"/>
              <p:cNvSpPr/>
              <p:nvPr/>
            </p:nvSpPr>
            <p:spPr>
              <a:xfrm>
                <a:off x="6456961" y="1326379"/>
                <a:ext cx="2505848" cy="45279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>
                  <a:defRPr sz="3200" b="1">
                    <a:solidFill>
                      <a:srgbClr val="0433FF"/>
                    </a:solidFill>
                  </a:defRPr>
                </a:lvl1pPr>
              </a:lstStyle>
              <a:p>
                <a:r>
                  <a:rPr sz="2000" dirty="0"/>
                  <a:t>Zonal ExB energy </a:t>
                </a:r>
              </a:p>
            </p:txBody>
          </p:sp>
          <p:sp>
            <p:nvSpPr>
              <p:cNvPr id="16" name="Shape 442"/>
              <p:cNvSpPr/>
              <p:nvPr/>
            </p:nvSpPr>
            <p:spPr>
              <a:xfrm>
                <a:off x="6124840" y="1895468"/>
                <a:ext cx="2696809" cy="1143381"/>
              </a:xfrm>
              <a:prstGeom prst="roundRect">
                <a:avLst>
                  <a:gd name="adj" fmla="val 23782"/>
                </a:avLst>
              </a:prstGeom>
              <a:noFill/>
              <a:ln w="38100" cap="flat">
                <a:solidFill>
                  <a:schemeClr val="accent1"/>
                </a:solidFill>
                <a:prstDash val="solid"/>
                <a:bevel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285875">
                  <a:defRPr sz="3200">
                    <a:solidFill>
                      <a:srgbClr val="000000"/>
                    </a:solidFill>
                    <a:uFillTx/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pic>
            <p:nvPicPr>
              <p:cNvPr id="20" name="pasted-image.pdf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6456961" y="2071882"/>
                <a:ext cx="2032568" cy="79730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3" name="Group 22"/>
            <p:cNvGrpSpPr/>
            <p:nvPr/>
          </p:nvGrpSpPr>
          <p:grpSpPr>
            <a:xfrm>
              <a:off x="381000" y="1162756"/>
              <a:ext cx="4343400" cy="2217102"/>
              <a:chOff x="639744" y="1162756"/>
              <a:chExt cx="4343400" cy="2217102"/>
            </a:xfrm>
          </p:grpSpPr>
          <p:sp>
            <p:nvSpPr>
              <p:cNvPr id="13" name="Shape 439"/>
              <p:cNvSpPr/>
              <p:nvPr/>
            </p:nvSpPr>
            <p:spPr>
              <a:xfrm>
                <a:off x="779480" y="1744391"/>
                <a:ext cx="1948438" cy="49316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 sz="2800" b="1">
                    <a:solidFill>
                      <a:srgbClr val="FF2600"/>
                    </a:solidFill>
                  </a:defRPr>
                </a:pPr>
                <a:r>
                  <a:rPr sz="2000" dirty="0"/>
                  <a:t>Thermal free </a:t>
                </a:r>
              </a:p>
              <a:p>
                <a:pPr>
                  <a:defRPr sz="2800" b="1">
                    <a:solidFill>
                      <a:srgbClr val="FF2600"/>
                    </a:solidFill>
                  </a:defRPr>
                </a:pPr>
                <a:r>
                  <a:rPr sz="2000" dirty="0"/>
                  <a:t>energy </a:t>
                </a:r>
              </a:p>
            </p:txBody>
          </p:sp>
          <p:sp>
            <p:nvSpPr>
              <p:cNvPr id="14" name="Shape 440"/>
              <p:cNvSpPr/>
              <p:nvPr/>
            </p:nvSpPr>
            <p:spPr>
              <a:xfrm>
                <a:off x="2997527" y="1677446"/>
                <a:ext cx="1902090" cy="8763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>
                  <a:defRPr sz="2800" b="1">
                    <a:solidFill>
                      <a:srgbClr val="FF40FF"/>
                    </a:solidFill>
                  </a:defRPr>
                </a:lvl1pPr>
              </a:lstStyle>
              <a:p>
                <a:r>
                  <a:rPr lang="en-US" sz="2000" dirty="0"/>
                  <a:t>N</a:t>
                </a:r>
                <a:r>
                  <a:rPr sz="2000" dirty="0"/>
                  <a:t>on-zonal </a:t>
                </a:r>
                <a:endParaRPr lang="en-US" sz="2000" dirty="0"/>
              </a:p>
              <a:p>
                <a:r>
                  <a:rPr sz="2000" dirty="0"/>
                  <a:t>ExB energy </a:t>
                </a:r>
              </a:p>
            </p:txBody>
          </p:sp>
          <p:sp>
            <p:nvSpPr>
              <p:cNvPr id="17" name="Shape 443"/>
              <p:cNvSpPr/>
              <p:nvPr/>
            </p:nvSpPr>
            <p:spPr>
              <a:xfrm>
                <a:off x="781413" y="1162756"/>
                <a:ext cx="4201731" cy="3940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>
                  <a:defRPr sz="3600" b="1">
                    <a:solidFill>
                      <a:srgbClr val="941751"/>
                    </a:solidFill>
                  </a:defRPr>
                </a:lvl1pPr>
              </a:lstStyle>
              <a:p>
                <a:r>
                  <a:rPr sz="2000" dirty="0"/>
                  <a:t>Turbulence fluctuation energies</a:t>
                </a:r>
              </a:p>
            </p:txBody>
          </p:sp>
          <p:sp>
            <p:nvSpPr>
              <p:cNvPr id="19" name="Shape 445"/>
              <p:cNvSpPr/>
              <p:nvPr/>
            </p:nvSpPr>
            <p:spPr>
              <a:xfrm>
                <a:off x="639744" y="1747132"/>
                <a:ext cx="4052050" cy="1632726"/>
              </a:xfrm>
              <a:prstGeom prst="roundRect">
                <a:avLst>
                  <a:gd name="adj" fmla="val 13963"/>
                </a:avLst>
              </a:prstGeom>
              <a:noFill/>
              <a:ln w="38100" cap="flat">
                <a:solidFill>
                  <a:srgbClr val="941751"/>
                </a:solidFill>
                <a:prstDash val="solid"/>
                <a:bevel/>
              </a:ln>
              <a:effectLst>
                <a:outerShdw blurRad="63500" dist="254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285875">
                  <a:defRPr sz="3200">
                    <a:solidFill>
                      <a:srgbClr val="000000"/>
                    </a:solidFill>
                    <a:uFillTx/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pic>
            <p:nvPicPr>
              <p:cNvPr id="21" name="pasted-image.pdf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781413" y="2463041"/>
                <a:ext cx="3787398" cy="72381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5" name="Shape 344"/>
            <p:cNvSpPr/>
            <p:nvPr/>
          </p:nvSpPr>
          <p:spPr>
            <a:xfrm>
              <a:off x="4529666" y="2933700"/>
              <a:ext cx="1600200" cy="0"/>
            </a:xfrm>
            <a:prstGeom prst="line">
              <a:avLst/>
            </a:prstGeom>
            <a:ln w="88900">
              <a:solidFill>
                <a:srgbClr val="941100"/>
              </a:solidFill>
              <a:bevel/>
              <a:headEnd type="stealth"/>
            </a:ln>
          </p:spPr>
          <p:txBody>
            <a:bodyPr tIns="91439" bIns="91439"/>
            <a:lstStyle/>
            <a:p>
              <a:pPr algn="l" defTabSz="642937">
                <a:defRPr sz="220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28" name="Shape 349"/>
            <p:cNvSpPr/>
            <p:nvPr/>
          </p:nvSpPr>
          <p:spPr>
            <a:xfrm>
              <a:off x="5070021" y="2857500"/>
              <a:ext cx="721179" cy="53340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tIns="91439" bIns="91439"/>
            <a:lstStyle>
              <a:lvl1pPr>
                <a:defRPr sz="4000">
                  <a:solidFill>
                    <a:srgbClr val="D84800"/>
                  </a:solidFill>
                </a:defRPr>
              </a:lvl1pPr>
            </a:lstStyle>
            <a:p>
              <a:r>
                <a:rPr sz="2400" dirty="0"/>
                <a:t>P&lt;0</a:t>
              </a:r>
            </a:p>
          </p:txBody>
        </p:sp>
        <p:sp>
          <p:nvSpPr>
            <p:cNvPr id="30" name="Shape 344"/>
            <p:cNvSpPr/>
            <p:nvPr/>
          </p:nvSpPr>
          <p:spPr>
            <a:xfrm flipH="1">
              <a:off x="4563532" y="2171700"/>
              <a:ext cx="1600200" cy="0"/>
            </a:xfrm>
            <a:prstGeom prst="line">
              <a:avLst/>
            </a:prstGeom>
            <a:ln w="88900">
              <a:solidFill>
                <a:srgbClr val="008000"/>
              </a:solidFill>
              <a:bevel/>
              <a:headEnd type="stealth"/>
            </a:ln>
          </p:spPr>
          <p:txBody>
            <a:bodyPr tIns="91439" bIns="91439"/>
            <a:lstStyle/>
            <a:p>
              <a:pPr algn="l" defTabSz="642937">
                <a:defRPr sz="220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31" name="Shape 349"/>
            <p:cNvSpPr/>
            <p:nvPr/>
          </p:nvSpPr>
          <p:spPr>
            <a:xfrm>
              <a:off x="5029200" y="1562100"/>
              <a:ext cx="721179" cy="53340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tIns="91439" bIns="91439"/>
            <a:lstStyle>
              <a:lvl1pPr>
                <a:defRPr sz="4000">
                  <a:solidFill>
                    <a:srgbClr val="D84800"/>
                  </a:solidFill>
                </a:defRPr>
              </a:lvl1pPr>
            </a:lstStyle>
            <a:p>
              <a:r>
                <a:rPr sz="2400" dirty="0">
                  <a:solidFill>
                    <a:srgbClr val="008000"/>
                  </a:solidFill>
                </a:rPr>
                <a:t>P</a:t>
              </a:r>
              <a:r>
                <a:rPr lang="en-US" sz="2400" dirty="0">
                  <a:solidFill>
                    <a:srgbClr val="008000"/>
                  </a:solidFill>
                </a:rPr>
                <a:t>&gt;</a:t>
              </a:r>
              <a:r>
                <a:rPr sz="2400" dirty="0">
                  <a:solidFill>
                    <a:srgbClr val="008000"/>
                  </a:solidFill>
                </a:rPr>
                <a:t>0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7928518" y="2704892"/>
            <a:ext cx="834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NSTX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334001" y="2708911"/>
            <a:ext cx="3639867" cy="2392008"/>
            <a:chOff x="5334000" y="3009900"/>
            <a:chExt cx="3639867" cy="2657787"/>
          </a:xfrm>
        </p:grpSpPr>
        <p:pic>
          <p:nvPicPr>
            <p:cNvPr id="32" name="Picture 31"/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0" t="1320" r="8450"/>
            <a:stretch/>
          </p:blipFill>
          <p:spPr bwMode="auto">
            <a:xfrm>
              <a:off x="5334000" y="3009900"/>
              <a:ext cx="3639867" cy="265778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6172200" y="3162300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96643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NSTX-U </a:t>
            </a:r>
            <a:r>
              <a:rPr lang="en-US" dirty="0"/>
              <a:t>will emphasize core physics</a:t>
            </a:r>
          </a:p>
        </p:txBody>
      </p:sp>
      <p:sp>
        <p:nvSpPr>
          <p:cNvPr id="11" name="TextBox 3">
            <a:extLst>
              <a:ext uri="{FF2B5EF4-FFF2-40B4-BE49-F238E27FC236}">
                <a16:creationId xmlns="" xmlns:a16="http://schemas.microsoft.com/office/drawing/2014/main" id="{4BB6264E-0BF5-499E-A38D-B59A5167F2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1320111"/>
            <a:ext cx="8002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dirty="0"/>
              <a:t>NSTX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00801" y="925830"/>
            <a:ext cx="243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6"/>
                </a:solidFill>
              </a:rPr>
              <a:t>New tangential </a:t>
            </a:r>
            <a:r>
              <a:rPr lang="en-US" sz="2000" dirty="0" smtClean="0">
                <a:solidFill>
                  <a:schemeClr val="accent6"/>
                </a:solidFill>
              </a:rPr>
              <a:t>NBI for j(r) control</a:t>
            </a:r>
            <a:endParaRPr lang="en-US" sz="2000" dirty="0">
              <a:solidFill>
                <a:schemeClr val="accent6"/>
              </a:solidFill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152400" y="4149090"/>
            <a:ext cx="8686800" cy="7772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rgbClr val="0066CC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800000"/>
                </a:solidFill>
              </a:rPr>
              <a:t>High B</a:t>
            </a:r>
            <a:r>
              <a:rPr lang="en-US" baseline="-25000" dirty="0" smtClean="0">
                <a:solidFill>
                  <a:srgbClr val="800000"/>
                </a:solidFill>
              </a:rPr>
              <a:t>T</a:t>
            </a:r>
            <a:r>
              <a:rPr lang="en-US" dirty="0" smtClean="0">
                <a:solidFill>
                  <a:srgbClr val="800000"/>
                </a:solidFill>
              </a:rPr>
              <a:t> (1 T at R</a:t>
            </a:r>
            <a:r>
              <a:rPr lang="en-US" baseline="-25000" dirty="0" smtClean="0">
                <a:solidFill>
                  <a:srgbClr val="800000"/>
                </a:solidFill>
              </a:rPr>
              <a:t>0</a:t>
            </a:r>
            <a:r>
              <a:rPr lang="en-US" dirty="0" smtClean="0">
                <a:solidFill>
                  <a:srgbClr val="800000"/>
                </a:solidFill>
              </a:rPr>
              <a:t>) </a:t>
            </a:r>
            <a:r>
              <a:rPr lang="en-US" dirty="0" smtClean="0">
                <a:solidFill>
                  <a:srgbClr val="8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olidFill>
                  <a:srgbClr val="800000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800000"/>
                </a:solidFill>
                <a:sym typeface="Wingdings"/>
              </a:rPr>
              <a:t>projected largest range in β and (lower) </a:t>
            </a:r>
            <a:r>
              <a:rPr lang="en-US" dirty="0" err="1" smtClean="0">
                <a:solidFill>
                  <a:srgbClr val="800000"/>
                </a:solidFill>
                <a:sym typeface="Wingdings"/>
              </a:rPr>
              <a:t>ν</a:t>
            </a:r>
            <a:r>
              <a:rPr lang="en-US" baseline="-25000" dirty="0" smtClean="0">
                <a:solidFill>
                  <a:srgbClr val="800000"/>
                </a:solidFill>
                <a:sym typeface="Wingdings"/>
              </a:rPr>
              <a:t>*</a:t>
            </a:r>
            <a:r>
              <a:rPr lang="en-US" dirty="0" smtClean="0">
                <a:solidFill>
                  <a:srgbClr val="800000"/>
                </a:solidFill>
                <a:sym typeface="Wingdings"/>
              </a:rPr>
              <a:t> in an ST</a:t>
            </a:r>
            <a:endParaRPr lang="en-US" dirty="0">
              <a:solidFill>
                <a:srgbClr val="800000"/>
              </a:solidFill>
            </a:endParaRPr>
          </a:p>
          <a:p>
            <a:r>
              <a:rPr lang="en-US" dirty="0" smtClean="0">
                <a:solidFill>
                  <a:srgbClr val="800000"/>
                </a:solidFill>
              </a:rPr>
              <a:t>Greater stability </a:t>
            </a:r>
            <a:r>
              <a:rPr lang="en-US" dirty="0" smtClean="0">
                <a:solidFill>
                  <a:srgbClr val="800000"/>
                </a:solidFill>
                <a:ea typeface="Wingdings"/>
                <a:cs typeface="Wingdings"/>
                <a:sym typeface="Wingdings"/>
              </a:rPr>
              <a:t>(β</a:t>
            </a:r>
            <a:r>
              <a:rPr lang="en-US" baseline="-25000" dirty="0" smtClean="0">
                <a:solidFill>
                  <a:srgbClr val="800000"/>
                </a:solidFill>
                <a:ea typeface="Wingdings"/>
                <a:cs typeface="Wingdings"/>
                <a:sym typeface="Wingdings"/>
              </a:rPr>
              <a:t>n</a:t>
            </a:r>
            <a:r>
              <a:rPr lang="en-US" dirty="0" smtClean="0">
                <a:solidFill>
                  <a:srgbClr val="800000"/>
                </a:solidFill>
                <a:ea typeface="Wingdings"/>
                <a:cs typeface="Wingdings"/>
                <a:sym typeface="Wingdings"/>
              </a:rPr>
              <a:t>/</a:t>
            </a:r>
            <a:r>
              <a:rPr lang="en-US" i="1" dirty="0" smtClean="0">
                <a:solidFill>
                  <a:srgbClr val="800000"/>
                </a:solidFill>
                <a:ea typeface="Wingdings"/>
                <a:cs typeface="Wingdings"/>
                <a:sym typeface="Wingdings"/>
              </a:rPr>
              <a:t>l</a:t>
            </a:r>
            <a:r>
              <a:rPr lang="en-US" baseline="-25000" dirty="0" smtClean="0">
                <a:solidFill>
                  <a:srgbClr val="800000"/>
                </a:solidFill>
                <a:ea typeface="Wingdings"/>
                <a:cs typeface="Wingdings"/>
                <a:sym typeface="Wingdings"/>
              </a:rPr>
              <a:t>i</a:t>
            </a:r>
            <a:r>
              <a:rPr lang="en-US" dirty="0" smtClean="0">
                <a:solidFill>
                  <a:srgbClr val="800000"/>
                </a:solidFill>
                <a:ea typeface="Wingdings"/>
                <a:cs typeface="Wingdings"/>
                <a:sym typeface="Wingdings"/>
              </a:rPr>
              <a:t> ≤ 14) + flexible NBI </a:t>
            </a:r>
            <a:r>
              <a:rPr lang="en-US" dirty="0" smtClean="0">
                <a:solidFill>
                  <a:srgbClr val="8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olidFill>
                  <a:srgbClr val="800000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800000"/>
                </a:solidFill>
                <a:sym typeface="Wingdings"/>
              </a:rPr>
              <a:t>high non-inductive current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24" name="object 4"/>
          <p:cNvSpPr/>
          <p:nvPr/>
        </p:nvSpPr>
        <p:spPr>
          <a:xfrm>
            <a:off x="6248400" y="1884967"/>
            <a:ext cx="2348122" cy="21955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Right Arrow 24"/>
          <p:cNvSpPr/>
          <p:nvPr/>
        </p:nvSpPr>
        <p:spPr>
          <a:xfrm rot="9180000">
            <a:off x="7236219" y="1675682"/>
            <a:ext cx="685800" cy="137160"/>
          </a:xfrm>
          <a:prstGeom prst="rightArrow">
            <a:avLst/>
          </a:prstGeom>
          <a:solidFill>
            <a:srgbClr val="008080"/>
          </a:solidFill>
          <a:ln>
            <a:solidFill>
              <a:srgbClr val="00808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="" xmlns:a16="http://schemas.microsoft.com/office/drawing/2014/main" id="{522BF449-B6D3-44D4-86A9-5735C1F1BE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3757638"/>
              </p:ext>
            </p:extLst>
          </p:nvPr>
        </p:nvGraphicFramePr>
        <p:xfrm>
          <a:off x="119247" y="1680210"/>
          <a:ext cx="3385953" cy="1783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21721">
                  <a:extLst>
                    <a:ext uri="{9D8B030D-6E8A-4147-A177-3AD203B41FA5}">
                      <a16:colId xmlns="" xmlns:a16="http://schemas.microsoft.com/office/drawing/2014/main" val="2712454966"/>
                    </a:ext>
                  </a:extLst>
                </a:gridCol>
                <a:gridCol w="460862">
                  <a:extLst>
                    <a:ext uri="{9D8B030D-6E8A-4147-A177-3AD203B41FA5}">
                      <a16:colId xmlns="" xmlns:a16="http://schemas.microsoft.com/office/drawing/2014/main" val="618251889"/>
                    </a:ext>
                  </a:extLst>
                </a:gridCol>
                <a:gridCol w="753382">
                  <a:extLst>
                    <a:ext uri="{9D8B030D-6E8A-4147-A177-3AD203B41FA5}">
                      <a16:colId xmlns="" xmlns:a16="http://schemas.microsoft.com/office/drawing/2014/main" val="1458113371"/>
                    </a:ext>
                  </a:extLst>
                </a:gridCol>
                <a:gridCol w="1249988">
                  <a:extLst>
                    <a:ext uri="{9D8B030D-6E8A-4147-A177-3AD203B41FA5}">
                      <a16:colId xmlns="" xmlns:a16="http://schemas.microsoft.com/office/drawing/2014/main" val="4231941391"/>
                    </a:ext>
                  </a:extLst>
                </a:gridCol>
              </a:tblGrid>
              <a:tr h="356616"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GB" sz="18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</a:p>
                  </a:txBody>
                  <a:tcPr marT="41148" marB="41148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</a:t>
                      </a:r>
                      <a:endParaRPr lang="en-GB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1148" marB="41148"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</a:t>
                      </a:r>
                      <a:endParaRPr lang="en-GB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1148" marB="41148"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rgbClr val="0066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MA</a:t>
                      </a:r>
                      <a:endParaRPr lang="en-GB" sz="1800" dirty="0">
                        <a:solidFill>
                          <a:srgbClr val="0066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1148" marB="41148"/>
                </a:tc>
                <a:extLst>
                  <a:ext uri="{0D108BD9-81ED-4DB2-BD59-A6C34878D82A}">
                    <a16:rowId xmlns="" xmlns:a16="http://schemas.microsoft.com/office/drawing/2014/main" val="516661693"/>
                  </a:ext>
                </a:extLst>
              </a:tr>
              <a:tr h="356616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RB</a:t>
                      </a:r>
                      <a:r>
                        <a:rPr lang="en-GB" sz="1800" baseline="-25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endParaRPr lang="en-GB" sz="1800" baseline="-25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1148" marB="41148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</a:t>
                      </a:r>
                      <a:endParaRPr lang="en-GB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1148" marB="41148"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0.47</a:t>
                      </a:r>
                      <a:endParaRPr lang="en-GB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1148" marB="41148"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rgbClr val="0066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0.94 m-T</a:t>
                      </a:r>
                      <a:endParaRPr lang="en-GB" sz="1800" dirty="0">
                        <a:solidFill>
                          <a:srgbClr val="0066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1148" marB="41148"/>
                </a:tc>
                <a:extLst>
                  <a:ext uri="{0D108BD9-81ED-4DB2-BD59-A6C34878D82A}">
                    <a16:rowId xmlns="" xmlns:a16="http://schemas.microsoft.com/office/drawing/2014/main" val="3519934912"/>
                  </a:ext>
                </a:extLst>
              </a:tr>
              <a:tr h="356616"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GB" sz="18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NBI</a:t>
                      </a:r>
                    </a:p>
                  </a:txBody>
                  <a:tcPr marT="41148" marB="41148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</a:t>
                      </a:r>
                      <a:endParaRPr lang="en-GB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1148" marB="41148"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T="41148" marB="41148"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rgbClr val="0066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MW</a:t>
                      </a:r>
                      <a:endParaRPr lang="en-GB" sz="1800" dirty="0">
                        <a:solidFill>
                          <a:srgbClr val="0066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1148" marB="41148"/>
                </a:tc>
                <a:extLst>
                  <a:ext uri="{0D108BD9-81ED-4DB2-BD59-A6C34878D82A}">
                    <a16:rowId xmlns="" xmlns:a16="http://schemas.microsoft.com/office/drawing/2014/main" val="1714718438"/>
                  </a:ext>
                </a:extLst>
              </a:tr>
              <a:tr h="356616"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GB" sz="18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RF</a:t>
                      </a:r>
                    </a:p>
                  </a:txBody>
                  <a:tcPr marT="41148" marB="41148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</a:t>
                      </a:r>
                      <a:endParaRPr lang="en-GB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1148" marB="41148"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T="41148" marB="41148"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rgbClr val="0066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MW</a:t>
                      </a:r>
                      <a:endParaRPr lang="en-GB" sz="1800" dirty="0">
                        <a:solidFill>
                          <a:srgbClr val="0066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1148" marB="41148"/>
                </a:tc>
                <a:extLst>
                  <a:ext uri="{0D108BD9-81ED-4DB2-BD59-A6C34878D82A}">
                    <a16:rowId xmlns="" xmlns:a16="http://schemas.microsoft.com/office/drawing/2014/main" val="959585475"/>
                  </a:ext>
                </a:extLst>
              </a:tr>
              <a:tr h="356616">
                <a:tc>
                  <a:txBody>
                    <a:bodyPr/>
                    <a:lstStyle/>
                    <a:p>
                      <a:r>
                        <a:rPr lang="el-G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τ</a:t>
                      </a:r>
                      <a:r>
                        <a:rPr lang="en-GB" sz="18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pulse</a:t>
                      </a:r>
                    </a:p>
                  </a:txBody>
                  <a:tcPr marT="41148" marB="41148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</a:t>
                      </a:r>
                      <a:endParaRPr lang="en-GB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1148" marB="41148"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T="41148" marB="41148"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rgbClr val="0066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s</a:t>
                      </a:r>
                      <a:endParaRPr lang="en-GB" sz="1800" dirty="0">
                        <a:solidFill>
                          <a:srgbClr val="0066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1148" marB="41148"/>
                </a:tc>
                <a:extLst>
                  <a:ext uri="{0D108BD9-81ED-4DB2-BD59-A6C34878D82A}">
                    <a16:rowId xmlns="" xmlns:a16="http://schemas.microsoft.com/office/drawing/2014/main" val="2864589861"/>
                  </a:ext>
                </a:extLst>
              </a:tr>
            </a:tbl>
          </a:graphicData>
        </a:graphic>
      </p:graphicFrame>
      <p:sp>
        <p:nvSpPr>
          <p:cNvPr id="15" name="TextBox 7">
            <a:extLst>
              <a:ext uri="{FF2B5EF4-FFF2-40B4-BE49-F238E27FC236}">
                <a16:creationId xmlns="" xmlns:a16="http://schemas.microsoft.com/office/drawing/2014/main" id="{E7019C8A-6F02-4C1C-9F13-CEC7C1EF8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1" y="1320111"/>
            <a:ext cx="10438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dirty="0">
                <a:solidFill>
                  <a:srgbClr val="0066CC"/>
                </a:solidFill>
              </a:rPr>
              <a:t>NSTX-U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71800" y="3326130"/>
            <a:ext cx="3731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E6A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Conducting plates can suppress global kink instabilities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925830"/>
            <a:ext cx="1480998" cy="231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 flipH="1" flipV="1">
            <a:off x="4726076" y="2220163"/>
            <a:ext cx="684124" cy="1105967"/>
          </a:xfrm>
          <a:prstGeom prst="straightConnector1">
            <a:avLst/>
          </a:prstGeom>
          <a:ln w="63500">
            <a:solidFill>
              <a:srgbClr val="FFC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ight Brace 13"/>
          <p:cNvSpPr/>
          <p:nvPr/>
        </p:nvSpPr>
        <p:spPr>
          <a:xfrm rot="20464457">
            <a:off x="4561269" y="2040817"/>
            <a:ext cx="169386" cy="408136"/>
          </a:xfrm>
          <a:prstGeom prst="rightBrace">
            <a:avLst>
              <a:gd name="adj1" fmla="val 34420"/>
              <a:gd name="adj2" fmla="val 50000"/>
            </a:avLst>
          </a:prstGeom>
          <a:ln w="635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066801" y="925830"/>
            <a:ext cx="2502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804000"/>
                </a:solidFill>
              </a:rPr>
              <a:t>Maximum Parameters</a:t>
            </a:r>
            <a:endParaRPr lang="en-US" sz="2000" dirty="0">
              <a:solidFill>
                <a:srgbClr val="804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331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This talk will cover recent complementary results from NSTX(-U) and MAST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Core transport and stability physics</a:t>
            </a:r>
          </a:p>
          <a:p>
            <a:pPr marL="411480" lvl="1" indent="0">
              <a:buNone/>
            </a:pPr>
            <a:endParaRPr lang="en-US" dirty="0"/>
          </a:p>
          <a:p>
            <a:r>
              <a:rPr lang="en-US" dirty="0"/>
              <a:t>Energetic particle physics/mode stability </a:t>
            </a:r>
          </a:p>
          <a:p>
            <a:endParaRPr lang="en-US" dirty="0"/>
          </a:p>
          <a:p>
            <a:r>
              <a:rPr lang="en-US" dirty="0"/>
              <a:t>Boundary </a:t>
            </a:r>
            <a:r>
              <a:rPr lang="en-US" dirty="0" smtClean="0"/>
              <a:t>and divertor physics</a:t>
            </a:r>
            <a:endParaRPr lang="en-US" dirty="0"/>
          </a:p>
          <a:p>
            <a:pPr marL="114300" indent="0">
              <a:buNone/>
            </a:pPr>
            <a:endParaRPr lang="en-US" dirty="0"/>
          </a:p>
          <a:p>
            <a:r>
              <a:rPr lang="en-US" dirty="0"/>
              <a:t>Future plans</a:t>
            </a:r>
          </a:p>
        </p:txBody>
      </p:sp>
    </p:spTree>
    <p:extLst>
      <p:ext uri="{BB962C8B-B14F-4D97-AF65-F5344CB8AC3E}">
        <p14:creationId xmlns:p14="http://schemas.microsoft.com/office/powerpoint/2010/main" val="1493580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651271"/>
          </a:xfrm>
        </p:spPr>
        <p:txBody>
          <a:bodyPr/>
          <a:lstStyle/>
          <a:p>
            <a:r>
              <a:rPr lang="en-US" sz="2800" dirty="0"/>
              <a:t>This talk will cover recent complementary results from NSTX(-U) and MAST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60120"/>
            <a:ext cx="5181600" cy="3943350"/>
          </a:xfrm>
        </p:spPr>
        <p:txBody>
          <a:bodyPr/>
          <a:lstStyle/>
          <a:p>
            <a:r>
              <a:rPr lang="en-US" b="1" dirty="0"/>
              <a:t>Core transport and stability </a:t>
            </a:r>
            <a:r>
              <a:rPr lang="en-US" b="1" dirty="0" smtClean="0"/>
              <a:t>physics</a:t>
            </a:r>
          </a:p>
          <a:p>
            <a:pPr lvl="1"/>
            <a:r>
              <a:rPr lang="en-US" dirty="0"/>
              <a:t>ST confinement trends differ from those at higher aspect ratio</a:t>
            </a:r>
          </a:p>
          <a:p>
            <a:pPr lvl="2"/>
            <a:r>
              <a:rPr lang="en-US" dirty="0"/>
              <a:t>NSTX/MAST: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baseline="-25000" dirty="0" err="1"/>
              <a:t>E</a:t>
            </a:r>
            <a:r>
              <a:rPr lang="en-US" dirty="0"/>
              <a:t> ~ I</a:t>
            </a:r>
            <a:r>
              <a:rPr lang="en-US" baseline="-25000" dirty="0"/>
              <a:t>p</a:t>
            </a:r>
            <a:r>
              <a:rPr lang="en-US" baseline="30000" dirty="0"/>
              <a:t>0.5</a:t>
            </a:r>
            <a:r>
              <a:rPr lang="en-US" dirty="0"/>
              <a:t>B</a:t>
            </a:r>
            <a:r>
              <a:rPr lang="en-US" baseline="-25000" dirty="0"/>
              <a:t>T</a:t>
            </a:r>
            <a:r>
              <a:rPr lang="en-US" baseline="30000" dirty="0"/>
              <a:t>1</a:t>
            </a:r>
            <a:r>
              <a:rPr lang="en-US" dirty="0"/>
              <a:t> ~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baseline="-25000" dirty="0"/>
              <a:t>*</a:t>
            </a:r>
            <a:r>
              <a:rPr lang="en-US" baseline="30000" dirty="0"/>
              <a:t>-0.8	                 </a:t>
            </a:r>
            <a:endParaRPr lang="en-US" baseline="30000" dirty="0" smtClean="0"/>
          </a:p>
          <a:p>
            <a:pPr marL="777240" lvl="2" indent="0">
              <a:buNone/>
            </a:pPr>
            <a:r>
              <a:rPr lang="en-US" baseline="30000" dirty="0"/>
              <a:t>	 </a:t>
            </a:r>
            <a:r>
              <a:rPr lang="en-US" dirty="0" smtClean="0"/>
              <a:t> (</a:t>
            </a:r>
            <a:r>
              <a:rPr lang="en-US" dirty="0"/>
              <a:t>ITER-Basis: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baseline="-25000" dirty="0" err="1"/>
              <a:t>E</a:t>
            </a:r>
            <a:r>
              <a:rPr lang="en-US" dirty="0"/>
              <a:t> ~ I</a:t>
            </a:r>
            <a:r>
              <a:rPr lang="en-US" baseline="-25000" dirty="0"/>
              <a:t>p</a:t>
            </a:r>
            <a:r>
              <a:rPr lang="en-US" baseline="30000" dirty="0"/>
              <a:t>1</a:t>
            </a:r>
            <a:r>
              <a:rPr lang="en-US" dirty="0"/>
              <a:t>B</a:t>
            </a:r>
            <a:r>
              <a:rPr lang="en-US" baseline="-25000" dirty="0"/>
              <a:t>T</a:t>
            </a:r>
            <a:r>
              <a:rPr lang="en-US" baseline="30000" dirty="0"/>
              <a:t>0</a:t>
            </a:r>
            <a:r>
              <a:rPr lang="en-US" dirty="0"/>
              <a:t> ~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baseline="-25000" dirty="0"/>
              <a:t>*</a:t>
            </a:r>
            <a:r>
              <a:rPr lang="en-US" baseline="30000" dirty="0"/>
              <a:t>0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Stability control methods necessary for high-β operation</a:t>
            </a:r>
          </a:p>
          <a:p>
            <a:pPr lvl="1"/>
            <a:endParaRPr lang="en-US" dirty="0"/>
          </a:p>
          <a:p>
            <a:pPr marL="411480" lvl="1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055141" y="1633752"/>
            <a:ext cx="2402088" cy="216187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02" r="70000" b="29547"/>
          <a:stretch/>
        </p:blipFill>
        <p:spPr>
          <a:xfrm>
            <a:off x="5348648" y="1474470"/>
            <a:ext cx="3378761" cy="27977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55141" y="1633752"/>
            <a:ext cx="2402088" cy="216187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399107" y="2301071"/>
            <a:ext cx="138094" cy="2543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" name="TextBox 7"/>
          <p:cNvSpPr txBox="1"/>
          <p:nvPr/>
        </p:nvSpPr>
        <p:spPr>
          <a:xfrm rot="16200000">
            <a:off x="4612169" y="2483578"/>
            <a:ext cx="13003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Electron beta </a:t>
            </a:r>
          </a:p>
        </p:txBody>
      </p:sp>
      <p:sp>
        <p:nvSpPr>
          <p:cNvPr id="9" name="Rectangle 8"/>
          <p:cNvSpPr/>
          <p:nvPr/>
        </p:nvSpPr>
        <p:spPr>
          <a:xfrm>
            <a:off x="6267090" y="4278066"/>
            <a:ext cx="2048840" cy="25433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055142" y="4278065"/>
            <a:ext cx="2853565" cy="338554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Normalized collisionality (~n/T</a:t>
            </a:r>
            <a:r>
              <a:rPr lang="en-US" sz="1600" baseline="30000" dirty="0"/>
              <a:t>2</a:t>
            </a:r>
            <a:r>
              <a:rPr lang="en-US" sz="1600" dirty="0"/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81338" y="3341006"/>
            <a:ext cx="2446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800000"/>
                </a:solidFill>
              </a:rPr>
              <a:t>e-s turbulence</a:t>
            </a:r>
          </a:p>
        </p:txBody>
      </p:sp>
      <p:sp>
        <p:nvSpPr>
          <p:cNvPr id="12" name="Right Arrow 11"/>
          <p:cNvSpPr/>
          <p:nvPr/>
        </p:nvSpPr>
        <p:spPr>
          <a:xfrm rot="18900000">
            <a:off x="6901129" y="2724883"/>
            <a:ext cx="1411954" cy="173921"/>
          </a:xfrm>
          <a:prstGeom prst="rightArrow">
            <a:avLst>
              <a:gd name="adj1" fmla="val 50000"/>
              <a:gd name="adj2" fmla="val 64030"/>
            </a:avLst>
          </a:prstGeom>
          <a:solidFill>
            <a:srgbClr val="800000"/>
          </a:solidFill>
          <a:ln>
            <a:solidFill>
              <a:srgbClr val="800000"/>
            </a:solidFill>
          </a:ln>
          <a:scene3d>
            <a:camera prst="orthographicFront">
              <a:rot lat="270000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479040" y="1636945"/>
            <a:ext cx="23601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800000"/>
                </a:solidFill>
              </a:rPr>
              <a:t>e-m turbulence</a:t>
            </a:r>
          </a:p>
        </p:txBody>
      </p:sp>
      <p:sp>
        <p:nvSpPr>
          <p:cNvPr id="14" name="Right Arrow 13"/>
          <p:cNvSpPr/>
          <p:nvPr/>
        </p:nvSpPr>
        <p:spPr>
          <a:xfrm rot="10800000">
            <a:off x="6855356" y="2078204"/>
            <a:ext cx="917406" cy="169346"/>
          </a:xfrm>
          <a:prstGeom prst="rightArrow">
            <a:avLst>
              <a:gd name="adj1" fmla="val 50000"/>
              <a:gd name="adj2" fmla="val 64030"/>
            </a:avLst>
          </a:prstGeom>
          <a:solidFill>
            <a:srgbClr val="800000"/>
          </a:solidFill>
          <a:ln>
            <a:solidFill>
              <a:srgbClr val="800000"/>
            </a:solidFill>
          </a:ln>
          <a:scene3d>
            <a:camera prst="orthographicFront">
              <a:rot lat="270000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984491" y="1885951"/>
            <a:ext cx="7338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800000"/>
                </a:solidFill>
              </a:rPr>
              <a:t>NSTX-U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09988" y="2297431"/>
            <a:ext cx="782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800000"/>
                </a:solidFill>
              </a:rPr>
              <a:t>MAST-U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772401" y="1885951"/>
            <a:ext cx="10604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800000"/>
                </a:solidFill>
              </a:rPr>
              <a:t>NSTX/MAST</a:t>
            </a: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5984493" y="3127672"/>
            <a:ext cx="1766241" cy="743619"/>
          </a:xfrm>
          <a:prstGeom prst="ellipse">
            <a:avLst/>
          </a:prstGeom>
          <a:solidFill>
            <a:schemeClr val="tx1">
              <a:lumMod val="95000"/>
              <a:lumOff val="5000"/>
              <a:alpha val="9000"/>
            </a:schemeClr>
          </a:solidFill>
          <a:ln w="15875" algn="ctr">
            <a:noFill/>
            <a:round/>
            <a:headEnd/>
            <a:tailEnd type="triangle" w="med" len="med"/>
          </a:ln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 sz="1400"/>
          </a:p>
        </p:txBody>
      </p:sp>
      <p:sp>
        <p:nvSpPr>
          <p:cNvPr id="16" name="Oval 17"/>
          <p:cNvSpPr>
            <a:spLocks noChangeArrowheads="1"/>
          </p:cNvSpPr>
          <p:nvPr/>
        </p:nvSpPr>
        <p:spPr bwMode="auto">
          <a:xfrm>
            <a:off x="5984493" y="1619787"/>
            <a:ext cx="1473291" cy="1267036"/>
          </a:xfrm>
          <a:prstGeom prst="ellipse">
            <a:avLst/>
          </a:prstGeom>
          <a:solidFill>
            <a:srgbClr val="FF0000">
              <a:alpha val="7000"/>
            </a:srgbClr>
          </a:solidFill>
          <a:ln w="15875" algn="ctr">
            <a:noFill/>
            <a:round/>
            <a:headEnd/>
            <a:tailEnd type="triangle" w="med" len="med"/>
          </a:ln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sp>
        <p:nvSpPr>
          <p:cNvPr id="20" name="Oval 16"/>
          <p:cNvSpPr>
            <a:spLocks noChangeArrowheads="1"/>
          </p:cNvSpPr>
          <p:nvPr/>
        </p:nvSpPr>
        <p:spPr bwMode="auto">
          <a:xfrm rot="21186063">
            <a:off x="6362850" y="1552324"/>
            <a:ext cx="2182244" cy="1526501"/>
          </a:xfrm>
          <a:prstGeom prst="ellipse">
            <a:avLst/>
          </a:prstGeom>
          <a:solidFill>
            <a:srgbClr val="030799">
              <a:alpha val="7000"/>
            </a:srgbClr>
          </a:solidFill>
          <a:ln w="15875" algn="ctr">
            <a:noFill/>
            <a:round/>
            <a:headEnd/>
            <a:tailEnd type="triangle" w="med" len="med"/>
          </a:ln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16604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Core</a:t>
            </a:r>
            <a:r>
              <a:rPr lang="en-US" sz="2800" dirty="0"/>
              <a:t>: </a:t>
            </a:r>
            <a:r>
              <a:rPr lang="en-US" sz="2800" dirty="0" smtClean="0"/>
              <a:t>Measurements and theory help in understanding the turbulence </a:t>
            </a:r>
            <a:r>
              <a:rPr lang="en-US" sz="2800" dirty="0"/>
              <a:t>that underlies confinement trends in STs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886200" y="3120390"/>
            <a:ext cx="5334000" cy="13716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rgbClr val="0066CC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ETG sims initially produce streamer-like structures before forming ‘vortex streets’</a:t>
            </a:r>
          </a:p>
          <a:p>
            <a:pPr lvl="1"/>
            <a:r>
              <a:rPr lang="en-US" dirty="0"/>
              <a:t>Collisionality dependence due to damping of zonal flows</a:t>
            </a:r>
          </a:p>
          <a:p>
            <a:pPr lvl="1"/>
            <a:endParaRPr lang="en-US" baseline="30000" dirty="0">
              <a:solidFill>
                <a:srgbClr val="800000"/>
              </a:solidFill>
            </a:endParaRPr>
          </a:p>
          <a:p>
            <a:pPr lvl="1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89F7E52-FBCB-4308-9A56-040AE6C69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0" y="2983230"/>
            <a:ext cx="4027459" cy="17028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E4D394E-AD79-4A34-A0B3-75E5225376F2}"/>
              </a:ext>
            </a:extLst>
          </p:cNvPr>
          <p:cNvSpPr txBox="1"/>
          <p:nvPr/>
        </p:nvSpPr>
        <p:spPr>
          <a:xfrm>
            <a:off x="6157621" y="4324350"/>
            <a:ext cx="2833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008080"/>
                </a:solidFill>
              </a:rPr>
              <a:t>[G. </a:t>
            </a:r>
            <a:r>
              <a:rPr lang="en-GB" sz="1200" dirty="0" err="1">
                <a:solidFill>
                  <a:srgbClr val="008080"/>
                </a:solidFill>
              </a:rPr>
              <a:t>Colyer</a:t>
            </a:r>
            <a:r>
              <a:rPr lang="en-GB" sz="1200" dirty="0">
                <a:solidFill>
                  <a:srgbClr val="008080"/>
                </a:solidFill>
              </a:rPr>
              <a:t> et al., </a:t>
            </a:r>
            <a:r>
              <a:rPr lang="fr-FR" sz="1200" dirty="0">
                <a:solidFill>
                  <a:srgbClr val="008080"/>
                </a:solidFill>
              </a:rPr>
              <a:t>PPCF </a:t>
            </a:r>
            <a:r>
              <a:rPr lang="fr-FR" sz="1200" b="1" dirty="0">
                <a:solidFill>
                  <a:srgbClr val="008080"/>
                </a:solidFill>
              </a:rPr>
              <a:t>59</a:t>
            </a:r>
            <a:r>
              <a:rPr lang="fr-FR" sz="1200" dirty="0">
                <a:solidFill>
                  <a:srgbClr val="008080"/>
                </a:solidFill>
              </a:rPr>
              <a:t> 055002 (2017)]</a:t>
            </a:r>
          </a:p>
          <a:p>
            <a:r>
              <a:rPr lang="fr-FR" sz="1200" dirty="0">
                <a:solidFill>
                  <a:srgbClr val="008080"/>
                </a:solidFill>
              </a:rPr>
              <a:t>[M. F. J. Fox et al., PPCF </a:t>
            </a:r>
            <a:r>
              <a:rPr lang="fr-FR" sz="1200" b="1" dirty="0">
                <a:solidFill>
                  <a:srgbClr val="008080"/>
                </a:solidFill>
              </a:rPr>
              <a:t>59</a:t>
            </a:r>
            <a:r>
              <a:rPr lang="fr-FR" sz="1200" dirty="0">
                <a:solidFill>
                  <a:srgbClr val="008080"/>
                </a:solidFill>
              </a:rPr>
              <a:t> 034002 (2017)</a:t>
            </a:r>
            <a:r>
              <a:rPr lang="fr-FR" sz="1200" dirty="0" smtClean="0">
                <a:solidFill>
                  <a:srgbClr val="008080"/>
                </a:solidFill>
              </a:rPr>
              <a:t>]</a:t>
            </a:r>
          </a:p>
          <a:p>
            <a:r>
              <a:rPr lang="fr-FR" sz="1200" dirty="0" smtClean="0">
                <a:solidFill>
                  <a:srgbClr val="008080"/>
                </a:solidFill>
              </a:rPr>
              <a:t>[F. van </a:t>
            </a:r>
            <a:r>
              <a:rPr lang="fr-FR" sz="1200" dirty="0" err="1" smtClean="0">
                <a:solidFill>
                  <a:srgbClr val="008080"/>
                </a:solidFill>
              </a:rPr>
              <a:t>Wyk</a:t>
            </a:r>
            <a:r>
              <a:rPr lang="fr-FR" sz="1200" dirty="0" smtClean="0">
                <a:solidFill>
                  <a:srgbClr val="008080"/>
                </a:solidFill>
              </a:rPr>
              <a:t> et al., PPCF </a:t>
            </a:r>
            <a:r>
              <a:rPr lang="fr-FR" sz="1200" b="1" dirty="0" smtClean="0">
                <a:solidFill>
                  <a:srgbClr val="008080"/>
                </a:solidFill>
              </a:rPr>
              <a:t>59</a:t>
            </a:r>
            <a:r>
              <a:rPr lang="fr-FR" sz="1200" dirty="0" smtClean="0">
                <a:solidFill>
                  <a:srgbClr val="008080"/>
                </a:solidFill>
              </a:rPr>
              <a:t> 114003 (2017)]</a:t>
            </a:r>
            <a:endParaRPr lang="en-GB" sz="1200" dirty="0">
              <a:solidFill>
                <a:srgbClr val="00808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02970"/>
            <a:ext cx="8686800" cy="1943100"/>
          </a:xfrm>
        </p:spPr>
        <p:txBody>
          <a:bodyPr>
            <a:normAutofit fontScale="92500" lnSpcReduction="20000"/>
          </a:bodyPr>
          <a:lstStyle/>
          <a:p>
            <a:r>
              <a:rPr lang="en-US" sz="2200" dirty="0"/>
              <a:t>ITG turbulence often suppressed by flow shear</a:t>
            </a:r>
          </a:p>
          <a:p>
            <a:pPr lvl="1"/>
            <a:r>
              <a:rPr lang="en-US" b="1" dirty="0" smtClean="0"/>
              <a:t>MAST</a:t>
            </a:r>
            <a:r>
              <a:rPr lang="en-US" dirty="0" smtClean="0"/>
              <a:t> BES </a:t>
            </a:r>
            <a:r>
              <a:rPr lang="en-US" dirty="0"/>
              <a:t>measurements of ITG </a:t>
            </a:r>
            <a:r>
              <a:rPr lang="en-US" dirty="0" err="1"/>
              <a:t>ñ</a:t>
            </a:r>
            <a:r>
              <a:rPr lang="en-US" dirty="0"/>
              <a:t> show flow shear breaks symmetry of turbulence in space (tilt) and amplitude (skewed PDF)</a:t>
            </a:r>
          </a:p>
          <a:p>
            <a:pPr marL="342900" lvl="1">
              <a:buClr>
                <a:schemeClr val="accent1"/>
              </a:buClr>
            </a:pPr>
            <a:r>
              <a:rPr lang="en-US" sz="2200" dirty="0" smtClean="0">
                <a:solidFill>
                  <a:schemeClr val="tx1"/>
                </a:solidFill>
              </a:rPr>
              <a:t>Collisionality dependence controlled by electron transport due to  </a:t>
            </a:r>
          </a:p>
          <a:p>
            <a:pPr lvl="1"/>
            <a:r>
              <a:rPr lang="en-US" sz="2200" dirty="0" smtClean="0"/>
              <a:t>electrostatic dissipative TEM/electromagnetic microtearing modes on </a:t>
            </a:r>
            <a:r>
              <a:rPr lang="en-US" sz="2200" b="1" dirty="0" smtClean="0"/>
              <a:t>NSTX</a:t>
            </a:r>
            <a:endParaRPr lang="en-US" sz="2200" b="1" dirty="0"/>
          </a:p>
          <a:p>
            <a:pPr lvl="1"/>
            <a:r>
              <a:rPr lang="en-US" sz="2200" dirty="0" smtClean="0"/>
              <a:t>electrostatic </a:t>
            </a:r>
            <a:r>
              <a:rPr lang="en-US" sz="2200" dirty="0"/>
              <a:t>ETG on </a:t>
            </a:r>
            <a:r>
              <a:rPr lang="en-US" sz="2200" b="1" dirty="0"/>
              <a:t>MAST </a:t>
            </a:r>
          </a:p>
          <a:p>
            <a:pPr marL="411480" lvl="1" indent="0">
              <a:buNone/>
            </a:pPr>
            <a:endParaRPr lang="en-US" baseline="30000" dirty="0">
              <a:solidFill>
                <a:srgbClr val="800000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867401" y="2777490"/>
            <a:ext cx="9380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</a:rPr>
              <a:t>MAST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04606" y="2836161"/>
            <a:ext cx="80164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80"/>
                </a:solidFill>
              </a:rPr>
              <a:t>Low </a:t>
            </a:r>
            <a:r>
              <a:rPr lang="en-US" dirty="0" err="1" smtClean="0">
                <a:solidFill>
                  <a:srgbClr val="00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baseline="-25000" dirty="0" smtClean="0">
                <a:solidFill>
                  <a:srgbClr val="008080"/>
                </a:solidFill>
              </a:rPr>
              <a:t>*</a:t>
            </a:r>
            <a:endParaRPr lang="en-US" dirty="0">
              <a:solidFill>
                <a:srgbClr val="00808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0" y="2836161"/>
            <a:ext cx="8445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80"/>
                </a:solidFill>
              </a:rPr>
              <a:t>High </a:t>
            </a:r>
            <a:r>
              <a:rPr lang="en-US" dirty="0" err="1" smtClean="0">
                <a:solidFill>
                  <a:srgbClr val="00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baseline="-25000" dirty="0" smtClean="0">
                <a:solidFill>
                  <a:srgbClr val="008080"/>
                </a:solidFill>
              </a:rPr>
              <a:t>*</a:t>
            </a:r>
            <a:endParaRPr lang="en-US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0472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Core</a:t>
            </a:r>
            <a:r>
              <a:rPr lang="en-US" sz="2800" dirty="0"/>
              <a:t>: Multi-scale and non-local effects potentially important for understanding underlying turbulence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2990"/>
            <a:ext cx="6248400" cy="386334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Ion-scale (ITG/TEM) non</a:t>
            </a:r>
            <a:r>
              <a:rPr lang="en-US" dirty="0"/>
              <a:t>-linear simulations (GTS) for </a:t>
            </a:r>
            <a:r>
              <a:rPr lang="en-US" b="1" dirty="0">
                <a:solidFill>
                  <a:srgbClr val="800000"/>
                </a:solidFill>
              </a:rPr>
              <a:t>NSTX</a:t>
            </a:r>
            <a:r>
              <a:rPr lang="en-US" dirty="0"/>
              <a:t> L-mode illustrate importance of global effects</a:t>
            </a:r>
          </a:p>
          <a:p>
            <a:pPr lvl="1"/>
            <a:r>
              <a:rPr lang="en-US" dirty="0"/>
              <a:t>Transport from global (GTS) lower than from </a:t>
            </a:r>
            <a:r>
              <a:rPr lang="en-US" i="1" dirty="0"/>
              <a:t>local</a:t>
            </a:r>
            <a:r>
              <a:rPr lang="en-US" dirty="0"/>
              <a:t> (GYRO) simulations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</a:t>
            </a:r>
            <a:r>
              <a:rPr lang="en-US" i="1" dirty="0"/>
              <a:t>profile shearing effects at large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ρ</a:t>
            </a:r>
            <a:r>
              <a:rPr lang="en-US" i="1" baseline="-25000" dirty="0"/>
              <a:t>*</a:t>
            </a:r>
            <a:r>
              <a:rPr lang="en-US" i="1" dirty="0"/>
              <a:t> </a:t>
            </a:r>
            <a:r>
              <a:rPr lang="en-US" i="1" dirty="0" smtClean="0"/>
              <a:t>important</a:t>
            </a:r>
            <a:endParaRPr lang="en-US" dirty="0" smtClean="0"/>
          </a:p>
          <a:p>
            <a:pPr lvl="2"/>
            <a:r>
              <a:rPr lang="en-US" dirty="0" smtClean="0"/>
              <a:t>1/</a:t>
            </a:r>
            <a:r>
              <a:rPr lang="el-GR" dirty="0" smtClean="0"/>
              <a:t>ρ</a:t>
            </a:r>
            <a:r>
              <a:rPr lang="en-US" baseline="-25000" dirty="0" smtClean="0"/>
              <a:t>*</a:t>
            </a:r>
            <a:r>
              <a:rPr lang="en-US" dirty="0" smtClean="0"/>
              <a:t> ~ 75 (NSTX), 200 (DIII-D), 350 (JET)</a:t>
            </a:r>
            <a:endParaRPr lang="en-US" baseline="-25000" dirty="0"/>
          </a:p>
          <a:p>
            <a:pPr lvl="2"/>
            <a:endParaRPr lang="en-US" dirty="0"/>
          </a:p>
          <a:p>
            <a:r>
              <a:rPr lang="en-US" dirty="0"/>
              <a:t>Electron-scale </a:t>
            </a:r>
            <a:r>
              <a:rPr lang="en-US" dirty="0" smtClean="0"/>
              <a:t>(ETG) non</a:t>
            </a:r>
            <a:r>
              <a:rPr lang="en-US" dirty="0"/>
              <a:t>-linear simulations predict significant </a:t>
            </a:r>
            <a:r>
              <a:rPr lang="en-US" dirty="0" err="1"/>
              <a:t>Q</a:t>
            </a:r>
            <a:r>
              <a:rPr lang="en-US" baseline="-25000" dirty="0" err="1"/>
              <a:t>e</a:t>
            </a:r>
            <a:r>
              <a:rPr lang="en-US" dirty="0"/>
              <a:t>; close to </a:t>
            </a:r>
            <a:r>
              <a:rPr lang="en-US" dirty="0" err="1"/>
              <a:t>expt’l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Similarity in </a:t>
            </a:r>
            <a:r>
              <a:rPr lang="en-US" dirty="0" err="1"/>
              <a:t>Q</a:t>
            </a:r>
            <a:r>
              <a:rPr lang="en-US" baseline="-25000" dirty="0" err="1"/>
              <a:t>e</a:t>
            </a:r>
            <a:r>
              <a:rPr lang="en-US" baseline="-25000" dirty="0"/>
              <a:t>, high-k</a:t>
            </a:r>
            <a:r>
              <a:rPr lang="en-US" dirty="0"/>
              <a:t> and Q</a:t>
            </a:r>
            <a:r>
              <a:rPr lang="en-US" baseline="-25000" dirty="0"/>
              <a:t>i, low-k</a:t>
            </a:r>
            <a:r>
              <a:rPr lang="en-US" dirty="0"/>
              <a:t> indicates cross-scale coupling may be important</a:t>
            </a: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044954"/>
            <a:ext cx="2445520" cy="400795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6641731" y="1233441"/>
            <a:ext cx="1018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Local GYRO</a:t>
            </a:r>
          </a:p>
          <a:p>
            <a:r>
              <a:rPr lang="en-US" sz="1400" dirty="0">
                <a:solidFill>
                  <a:srgbClr val="FF0000"/>
                </a:solidFill>
              </a:rPr>
              <a:t>Global GTS</a:t>
            </a:r>
          </a:p>
        </p:txBody>
      </p:sp>
      <p:sp>
        <p:nvSpPr>
          <p:cNvPr id="5" name="Oval 4"/>
          <p:cNvSpPr/>
          <p:nvPr/>
        </p:nvSpPr>
        <p:spPr>
          <a:xfrm rot="480000">
            <a:off x="7926622" y="2356354"/>
            <a:ext cx="685800" cy="68580"/>
          </a:xfrm>
          <a:prstGeom prst="ellipse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765320" y="2091691"/>
            <a:ext cx="9456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Neoclassical</a:t>
            </a:r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10401" y="925831"/>
            <a:ext cx="155967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Ion heat flux (MW)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6794400" y="2980551"/>
            <a:ext cx="193128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Electron heat flux (MW)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6150740" y="1817370"/>
            <a:ext cx="375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</a:t>
            </a:r>
            <a:r>
              <a:rPr lang="en-US" baseline="-25000" dirty="0" smtClean="0"/>
              <a:t>i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226940" y="3806190"/>
            <a:ext cx="416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Q</a:t>
            </a:r>
            <a:r>
              <a:rPr lang="en-US" baseline="-25000" dirty="0" err="1" smtClean="0"/>
              <a:t>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70675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PPL_slideshow_template_PPPL-DOE-Princeton (1)">
  <a:themeElements>
    <a:clrScheme name="Kilter">
      <a:dk1>
        <a:sysClr val="windowText" lastClr="000000"/>
      </a:dk1>
      <a:lt1>
        <a:sysClr val="window" lastClr="FFFFFF"/>
      </a:lt1>
      <a:dk2>
        <a:srgbClr val="318FC5"/>
      </a:dk2>
      <a:lt2>
        <a:srgbClr val="AEE8FB"/>
      </a:lt2>
      <a:accent1>
        <a:srgbClr val="76C5EF"/>
      </a:accent1>
      <a:accent2>
        <a:srgbClr val="FEA022"/>
      </a:accent2>
      <a:accent3>
        <a:srgbClr val="FF6700"/>
      </a:accent3>
      <a:accent4>
        <a:srgbClr val="70A525"/>
      </a:accent4>
      <a:accent5>
        <a:srgbClr val="A5D848"/>
      </a:accent5>
      <a:accent6>
        <a:srgbClr val="20768C"/>
      </a:accent6>
      <a:hlink>
        <a:srgbClr val="7AB6E8"/>
      </a:hlink>
      <a:folHlink>
        <a:srgbClr val="83B0D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PPPL_slideshow_template_PPPL-DOE-Princeton (1)</Template>
  <TotalTime>68753</TotalTime>
  <Words>3674</Words>
  <Application>Microsoft Macintosh PowerPoint</Application>
  <PresentationFormat>On-screen Show (16:9)</PresentationFormat>
  <Paragraphs>458</Paragraphs>
  <Slides>40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PPPL_slideshow_template_PPPL-DOE-Princeton (1)</vt:lpstr>
      <vt:lpstr>NSTX/NSTX-U Theory, Modeling and Analysis Results    &amp; Overview of New MAST Physics in Anticipation of First Results from MAST Upgrade  </vt:lpstr>
      <vt:lpstr>Missions of NSTX(-U) and MAST(-U)</vt:lpstr>
      <vt:lpstr>NSTX(-U) and MAST address urgent issues for fusion science, ITER and next-step devices</vt:lpstr>
      <vt:lpstr>MAST-U will emphasize boundary physics</vt:lpstr>
      <vt:lpstr>NSTX-U will emphasize core physics</vt:lpstr>
      <vt:lpstr>This talk will cover recent complementary results from NSTX(-U) and MAST</vt:lpstr>
      <vt:lpstr>This talk will cover recent complementary results from NSTX(-U) and MAST</vt:lpstr>
      <vt:lpstr>Core: Measurements and theory help in understanding the turbulence that underlies confinement trends in STs</vt:lpstr>
      <vt:lpstr>Core: Multi-scale and non-local effects potentially important for understanding underlying turbulence</vt:lpstr>
      <vt:lpstr>PowerPoint Presentation</vt:lpstr>
      <vt:lpstr>This talk will cover recent complementary results from NSTX(-U) and MAST</vt:lpstr>
      <vt:lpstr>Energetic Particles: Sawteeth on MAST and NSTX-U have a significant effect on the fast particle population</vt:lpstr>
      <vt:lpstr>Energetic Particles: Different sawtooth models on MAST and   NSTX-U show agreement with experiment</vt:lpstr>
      <vt:lpstr>Energetic Particles: Different sawtooth models on MAST and  NSTX-U show agreement with experiment</vt:lpstr>
      <vt:lpstr>Energetic Particles: Progress in developing tool for phase-space engineering of EP-driven instabilities in NSTX-U</vt:lpstr>
      <vt:lpstr>Energetic Particles: Progress in developing tool for phase-space engineering of EP-driven instabilities in NSTX-U</vt:lpstr>
      <vt:lpstr>This talk will cover recent complementary results from NSTX(-U) and MAST</vt:lpstr>
      <vt:lpstr>Boundary: Gas puff imaging &amp; theory being used to study edge turbulence near the midplane in NSTX</vt:lpstr>
      <vt:lpstr>Divertor: Fast camera imaging of the divertor provides new insights into SOL turbulence</vt:lpstr>
      <vt:lpstr>Divertor: Fast camera imaging of the divertor provides new insights into SOL turbulence</vt:lpstr>
      <vt:lpstr>This talk will cover recent complementary results from NSTX(-U) and MAST</vt:lpstr>
      <vt:lpstr>Expected benefits of Super-X divertor will be tested during first experimental campaign of MAST-U</vt:lpstr>
      <vt:lpstr>MAST-U preparing for operation</vt:lpstr>
      <vt:lpstr>NSTX-U Recovery underway</vt:lpstr>
      <vt:lpstr>Close collaboration between NSTX-U and MAST-U on developing startup scenarios</vt:lpstr>
      <vt:lpstr>Summary: NSTX(-U) and MAST address urgent issues for fusion science, ITER and next-step devices</vt:lpstr>
      <vt:lpstr>NSTX(-U)/MAST(-U) related IAEA presentations</vt:lpstr>
      <vt:lpstr>Backup</vt:lpstr>
      <vt:lpstr>NSTX(-U) and MAST research address urgent issues for fusion science, ITER and next-step devices</vt:lpstr>
      <vt:lpstr>NSTX(-U) and MAST research address urgent issues for fusion science, ITER and next-step devices</vt:lpstr>
      <vt:lpstr>Core: Disruption Event Characterization and Forecasting (DECAF) algorithm being developed for stable operation</vt:lpstr>
      <vt:lpstr>Energetic Particles: Microturbulence is a mediator of EP instabilities on NSTX-U</vt:lpstr>
      <vt:lpstr>PowerPoint Presentation</vt:lpstr>
      <vt:lpstr>Details of fast ion distribution explain destabilization of counter-TAEs by co-NBI</vt:lpstr>
      <vt:lpstr>Boundary:  Particle confinement control and turbulence being studied in MAST</vt:lpstr>
      <vt:lpstr>Divertor Physics: SOL turbulence can contribute of cross-field transport: being studied in both MAST and NSTX-U</vt:lpstr>
      <vt:lpstr>Divertor Physics: Fast camera imaging of the divertor provides new insights into SOL turbulence</vt:lpstr>
      <vt:lpstr>Divertor: Linear and non-linear simulations of SOL turbulence being performed in NSTX-U and MAST</vt:lpstr>
      <vt:lpstr>Divertor Physics: Intermittent field-aligned filaments localized to bad curvature side of divertor legs in NSTX-U</vt:lpstr>
      <vt:lpstr>Edge: NSTX is exploring L-H transition physics</vt:lpstr>
    </vt:vector>
  </TitlesOfParts>
  <Company>PPPL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Langish</dc:creator>
  <cp:lastModifiedBy>Stanley M. Kaye</cp:lastModifiedBy>
  <cp:revision>959</cp:revision>
  <cp:lastPrinted>2018-09-13T15:20:27Z</cp:lastPrinted>
  <dcterms:created xsi:type="dcterms:W3CDTF">2017-08-09T15:24:22Z</dcterms:created>
  <dcterms:modified xsi:type="dcterms:W3CDTF">2018-11-09T19:50:11Z</dcterms:modified>
</cp:coreProperties>
</file>