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8" r:id="rId2"/>
    <p:sldId id="263" r:id="rId3"/>
    <p:sldId id="264" r:id="rId4"/>
    <p:sldId id="266" r:id="rId5"/>
    <p:sldId id="267" r:id="rId6"/>
    <p:sldId id="269" r:id="rId7"/>
    <p:sldId id="275" r:id="rId8"/>
    <p:sldId id="271" r:id="rId9"/>
    <p:sldId id="272" r:id="rId10"/>
    <p:sldId id="270" r:id="rId11"/>
    <p:sldId id="276" r:id="rId12"/>
    <p:sldId id="273" r:id="rId13"/>
    <p:sldId id="274" r:id="rId14"/>
    <p:sldId id="265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92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2"/>
    <p:restoredTop sz="94093" autoAdjust="0"/>
  </p:normalViewPr>
  <p:slideViewPr>
    <p:cSldViewPr showGuides="1">
      <p:cViewPr>
        <p:scale>
          <a:sx n="125" d="100"/>
          <a:sy n="125" d="100"/>
        </p:scale>
        <p:origin x="1088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207F15-7EEB-4A53-B612-E78FBE588E39}" type="datetimeFigureOut">
              <a:rPr lang="en-US"/>
              <a:pPr>
                <a:defRPr/>
              </a:pPr>
              <a:t>10/15/18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814D58-8BAE-47A7-9BC7-BF5F8CB6A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46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684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3622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35052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53400" y="48768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46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6670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40386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76200" y="55626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34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526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4419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48200" y="1066800"/>
            <a:ext cx="4419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700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6188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79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" y="1066800"/>
            <a:ext cx="8991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pic>
        <p:nvPicPr>
          <p:cNvPr id="1029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4788"/>
            <a:ext cx="91440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Box 1"/>
          <p:cNvSpPr txBox="1">
            <a:spLocks noChangeArrowheads="1"/>
          </p:cNvSpPr>
          <p:nvPr userDrawn="1"/>
        </p:nvSpPr>
        <p:spPr bwMode="auto">
          <a:xfrm>
            <a:off x="8458200" y="6583363"/>
            <a:ext cx="609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50C44427-FA99-46F6-AD84-71969FA70DF8}" type="slidenum">
              <a:rPr lang="en-US" altLang="en-US" sz="1000" b="1" smtClean="0">
                <a:solidFill>
                  <a:srgbClr val="336699"/>
                </a:solidFill>
              </a:rPr>
              <a:pPr algn="r">
                <a:defRPr/>
              </a:pPr>
              <a:t>‹#›</a:t>
            </a:fld>
            <a:endParaRPr lang="en-US" altLang="en-US" sz="1000" b="1">
              <a:solidFill>
                <a:srgbClr val="336699"/>
              </a:solidFill>
            </a:endParaRPr>
          </a:p>
        </p:txBody>
      </p:sp>
      <p:sp>
        <p:nvSpPr>
          <p:cNvPr id="1031" name="TextBox 9"/>
          <p:cNvSpPr txBox="1">
            <a:spLocks noChangeArrowheads="1"/>
          </p:cNvSpPr>
          <p:nvPr userDrawn="1"/>
        </p:nvSpPr>
        <p:spPr bwMode="auto">
          <a:xfrm>
            <a:off x="914400" y="6583363"/>
            <a:ext cx="7315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000" b="1" dirty="0">
                <a:solidFill>
                  <a:srgbClr val="336699"/>
                </a:solidFill>
              </a:rPr>
              <a:t>NM Ferraro • IAEA FEC 2018 • EX/P6-40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34" r:id="rId3"/>
    <p:sldLayoutId id="2147483735" r:id="rId4"/>
    <p:sldLayoutId id="2147483736" r:id="rId5"/>
    <p:sldLayoutId id="2147483737" r:id="rId6"/>
  </p:sldLayoutIdLst>
  <p:hf sldNum="0" hdr="0" ftr="0" dt="0"/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9pPr>
    </p:titleStyle>
    <p:bodyStyle>
      <a:lvl1pPr marL="228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1"/>
          <p:cNvSpPr>
            <a:spLocks noGrp="1"/>
          </p:cNvSpPr>
          <p:nvPr>
            <p:ph type="subTitle" idx="1"/>
          </p:nvPr>
        </p:nvSpPr>
        <p:spPr>
          <a:xfrm>
            <a:off x="533400" y="2362200"/>
            <a:ext cx="8077200" cy="2514600"/>
          </a:xfrm>
        </p:spPr>
        <p:txBody>
          <a:bodyPr>
            <a:normAutofit/>
          </a:bodyPr>
          <a:lstStyle/>
          <a:p>
            <a:r>
              <a:rPr lang="en-US" sz="2000" dirty="0"/>
              <a:t>Nate Ferraro</a:t>
            </a:r>
            <a:r>
              <a:rPr lang="en-US" sz="2000" baseline="30000" dirty="0"/>
              <a:t>1</a:t>
            </a:r>
          </a:p>
          <a:p>
            <a:r>
              <a:rPr lang="en-US" sz="1600" dirty="0"/>
              <a:t>J-K Park,</a:t>
            </a:r>
            <a:r>
              <a:rPr lang="en-US" sz="1600" baseline="30000" dirty="0"/>
              <a:t>1</a:t>
            </a:r>
            <a:r>
              <a:rPr lang="en-US" sz="1600" dirty="0"/>
              <a:t> CE Myers,</a:t>
            </a:r>
            <a:r>
              <a:rPr lang="en-US" sz="1600" baseline="30000" dirty="0"/>
              <a:t>2</a:t>
            </a:r>
            <a:r>
              <a:rPr lang="en-US" sz="1600" dirty="0"/>
              <a:t> ML Reinke,</a:t>
            </a:r>
            <a:r>
              <a:rPr lang="en-US" sz="1600" baseline="30000" dirty="0"/>
              <a:t>3</a:t>
            </a:r>
            <a:r>
              <a:rPr lang="en-US" sz="1600" dirty="0"/>
              <a:t> SP Gerhardt,</a:t>
            </a:r>
            <a:r>
              <a:rPr lang="en-US" sz="1600" baseline="30000" dirty="0"/>
              <a:t>1</a:t>
            </a:r>
            <a:r>
              <a:rPr lang="en-US" sz="1600" dirty="0"/>
              <a:t> </a:t>
            </a:r>
          </a:p>
          <a:p>
            <a:r>
              <a:rPr lang="en-US" sz="1600" dirty="0"/>
              <a:t>JE Menard,</a:t>
            </a:r>
            <a:r>
              <a:rPr lang="en-US" sz="1600" baseline="30000" dirty="0"/>
              <a:t>1</a:t>
            </a:r>
            <a:r>
              <a:rPr lang="en-US" sz="1600" dirty="0"/>
              <a:t> A Brooks,</a:t>
            </a:r>
            <a:r>
              <a:rPr lang="en-US" sz="1600" baseline="30000" dirty="0"/>
              <a:t>1</a:t>
            </a:r>
            <a:r>
              <a:rPr lang="en-US" sz="1600" dirty="0"/>
              <a:t> S Munaretto</a:t>
            </a:r>
            <a:r>
              <a:rPr lang="en-US" sz="1600" baseline="30000" dirty="0"/>
              <a:t>4</a:t>
            </a:r>
          </a:p>
          <a:p>
            <a:r>
              <a:rPr lang="en-US" sz="1600" baseline="30000" dirty="0"/>
              <a:t>1</a:t>
            </a:r>
            <a:r>
              <a:rPr lang="en-US" sz="1600" dirty="0"/>
              <a:t> </a:t>
            </a:r>
            <a:r>
              <a:rPr lang="en-US" sz="1600" i="1" dirty="0"/>
              <a:t>Princeton Plasma Physics Lab, Princeton NJ United States</a:t>
            </a:r>
          </a:p>
          <a:p>
            <a:r>
              <a:rPr lang="en-US" sz="1600" baseline="30000" dirty="0"/>
              <a:t>2</a:t>
            </a:r>
            <a:r>
              <a:rPr lang="en-US" sz="1600" dirty="0"/>
              <a:t> </a:t>
            </a:r>
            <a:r>
              <a:rPr lang="en-US" sz="1600" i="1" dirty="0"/>
              <a:t>Sandia National Lab, Albuquerque NM United States</a:t>
            </a:r>
          </a:p>
          <a:p>
            <a:r>
              <a:rPr lang="en-US" sz="1600" baseline="30000" dirty="0"/>
              <a:t>3</a:t>
            </a:r>
            <a:r>
              <a:rPr lang="en-US" sz="1600" dirty="0"/>
              <a:t> </a:t>
            </a:r>
            <a:r>
              <a:rPr lang="en-US" sz="1600" i="1" dirty="0"/>
              <a:t>Oak Ridge National Lab, Oak Ridge TN United States</a:t>
            </a:r>
          </a:p>
          <a:p>
            <a:r>
              <a:rPr lang="en-US" sz="1600" baseline="30000" dirty="0"/>
              <a:t>4</a:t>
            </a:r>
            <a:r>
              <a:rPr lang="en-US" sz="1600" dirty="0"/>
              <a:t> </a:t>
            </a:r>
            <a:r>
              <a:rPr lang="en-US" sz="1600" i="1" dirty="0"/>
              <a:t>General Atomics, San Diego CA United States</a:t>
            </a:r>
            <a:endParaRPr lang="en-US" sz="1600" i="1" baseline="30000" dirty="0"/>
          </a:p>
        </p:txBody>
      </p:sp>
      <p:sp>
        <p:nvSpPr>
          <p:cNvPr id="40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Field Impact on Mode Locking and Divertor Heat Flux in NSTX-U</a:t>
            </a:r>
            <a:endParaRPr lang="en-US" altLang="en-US" dirty="0">
              <a:latin typeface="Arial" charset="0"/>
              <a:cs typeface="Arial" charset="0"/>
            </a:endParaRPr>
          </a:p>
        </p:txBody>
      </p:sp>
      <p:sp>
        <p:nvSpPr>
          <p:cNvPr id="410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2400" y="4941094"/>
            <a:ext cx="8839200" cy="1219200"/>
          </a:xfrm>
        </p:spPr>
        <p:txBody>
          <a:bodyPr/>
          <a:lstStyle/>
          <a:p>
            <a:r>
              <a:rPr lang="en-US" dirty="0"/>
              <a:t>IAEA FEC</a:t>
            </a:r>
          </a:p>
          <a:p>
            <a:r>
              <a:rPr lang="en-US" dirty="0"/>
              <a:t>Ahmedabad, India</a:t>
            </a:r>
          </a:p>
          <a:p>
            <a:r>
              <a:rPr lang="en-US" dirty="0"/>
              <a:t>Oct. 2018</a:t>
            </a:r>
          </a:p>
        </p:txBody>
      </p:sp>
      <p:sp>
        <p:nvSpPr>
          <p:cNvPr id="410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3975" y="4876800"/>
            <a:ext cx="2079625" cy="609600"/>
          </a:xfrm>
        </p:spPr>
        <p:txBody>
          <a:bodyPr/>
          <a:lstStyle/>
          <a:p>
            <a:pPr eaLnBrk="1" hangingPunct="1"/>
            <a:endParaRPr lang="en-US" altLang="en-US">
              <a:latin typeface="Arial" charset="0"/>
              <a:cs typeface="Arial" charset="0"/>
            </a:endParaRPr>
          </a:p>
        </p:txBody>
      </p:sp>
      <p:pic>
        <p:nvPicPr>
          <p:cNvPr id="4102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14988"/>
            <a:ext cx="16065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D026B7-4479-334C-BEF2-D9152444A507}"/>
              </a:ext>
            </a:extLst>
          </p:cNvPr>
          <p:cNvSpPr txBox="1"/>
          <p:nvPr/>
        </p:nvSpPr>
        <p:spPr>
          <a:xfrm>
            <a:off x="0" y="6550223"/>
            <a:ext cx="9143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Work supported by US </a:t>
            </a:r>
            <a:r>
              <a:rPr lang="en-US" sz="1400"/>
              <a:t>DOE under contract </a:t>
            </a:r>
            <a:r>
              <a:rPr lang="en-US" sz="1400" dirty="0"/>
              <a:t>DE-AC02-09CH11466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C54D4-0E5D-CE4E-AFC0-9CE0D6123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Line Pitch at Divertor Plates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B036C-8F58-F14B-8862-D25AA1A6B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For high-power discharges, pitch angle must be shallow to handle heat flux</a:t>
            </a:r>
          </a:p>
          <a:p>
            <a:endParaRPr lang="en-US" dirty="0"/>
          </a:p>
          <a:p>
            <a:r>
              <a:rPr lang="en-US" dirty="0"/>
              <a:t>Perturbations to pitch angle at strike points could cause localized hot spots</a:t>
            </a:r>
          </a:p>
          <a:p>
            <a:endParaRPr lang="en-US" dirty="0"/>
          </a:p>
          <a:p>
            <a:r>
              <a:rPr lang="en-US" dirty="0"/>
              <a:t>Perturbations to pitch angle (including plasma response) calculated by M3D-C1</a:t>
            </a:r>
          </a:p>
          <a:p>
            <a:endParaRPr lang="en-US" dirty="0"/>
          </a:p>
          <a:p>
            <a:r>
              <a:rPr lang="en-US" dirty="0"/>
              <a:t>The biggest perturbation to pitch angle are caused by misalignment of coils near the divertor (i.e. PF1, PF2) cause</a:t>
            </a:r>
          </a:p>
          <a:p>
            <a:endParaRPr lang="en-US" dirty="0"/>
          </a:p>
          <a:p>
            <a:r>
              <a:rPr lang="en-US" dirty="0"/>
              <a:t>Plasma response does not strongly affect pitch angle</a:t>
            </a:r>
          </a:p>
          <a:p>
            <a:pPr lvl="1"/>
            <a:r>
              <a:rPr lang="en-US" dirty="0"/>
              <a:t>”Vacuum” field analysis is usually good enough</a:t>
            </a:r>
          </a:p>
        </p:txBody>
      </p:sp>
    </p:spTree>
    <p:extLst>
      <p:ext uri="{BB962C8B-B14F-4D97-AF65-F5344CB8AC3E}">
        <p14:creationId xmlns:p14="http://schemas.microsoft.com/office/powerpoint/2010/main" val="305383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5106C-5056-0247-8395-8DF2AA2C1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Divertor Footprints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C65AD-6C5D-D14A-AA8D-AD33967A2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5400"/>
            <a:ext cx="3760573" cy="2254506"/>
          </a:xfrm>
        </p:spPr>
        <p:txBody>
          <a:bodyPr>
            <a:normAutofit/>
          </a:bodyPr>
          <a:lstStyle/>
          <a:p>
            <a:r>
              <a:rPr lang="en-US" dirty="0"/>
              <a:t>TRIP3D calculates divertor footprint using perturbed equilibrium from M3D-C1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123B05-E75A-F747-90BC-D1907F52228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314" y="1066800"/>
            <a:ext cx="5189544" cy="314165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9B3E621-59D0-9544-9136-DEB7B821C961}"/>
              </a:ext>
            </a:extLst>
          </p:cNvPr>
          <p:cNvSpPr txBox="1">
            <a:spLocks/>
          </p:cNvSpPr>
          <p:nvPr/>
        </p:nvSpPr>
        <p:spPr>
          <a:xfrm>
            <a:off x="0" y="4314814"/>
            <a:ext cx="9144000" cy="2018020"/>
          </a:xfrm>
          <a:prstGeom prst="rect">
            <a:avLst/>
          </a:prstGeom>
          <a:noFill/>
        </p:spPr>
        <p:txBody>
          <a:bodyPr vert="horz" lIns="274320" tIns="91440" rIns="274320" bIns="45720" rtlCol="0" anchor="ctr" anchorCtr="0">
            <a:normAutofit fontScale="85000" lnSpcReduction="20000"/>
          </a:bodyPr>
          <a:lstStyle>
            <a:lvl1pPr marL="457189" indent="-457189" algn="l" defTabSz="609585" rtl="0" eaLnBrk="1" latinLnBrk="0" hangingPunct="1">
              <a:lnSpc>
                <a:spcPct val="100000"/>
              </a:lnSpc>
              <a:spcBef>
                <a:spcPts val="667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lnSpc>
                <a:spcPct val="100000"/>
              </a:lnSpc>
              <a:spcBef>
                <a:spcPts val="667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lnSpc>
                <a:spcPct val="10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lnSpc>
                <a:spcPct val="100000"/>
              </a:lnSpc>
              <a:spcBef>
                <a:spcPts val="667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lnSpc>
                <a:spcPct val="100000"/>
              </a:lnSpc>
              <a:spcBef>
                <a:spcPts val="667"/>
              </a:spcBef>
              <a:buFont typeface="Arial"/>
              <a:buChar char="»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Footprint area scales roughly linearly with error field</a:t>
            </a:r>
          </a:p>
          <a:p>
            <a:endParaRPr lang="en-US" dirty="0"/>
          </a:p>
          <a:p>
            <a:r>
              <a:rPr lang="en-US" dirty="0"/>
              <a:t>Error fields that elicit strong plasma response (i.e. PF4, PF5 &amp; TF) cause the biggest perturbation to the footprints</a:t>
            </a:r>
          </a:p>
        </p:txBody>
      </p:sp>
    </p:spTree>
    <p:extLst>
      <p:ext uri="{BB962C8B-B14F-4D97-AF65-F5344CB8AC3E}">
        <p14:creationId xmlns:p14="http://schemas.microsoft.com/office/powerpoint/2010/main" val="2496040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F4095-5C0D-0741-A7FE-F9C676F46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5720" y="-60960"/>
            <a:ext cx="9235440" cy="1287404"/>
          </a:xfrm>
        </p:spPr>
        <p:txBody>
          <a:bodyPr/>
          <a:lstStyle/>
          <a:p>
            <a:r>
              <a:rPr lang="en-US" dirty="0"/>
              <a:t>Alignment Tolerances Based on Total Resonant Field Criterion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F6D40-79AD-104A-8AE8-07C3E74F1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514335"/>
            <a:ext cx="9144000" cy="1615092"/>
          </a:xfrm>
        </p:spPr>
        <p:txBody>
          <a:bodyPr/>
          <a:lstStyle/>
          <a:p>
            <a:r>
              <a:rPr lang="en-US" dirty="0"/>
              <a:t>Maximum shift or tilt of individual coil before total resonant field exceeds that produced by 1 kA-turn in RMP coil </a:t>
            </a:r>
          </a:p>
        </p:txBody>
      </p:sp>
      <p:pic>
        <p:nvPicPr>
          <p:cNvPr id="7" name="Picture 6" descr="Macintosh HD:Users:nferraro:Documents:Publications:Working:FEC18:B21_tol_shift.png">
            <a:extLst>
              <a:ext uri="{FF2B5EF4-FFF2-40B4-BE49-F238E27FC236}">
                <a16:creationId xmlns:a16="http://schemas.microsoft.com/office/drawing/2014/main" id="{2FE36DD2-A158-A141-91C5-1009C7C67C9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12" y="1618240"/>
            <a:ext cx="420624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Macintosh HD:Users:nferraro:Documents:Publications:Working:FEC18:B21_tol_tilt.png">
            <a:extLst>
              <a:ext uri="{FF2B5EF4-FFF2-40B4-BE49-F238E27FC236}">
                <a16:creationId xmlns:a16="http://schemas.microsoft.com/office/drawing/2014/main" id="{31D08E55-3E8E-B945-91E0-4A7DAA0CA34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929" y="1618240"/>
            <a:ext cx="4206240" cy="27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8292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92127-0097-B543-B5A3-202D18D11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5720" y="-60960"/>
            <a:ext cx="9235440" cy="1287404"/>
          </a:xfrm>
        </p:spPr>
        <p:txBody>
          <a:bodyPr/>
          <a:lstStyle/>
          <a:p>
            <a:r>
              <a:rPr lang="en-US" dirty="0"/>
              <a:t>Alignment Tolerances Based on Magnetic Pitch Angle Perturbation Criterion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FE78B-E8B7-F942-9BFF-43CD347EC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474029"/>
            <a:ext cx="9144000" cy="1655397"/>
          </a:xfrm>
        </p:spPr>
        <p:txBody>
          <a:bodyPr/>
          <a:lstStyle/>
          <a:p>
            <a:r>
              <a:rPr lang="en-US" dirty="0"/>
              <a:t>Maximum shift or tilt of individual coil before perturbation to magnetic pitch exceeds 10% of axisymmetric value</a:t>
            </a:r>
          </a:p>
        </p:txBody>
      </p:sp>
      <p:pic>
        <p:nvPicPr>
          <p:cNvPr id="7" name="Picture 6" descr="Macintosh HD:Users:nferraro:Documents:Publications:Working:FEC18:Pitch_tol_shift.png">
            <a:extLst>
              <a:ext uri="{FF2B5EF4-FFF2-40B4-BE49-F238E27FC236}">
                <a16:creationId xmlns:a16="http://schemas.microsoft.com/office/drawing/2014/main" id="{732B0AA7-5831-2F48-B4BD-1BC21E67A90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1643743"/>
            <a:ext cx="420624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Macintosh HD:Users:nferraro:Documents:Publications:Working:FEC18:Pitch_tol_tilt.png">
            <a:extLst>
              <a:ext uri="{FF2B5EF4-FFF2-40B4-BE49-F238E27FC236}">
                <a16:creationId xmlns:a16="http://schemas.microsoft.com/office/drawing/2014/main" id="{2A5A3701-E852-B646-918A-1D692260FDA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741" y="1643743"/>
            <a:ext cx="4206240" cy="27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2358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489EF-EAF6-9745-9192-89E75A089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147DF-0D91-9746-A5D1-22C6038C7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Error fields (EFs) were found to affect performance of NSTX-U in 2016</a:t>
            </a:r>
          </a:p>
          <a:p>
            <a:endParaRPr lang="en-US" dirty="0"/>
          </a:p>
          <a:p>
            <a:r>
              <a:rPr lang="en-US" dirty="0"/>
              <a:t>EF correction was challenging due to multi-mode, time-dependent plasma response</a:t>
            </a:r>
          </a:p>
          <a:p>
            <a:endParaRPr lang="en-US" dirty="0"/>
          </a:p>
          <a:p>
            <a:r>
              <a:rPr lang="en-US" dirty="0"/>
              <a:t>Extensive metrology carried out to determine EF sources</a:t>
            </a:r>
          </a:p>
          <a:p>
            <a:r>
              <a:rPr lang="en-US" dirty="0"/>
              <a:t>IPEC/GPEC and M3D-C1 modeling used to evaluate impact of </a:t>
            </a:r>
            <a:r>
              <a:rPr lang="en-US" dirty="0" err="1"/>
              <a:t>Efs</a:t>
            </a:r>
            <a:endParaRPr lang="en-US" dirty="0"/>
          </a:p>
          <a:p>
            <a:endParaRPr lang="en-US" dirty="0"/>
          </a:p>
          <a:p>
            <a:r>
              <a:rPr lang="en-US" dirty="0"/>
              <a:t>TF, PF5, and PF4 alignments found to have largest impact on resonant fields (braking / locking) and divertor footprints</a:t>
            </a:r>
          </a:p>
          <a:p>
            <a:endParaRPr lang="en-US" dirty="0"/>
          </a:p>
          <a:p>
            <a:r>
              <a:rPr lang="en-US" dirty="0"/>
              <a:t>TF, PF1, and PF2 alignment found to have largest impact on magnetic pitch angle at </a:t>
            </a:r>
            <a:r>
              <a:rPr lang="en-US" dirty="0" err="1"/>
              <a:t>divertors</a:t>
            </a:r>
            <a:endParaRPr lang="en-US" dirty="0"/>
          </a:p>
          <a:p>
            <a:endParaRPr lang="en-US" dirty="0"/>
          </a:p>
          <a:p>
            <a:r>
              <a:rPr lang="en-US" dirty="0"/>
              <a:t>Modeling used to set engineering tolerances for magnets and PFCs</a:t>
            </a:r>
          </a:p>
        </p:txBody>
      </p:sp>
    </p:spTree>
    <p:extLst>
      <p:ext uri="{BB962C8B-B14F-4D97-AF65-F5344CB8AC3E}">
        <p14:creationId xmlns:p14="http://schemas.microsoft.com/office/powerpoint/2010/main" val="208777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74680-161E-9644-A27A-2BB9C61CA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5720" y="-60960"/>
            <a:ext cx="9235440" cy="975360"/>
          </a:xfrm>
        </p:spPr>
        <p:txBody>
          <a:bodyPr/>
          <a:lstStyle/>
          <a:p>
            <a:r>
              <a:rPr lang="en-US" dirty="0"/>
              <a:t>Error Fields Impacted NSTX-U Performance in 2016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40295-8C6E-3A48-BBEC-5C2E430C0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26443"/>
            <a:ext cx="9144000" cy="490298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Most NSTX-U L-modes were locked from q=2 outward</a:t>
            </a:r>
          </a:p>
          <a:p>
            <a:endParaRPr lang="en-US" dirty="0"/>
          </a:p>
          <a:p>
            <a:r>
              <a:rPr lang="en-US" dirty="0"/>
              <a:t>Significant tearing mode activity could be a consequence of rotation braking from EFs</a:t>
            </a:r>
          </a:p>
          <a:p>
            <a:pPr lvl="1"/>
            <a:endParaRPr lang="en-US" dirty="0"/>
          </a:p>
          <a:p>
            <a:r>
              <a:rPr lang="en-US" dirty="0"/>
              <a:t>Locked modes were not preventable or correctable with NSTX-U RMP coils</a:t>
            </a:r>
          </a:p>
          <a:p>
            <a:endParaRPr lang="en-US" dirty="0"/>
          </a:p>
          <a:p>
            <a:r>
              <a:rPr lang="en-US" dirty="0"/>
              <a:t>Experiments reveal multi-mode, time-dependent sensitivity, making EFC very challenging</a:t>
            </a:r>
          </a:p>
          <a:p>
            <a:endParaRPr lang="en-US" dirty="0"/>
          </a:p>
          <a:p>
            <a:r>
              <a:rPr lang="en-US" dirty="0"/>
              <a:t>Goal of this work is to identify sources of error fields and sensitivity of plasma, to help eliminate most deleterious error fields before NSTX-U resumes operation</a:t>
            </a:r>
          </a:p>
        </p:txBody>
      </p:sp>
    </p:spTree>
    <p:extLst>
      <p:ext uri="{BB962C8B-B14F-4D97-AF65-F5344CB8AC3E}">
        <p14:creationId xmlns:p14="http://schemas.microsoft.com/office/powerpoint/2010/main" val="2969089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9A407-BDCC-B84E-9A02-3ED4CE113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5720" y="-60960"/>
            <a:ext cx="9235440" cy="1051560"/>
          </a:xfrm>
        </p:spPr>
        <p:txBody>
          <a:bodyPr/>
          <a:lstStyle/>
          <a:p>
            <a:r>
              <a:rPr lang="en-US" dirty="0"/>
              <a:t>Experiments Show Clear Evidence of Multi-Mode Sensitivity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25D34-0F32-B646-B65E-C7678A6F9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26443"/>
            <a:ext cx="9144000" cy="490298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 single-mode model, one RMP coil row should be able to prevent or correct locked mode without causing additional locking</a:t>
            </a:r>
          </a:p>
          <a:p>
            <a:endParaRPr lang="en-US" dirty="0"/>
          </a:p>
          <a:p>
            <a:r>
              <a:rPr lang="en-US" dirty="0"/>
              <a:t>However, q=2 mode could not be unlocked using RMP coils due to q=1 locking at large RMP amplitude</a:t>
            </a:r>
          </a:p>
          <a:p>
            <a:pPr lvl="1"/>
            <a:r>
              <a:rPr lang="en-US" dirty="0"/>
              <a:t>Shows multi-mode sensitivity</a:t>
            </a:r>
          </a:p>
          <a:p>
            <a:pPr lvl="1"/>
            <a:endParaRPr lang="en-US" dirty="0"/>
          </a:p>
          <a:p>
            <a:r>
              <a:rPr lang="en-US" dirty="0"/>
              <a:t>Also, q=2 mode could not be prevented by RMP coils</a:t>
            </a:r>
          </a:p>
          <a:p>
            <a:pPr lvl="1"/>
            <a:r>
              <a:rPr lang="en-US" dirty="0"/>
              <a:t>Shows that error field is large</a:t>
            </a:r>
          </a:p>
          <a:p>
            <a:endParaRPr lang="en-US" dirty="0"/>
          </a:p>
          <a:p>
            <a:r>
              <a:rPr lang="en-US" dirty="0"/>
              <a:t>Mode was unlocked by tangential beams, and healed by H-mode transition</a:t>
            </a:r>
          </a:p>
        </p:txBody>
      </p:sp>
    </p:spTree>
    <p:extLst>
      <p:ext uri="{BB962C8B-B14F-4D97-AF65-F5344CB8AC3E}">
        <p14:creationId xmlns:p14="http://schemas.microsoft.com/office/powerpoint/2010/main" val="1493248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3C340-1F79-DD49-9F89-D0DC49EF5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5720" y="-60960"/>
            <a:ext cx="9235440" cy="986011"/>
          </a:xfrm>
        </p:spPr>
        <p:txBody>
          <a:bodyPr/>
          <a:lstStyle/>
          <a:p>
            <a:r>
              <a:rPr lang="en-US" dirty="0"/>
              <a:t>Optimal Error Field Correction Phase Found to Change in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78EC2-42CE-DD47-AAFE-FC740B18F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226443"/>
            <a:ext cx="4628338" cy="490298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EFC phase that optimizes rotation and density early in shot does poorly later (and vice-versa)</a:t>
            </a:r>
          </a:p>
          <a:p>
            <a:endParaRPr lang="en-US" dirty="0"/>
          </a:p>
          <a:p>
            <a:r>
              <a:rPr lang="en-US" dirty="0"/>
              <a:t>Change appears to occur after formation of q=1 surface (0.4 s)</a:t>
            </a:r>
          </a:p>
          <a:p>
            <a:endParaRPr lang="en-US" dirty="0"/>
          </a:p>
          <a:p>
            <a:r>
              <a:rPr lang="en-US" dirty="0"/>
              <a:t>Experiments rule out change in OH current as source</a:t>
            </a:r>
          </a:p>
          <a:p>
            <a:endParaRPr lang="en-US" dirty="0"/>
          </a:p>
          <a:p>
            <a:r>
              <a:rPr lang="en-US" dirty="0"/>
              <a:t>Would require time-dependent (or equilibrium-dependent) EFC algorithm</a:t>
            </a:r>
          </a:p>
        </p:txBody>
      </p:sp>
      <p:pic>
        <p:nvPicPr>
          <p:cNvPr id="7" name="Picture 6" descr="Macintosh HD:Users:nferraro:Documents:Publications:Working:FEC18:exp_traces.pdf">
            <a:extLst>
              <a:ext uri="{FF2B5EF4-FFF2-40B4-BE49-F238E27FC236}">
                <a16:creationId xmlns:a16="http://schemas.microsoft.com/office/drawing/2014/main" id="{829894F1-2FC2-5C41-8B1D-E6319CB4AB0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053" y="1356965"/>
            <a:ext cx="4455324" cy="373696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31B77D-2C2F-754A-80E2-B078947C33B2}"/>
              </a:ext>
            </a:extLst>
          </p:cNvPr>
          <p:cNvSpPr txBox="1"/>
          <p:nvPr/>
        </p:nvSpPr>
        <p:spPr>
          <a:xfrm>
            <a:off x="4628338" y="5525840"/>
            <a:ext cx="44847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“Black” phase does poorly early, but well in flattop</a:t>
            </a:r>
          </a:p>
          <a:p>
            <a:r>
              <a:rPr lang="en-US" sz="1600" dirty="0">
                <a:solidFill>
                  <a:srgbClr val="D147DD"/>
                </a:solidFill>
              </a:rPr>
              <a:t>“Purple” phase does well early, but poorly in flattop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28A94AB-A35E-3D4B-BD3F-FEED305E5EF0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6870715" y="4810897"/>
            <a:ext cx="617480" cy="7149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459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E9D98-563F-854D-A5B9-E33F1145F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5720" y="-60960"/>
            <a:ext cx="9235440" cy="1051560"/>
          </a:xfrm>
        </p:spPr>
        <p:txBody>
          <a:bodyPr/>
          <a:lstStyle/>
          <a:p>
            <a:r>
              <a:rPr lang="en-US" dirty="0"/>
              <a:t>Extensive Metrology Conducted After 2016 Campaign to Identify EF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25295-F52A-9944-A98D-6E6F2B100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853543"/>
            <a:ext cx="9144000" cy="266185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Vessel measured using ROMER Arm</a:t>
            </a:r>
          </a:p>
          <a:p>
            <a:pPr lvl="1"/>
            <a:r>
              <a:rPr lang="en-US" dirty="0"/>
              <a:t>Show no changes relative to 2004 measurements</a:t>
            </a:r>
          </a:p>
          <a:p>
            <a:pPr lvl="1"/>
            <a:endParaRPr lang="en-US" dirty="0"/>
          </a:p>
          <a:p>
            <a:r>
              <a:rPr lang="en-US" dirty="0"/>
              <a:t>PF5 measured relative to vessel</a:t>
            </a:r>
          </a:p>
          <a:p>
            <a:pPr lvl="1"/>
            <a:r>
              <a:rPr lang="en-US" dirty="0"/>
              <a:t>Show significant changes relative to 2004 measurements, due to removal of mechanical constraints to allow thermal expansion of coils</a:t>
            </a:r>
          </a:p>
          <a:p>
            <a:pPr lvl="1"/>
            <a:endParaRPr lang="en-US" dirty="0"/>
          </a:p>
          <a:p>
            <a:r>
              <a:rPr lang="en-US" dirty="0"/>
              <a:t>TF center rod / CS casing measured using FARO laser tracker</a:t>
            </a:r>
          </a:p>
          <a:p>
            <a:endParaRPr lang="en-US" dirty="0"/>
          </a:p>
        </p:txBody>
      </p:sp>
      <p:pic>
        <p:nvPicPr>
          <p:cNvPr id="7" name="Picture 6" descr="Macintosh HD:Users:cmyers:Documents:NSTXU:Research:Error_Fields:TF_tilt_report:figures:ROMER_2016_10.png">
            <a:extLst>
              <a:ext uri="{FF2B5EF4-FFF2-40B4-BE49-F238E27FC236}">
                <a16:creationId xmlns:a16="http://schemas.microsoft.com/office/drawing/2014/main" id="{0868DD17-6359-7E42-86F2-40FB302583A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73"/>
          <a:stretch/>
        </p:blipFill>
        <p:spPr bwMode="auto">
          <a:xfrm>
            <a:off x="674915" y="1301804"/>
            <a:ext cx="2645228" cy="243466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lc="http://schemas.openxmlformats.org/drawingml/2006/lockedCanvas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D98199-D701-8E40-98B6-2E522B45D5E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32888" y="1319215"/>
            <a:ext cx="5068656" cy="2534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1653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CA6CE-55FF-204E-963C-279A72F7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5720" y="-60960"/>
            <a:ext cx="9235440" cy="975360"/>
          </a:xfrm>
        </p:spPr>
        <p:txBody>
          <a:bodyPr/>
          <a:lstStyle/>
          <a:p>
            <a:r>
              <a:rPr lang="en-US" dirty="0"/>
              <a:t>Error Field Models Constructed From Metrology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4D70D-DF72-244D-8523-25828BDB5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26443"/>
            <a:ext cx="5972432" cy="257436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n=1 error field calculated from measured shift / tilt of TF, PF5, and OH coils</a:t>
            </a:r>
          </a:p>
          <a:p>
            <a:endParaRPr lang="en-US" dirty="0"/>
          </a:p>
          <a:p>
            <a:r>
              <a:rPr lang="en-US" dirty="0"/>
              <a:t>Several model scenarios and NSTX-U equilibrium reconstructions considered</a:t>
            </a:r>
          </a:p>
          <a:p>
            <a:pPr lvl="1"/>
            <a:r>
              <a:rPr lang="en-US" dirty="0"/>
              <a:t>Error fields proportional to coil currents, and therefore scenario-dependent. 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7DC32CB-62A8-614E-BA21-5FF827150D9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6677" y="3912914"/>
          <a:ext cx="5934038" cy="98933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995642">
                  <a:extLst>
                    <a:ext uri="{9D8B030D-6E8A-4147-A177-3AD203B41FA5}">
                      <a16:colId xmlns:a16="http://schemas.microsoft.com/office/drawing/2014/main" val="998065046"/>
                    </a:ext>
                  </a:extLst>
                </a:gridCol>
                <a:gridCol w="791850">
                  <a:extLst>
                    <a:ext uri="{9D8B030D-6E8A-4147-A177-3AD203B41FA5}">
                      <a16:colId xmlns:a16="http://schemas.microsoft.com/office/drawing/2014/main" val="2007518687"/>
                    </a:ext>
                  </a:extLst>
                </a:gridCol>
                <a:gridCol w="777958">
                  <a:extLst>
                    <a:ext uri="{9D8B030D-6E8A-4147-A177-3AD203B41FA5}">
                      <a16:colId xmlns:a16="http://schemas.microsoft.com/office/drawing/2014/main" val="3052054594"/>
                    </a:ext>
                  </a:extLst>
                </a:gridCol>
                <a:gridCol w="889095">
                  <a:extLst>
                    <a:ext uri="{9D8B030D-6E8A-4147-A177-3AD203B41FA5}">
                      <a16:colId xmlns:a16="http://schemas.microsoft.com/office/drawing/2014/main" val="2741493375"/>
                    </a:ext>
                  </a:extLst>
                </a:gridCol>
                <a:gridCol w="784053">
                  <a:extLst>
                    <a:ext uri="{9D8B030D-6E8A-4147-A177-3AD203B41FA5}">
                      <a16:colId xmlns:a16="http://schemas.microsoft.com/office/drawing/2014/main" val="329104541"/>
                    </a:ext>
                  </a:extLst>
                </a:gridCol>
                <a:gridCol w="847720">
                  <a:extLst>
                    <a:ext uri="{9D8B030D-6E8A-4147-A177-3AD203B41FA5}">
                      <a16:colId xmlns:a16="http://schemas.microsoft.com/office/drawing/2014/main" val="1738349489"/>
                    </a:ext>
                  </a:extLst>
                </a:gridCol>
                <a:gridCol w="847720">
                  <a:extLst>
                    <a:ext uri="{9D8B030D-6E8A-4147-A177-3AD203B41FA5}">
                      <a16:colId xmlns:a16="http://schemas.microsoft.com/office/drawing/2014/main" val="3422951180"/>
                    </a:ext>
                  </a:extLst>
                </a:gridCol>
              </a:tblGrid>
              <a:tr h="328552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Coil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δR</a:t>
                      </a:r>
                      <a:r>
                        <a:rPr lang="en-GB" sz="1400" baseline="-25000">
                          <a:effectLst/>
                        </a:rPr>
                        <a:t>n=1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φ</a:t>
                      </a:r>
                      <a:r>
                        <a:rPr lang="en-GB" sz="1400" baseline="-25000">
                          <a:effectLst/>
                        </a:rPr>
                        <a:t>n=1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δR</a:t>
                      </a:r>
                      <a:r>
                        <a:rPr lang="en-GB" sz="1400" baseline="-25000">
                          <a:effectLst/>
                        </a:rPr>
                        <a:t>n=2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φ</a:t>
                      </a:r>
                      <a:r>
                        <a:rPr lang="en-GB" sz="1400" baseline="-25000">
                          <a:effectLst/>
                        </a:rPr>
                        <a:t>n=2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δR</a:t>
                      </a:r>
                      <a:r>
                        <a:rPr lang="en-GB" sz="1400" baseline="-25000">
                          <a:effectLst/>
                        </a:rPr>
                        <a:t>n=3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φ</a:t>
                      </a:r>
                      <a:r>
                        <a:rPr lang="en-GB" sz="1400" baseline="-25000">
                          <a:effectLst/>
                        </a:rPr>
                        <a:t>n=3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01146286"/>
                  </a:ext>
                </a:extLst>
              </a:tr>
              <a:tr h="328552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PF5U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4.09 mm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121°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3.42  mm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113°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4.01  mm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323°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1625428"/>
                  </a:ext>
                </a:extLst>
              </a:tr>
              <a:tr h="328552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PF5L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6.19 mm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55°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4.09  mm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11°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9.45  mm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292°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1735990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E43639D-0B1A-FC4D-955F-D6333AAD259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6677" y="5082016"/>
          <a:ext cx="5225585" cy="94578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263183">
                  <a:extLst>
                    <a:ext uri="{9D8B030D-6E8A-4147-A177-3AD203B41FA5}">
                      <a16:colId xmlns:a16="http://schemas.microsoft.com/office/drawing/2014/main" val="2778763453"/>
                    </a:ext>
                  </a:extLst>
                </a:gridCol>
                <a:gridCol w="897924">
                  <a:extLst>
                    <a:ext uri="{9D8B030D-6E8A-4147-A177-3AD203B41FA5}">
                      <a16:colId xmlns:a16="http://schemas.microsoft.com/office/drawing/2014/main" val="2894872248"/>
                    </a:ext>
                  </a:extLst>
                </a:gridCol>
                <a:gridCol w="1037968">
                  <a:extLst>
                    <a:ext uri="{9D8B030D-6E8A-4147-A177-3AD203B41FA5}">
                      <a16:colId xmlns:a16="http://schemas.microsoft.com/office/drawing/2014/main" val="1219929139"/>
                    </a:ext>
                  </a:extLst>
                </a:gridCol>
                <a:gridCol w="981393">
                  <a:extLst>
                    <a:ext uri="{9D8B030D-6E8A-4147-A177-3AD203B41FA5}">
                      <a16:colId xmlns:a16="http://schemas.microsoft.com/office/drawing/2014/main" val="3917162631"/>
                    </a:ext>
                  </a:extLst>
                </a:gridCol>
                <a:gridCol w="1045117">
                  <a:extLst>
                    <a:ext uri="{9D8B030D-6E8A-4147-A177-3AD203B41FA5}">
                      <a16:colId xmlns:a16="http://schemas.microsoft.com/office/drawing/2014/main" val="1942561177"/>
                    </a:ext>
                  </a:extLst>
                </a:gridCol>
              </a:tblGrid>
              <a:tr h="284999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Shift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Shift Angle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Tilt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Tilt Angle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62202889"/>
                  </a:ext>
                </a:extLst>
              </a:tr>
              <a:tr h="284999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CS Casing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1.8 mm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242°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0.15 mrad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156°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73855293"/>
                  </a:ext>
                </a:extLst>
              </a:tr>
              <a:tr h="284999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TF Center Rod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4.9 mm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246°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1.15 mrad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206°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73625688"/>
                  </a:ext>
                </a:extLst>
              </a:tr>
            </a:tbl>
          </a:graphicData>
        </a:graphic>
      </p:graphicFrame>
      <p:pic>
        <p:nvPicPr>
          <p:cNvPr id="9" name="Picture 8" descr="Macintosh HD:Users:nferraro:Documents:Publications:Working:FEC18:204077.00697_TF_Bmn_vac.eps">
            <a:extLst>
              <a:ext uri="{FF2B5EF4-FFF2-40B4-BE49-F238E27FC236}">
                <a16:creationId xmlns:a16="http://schemas.microsoft.com/office/drawing/2014/main" id="{C4D12301-A965-6447-87CB-8FB2B523CAA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0"/>
          <a:stretch/>
        </p:blipFill>
        <p:spPr bwMode="auto">
          <a:xfrm>
            <a:off x="5804378" y="1414374"/>
            <a:ext cx="3339622" cy="2292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Macintosh HD:Users:nferraro:Documents:Publications:Working:FEC18:204077.00697_PF5_Bmn_vac.eps">
            <a:extLst>
              <a:ext uri="{FF2B5EF4-FFF2-40B4-BE49-F238E27FC236}">
                <a16:creationId xmlns:a16="http://schemas.microsoft.com/office/drawing/2014/main" id="{29A20683-487F-4C4B-B792-ADC20283272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378" y="3742989"/>
            <a:ext cx="3339622" cy="23864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8050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A9E6C-AB45-0043-B430-121DF970B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5720" y="-60960"/>
            <a:ext cx="9235440" cy="975360"/>
          </a:xfrm>
        </p:spPr>
        <p:txBody>
          <a:bodyPr>
            <a:normAutofit fontScale="90000"/>
          </a:bodyPr>
          <a:lstStyle/>
          <a:p>
            <a:r>
              <a:rPr lang="en-US" dirty="0"/>
              <a:t>Effect of Error Fields on Plasma Calculated with M3D-C1 and IPEC/GPEC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CF8F4-6A2F-B444-A681-D0797A063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26443"/>
            <a:ext cx="9144000" cy="4902983"/>
          </a:xfrm>
        </p:spPr>
        <p:txBody>
          <a:bodyPr>
            <a:normAutofit fontScale="92500"/>
          </a:bodyPr>
          <a:lstStyle/>
          <a:p>
            <a:r>
              <a:rPr lang="en-US" dirty="0"/>
              <a:t>Given error field sources, perturbed equilibria calculated using M3D-C1 and IPEC/GPEC</a:t>
            </a:r>
          </a:p>
          <a:p>
            <a:endParaRPr lang="en-US" dirty="0"/>
          </a:p>
          <a:p>
            <a:r>
              <a:rPr lang="en-US" dirty="0"/>
              <a:t>M3D-C1 is an extended-MHD code that includes resistivity, viscosity, and anisotropic thermal conductivity</a:t>
            </a:r>
          </a:p>
          <a:p>
            <a:endParaRPr lang="en-US" dirty="0"/>
          </a:p>
          <a:p>
            <a:r>
              <a:rPr lang="en-US" dirty="0"/>
              <a:t>IPEC / GPEC is an ideal-MHD code that optionally includes self-consistent kinetic effects (e.g. NTV)</a:t>
            </a:r>
          </a:p>
          <a:p>
            <a:endParaRPr lang="en-US" dirty="0"/>
          </a:p>
          <a:p>
            <a:r>
              <a:rPr lang="en-US" dirty="0"/>
              <a:t>Linear, single-fluid models are used here for convenience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976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C798B-B1A9-4E44-B012-AB9CC48C4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Resonant Fields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53867-C8B3-2F44-B4CB-7E35EA5FF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99426"/>
            <a:ext cx="5840627" cy="523340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Confinement and locking are strongly correlated with the total resonant field in the perturbed equilibrium</a:t>
            </a:r>
          </a:p>
          <a:p>
            <a:endParaRPr lang="en-US" dirty="0"/>
          </a:p>
          <a:p>
            <a:r>
              <a:rPr lang="en-US" dirty="0"/>
              <a:t>TF misalignment is found to be dominant source of total resonant field, due to large current in TF</a:t>
            </a:r>
          </a:p>
          <a:p>
            <a:endParaRPr lang="en-US" dirty="0"/>
          </a:p>
          <a:p>
            <a:r>
              <a:rPr lang="en-US" dirty="0"/>
              <a:t>TF error field is dominantly m/n = 1/1, consistent with finding of sensitivity to q=1 surface</a:t>
            </a:r>
          </a:p>
          <a:p>
            <a:endParaRPr lang="en-US" dirty="0"/>
          </a:p>
          <a:p>
            <a:r>
              <a:rPr lang="en-US" dirty="0"/>
              <a:t>IPEC finds time-dependent plasma response and optimal EFC phase in agreement with experiment</a:t>
            </a:r>
          </a:p>
          <a:p>
            <a:pPr lvl="1"/>
            <a:r>
              <a:rPr lang="en-US" dirty="0"/>
              <a:t>Calculation fails when q=1 surface is present, complicating analysis</a:t>
            </a:r>
          </a:p>
        </p:txBody>
      </p:sp>
      <p:pic>
        <p:nvPicPr>
          <p:cNvPr id="8" name="Picture 7" descr="Macintosh HD:Users:nferraro:Documents:Publications:Working:FEC18:204077.00697_TF_Bmn_1f.eps">
            <a:extLst>
              <a:ext uri="{FF2B5EF4-FFF2-40B4-BE49-F238E27FC236}">
                <a16:creationId xmlns:a16="http://schemas.microsoft.com/office/drawing/2014/main" id="{470B416B-D5DA-634A-AA4E-A9786FBA8B3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437" y="3733800"/>
            <a:ext cx="3910124" cy="2794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Macintosh HD:Users:nferraro:Documents:Publications:Working:FEC18:204077.00697_PF5_Bmn_1f.eps">
            <a:extLst>
              <a:ext uri="{FF2B5EF4-FFF2-40B4-BE49-F238E27FC236}">
                <a16:creationId xmlns:a16="http://schemas.microsoft.com/office/drawing/2014/main" id="{2A812798-4BC4-274C-ABAC-F0D196DACF46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2"/>
          <a:stretch/>
        </p:blipFill>
        <p:spPr bwMode="auto">
          <a:xfrm>
            <a:off x="5244438" y="994789"/>
            <a:ext cx="3899562" cy="2701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0561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2F886-6D9B-1641-B74F-89578CE92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Neoclassical Toroidal Viscosity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D8397D-BBB4-EF45-B02D-1C9E9FF49C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Non-axisymmetric perturbations lead to braking of toroidal rotation</a:t>
                </a:r>
              </a:p>
              <a:p>
                <a:pPr lvl="1"/>
                <a:r>
                  <a:rPr lang="en-US" dirty="0"/>
                  <a:t>Can destabilize tearing modes &amp; resistive wall modes</a:t>
                </a:r>
              </a:p>
              <a:p>
                <a:endParaRPr lang="en-US" dirty="0"/>
              </a:p>
              <a:p>
                <a:r>
                  <a:rPr lang="en-US" dirty="0"/>
                  <a:t>Even when single-mode model applies, NTV cannot be fully corrected with single RMP coil</a:t>
                </a:r>
              </a:p>
              <a:p>
                <a:pPr lvl="1"/>
                <a:r>
                  <a:rPr lang="en-US" dirty="0"/>
                  <a:t>NTV is quadratic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radially nonlocal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GPEC calculations find NTV torques greater than 1 Nm in some cases</a:t>
                </a:r>
              </a:p>
              <a:p>
                <a:pPr lvl="1"/>
                <a:r>
                  <a:rPr lang="en-US" dirty="0"/>
                  <a:t>Each neutral beam source injects 1—2 Nm of torque</a:t>
                </a:r>
              </a:p>
              <a:p>
                <a:endParaRPr lang="en-US" dirty="0"/>
              </a:p>
              <a:p>
                <a:r>
                  <a:rPr lang="en-US" dirty="0"/>
                  <a:t>NTV is very scenario-dependent and nonlinear (NTV torque depends on rotation profile); therefore we do not use NTV calculations to set tolerances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D8397D-BBB4-EF45-B02D-1C9E9FF49C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5" t="-2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2440139"/>
      </p:ext>
    </p:extLst>
  </p:cSld>
  <p:clrMapOvr>
    <a:masterClrMapping/>
  </p:clrMapOvr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STX-U_4x3" id="{636912DB-5BBF-F044-A292-6F659D727C57}" vid="{EE0BC7B9-2E39-EF4A-A861-7D59967EE4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NSTX Upgrade</Template>
  <TotalTime>14</TotalTime>
  <Words>1041</Words>
  <Application>Microsoft Macintosh PowerPoint</Application>
  <PresentationFormat>On-screen Show (4:3)</PresentationFormat>
  <Paragraphs>152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 Math</vt:lpstr>
      <vt:lpstr>Times New Roman</vt:lpstr>
      <vt:lpstr>Wingdings</vt:lpstr>
      <vt:lpstr>NSTX Upgrade</vt:lpstr>
      <vt:lpstr>Error Field Impact on Mode Locking and Divertor Heat Flux in NSTX-U</vt:lpstr>
      <vt:lpstr>Error Fields Impacted NSTX-U Performance in 2016</vt:lpstr>
      <vt:lpstr>Experiments Show Clear Evidence of Multi-Mode Sensitivity</vt:lpstr>
      <vt:lpstr>Optimal Error Field Correction Phase Found to Change in Time</vt:lpstr>
      <vt:lpstr>Extensive Metrology Conducted After 2016 Campaign to Identify EF Sources</vt:lpstr>
      <vt:lpstr>Error Field Models Constructed From Metrology Data</vt:lpstr>
      <vt:lpstr>Effect of Error Fields on Plasma Calculated with M3D-C1 and IPEC/GPEC</vt:lpstr>
      <vt:lpstr>Total Resonant Fields</vt:lpstr>
      <vt:lpstr>Neoclassical Toroidal Viscosity</vt:lpstr>
      <vt:lpstr>Field Line Pitch at Divertor Plates</vt:lpstr>
      <vt:lpstr>Divertor Footprints </vt:lpstr>
      <vt:lpstr>Alignment Tolerances Based on Total Resonant Field Criterion </vt:lpstr>
      <vt:lpstr>Alignment Tolerances Based on Magnetic Pitch Angle Perturbation Criterion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Error Field Impact on Mode Locking and Divertor Heat Flux in NSTX-U</dc:title>
  <dc:creator>Nathaniel Ferraro</dc:creator>
  <cp:lastModifiedBy>Nathaniel Ferraro</cp:lastModifiedBy>
  <cp:revision>2</cp:revision>
  <dcterms:created xsi:type="dcterms:W3CDTF">2018-10-15T18:38:04Z</dcterms:created>
  <dcterms:modified xsi:type="dcterms:W3CDTF">2018-10-15T18:52:49Z</dcterms:modified>
</cp:coreProperties>
</file>