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gif"/>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536" r:id="rId2"/>
    <p:sldId id="657" r:id="rId3"/>
    <p:sldId id="659" r:id="rId4"/>
    <p:sldId id="655" r:id="rId5"/>
    <p:sldId id="635" r:id="rId6"/>
    <p:sldId id="637" r:id="rId7"/>
    <p:sldId id="638" r:id="rId8"/>
    <p:sldId id="663" r:id="rId9"/>
    <p:sldId id="660" r:id="rId10"/>
    <p:sldId id="662" r:id="rId11"/>
    <p:sldId id="639" r:id="rId12"/>
    <p:sldId id="664" r:id="rId13"/>
    <p:sldId id="643" r:id="rId14"/>
    <p:sldId id="646" r:id="rId15"/>
    <p:sldId id="647" r:id="rId16"/>
    <p:sldId id="650" r:id="rId17"/>
    <p:sldId id="661" r:id="rId18"/>
    <p:sldId id="653" r:id="rId19"/>
    <p:sldId id="654" r:id="rId20"/>
    <p:sldId id="656" r:id="rId21"/>
    <p:sldId id="636" r:id="rId22"/>
    <p:sldId id="645" r:id="rId23"/>
    <p:sldId id="648" r:id="rId24"/>
    <p:sldId id="649" r:id="rId25"/>
    <p:sldId id="651" r:id="rId26"/>
    <p:sldId id="652" r:id="rId27"/>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2"/>
        </a:solidFill>
        <a:latin typeface="Arial" pitchFamily="34" charset="0"/>
        <a:ea typeface="+mn-ea"/>
        <a:cs typeface="+mn-cs"/>
      </a:defRPr>
    </a:lvl1pPr>
    <a:lvl2pPr marL="457200" algn="l" rtl="0" eaLnBrk="0" fontAlgn="base" hangingPunct="0">
      <a:spcBef>
        <a:spcPct val="0"/>
      </a:spcBef>
      <a:spcAft>
        <a:spcPct val="0"/>
      </a:spcAft>
      <a:defRPr sz="3200" kern="1200">
        <a:solidFill>
          <a:schemeClr val="tx2"/>
        </a:solidFill>
        <a:latin typeface="Arial" pitchFamily="34" charset="0"/>
        <a:ea typeface="+mn-ea"/>
        <a:cs typeface="+mn-cs"/>
      </a:defRPr>
    </a:lvl2pPr>
    <a:lvl3pPr marL="914400" algn="l" rtl="0" eaLnBrk="0" fontAlgn="base" hangingPunct="0">
      <a:spcBef>
        <a:spcPct val="0"/>
      </a:spcBef>
      <a:spcAft>
        <a:spcPct val="0"/>
      </a:spcAft>
      <a:defRPr sz="3200" kern="1200">
        <a:solidFill>
          <a:schemeClr val="tx2"/>
        </a:solidFill>
        <a:latin typeface="Arial" pitchFamily="34" charset="0"/>
        <a:ea typeface="+mn-ea"/>
        <a:cs typeface="+mn-cs"/>
      </a:defRPr>
    </a:lvl3pPr>
    <a:lvl4pPr marL="1371600" algn="l" rtl="0" eaLnBrk="0" fontAlgn="base" hangingPunct="0">
      <a:spcBef>
        <a:spcPct val="0"/>
      </a:spcBef>
      <a:spcAft>
        <a:spcPct val="0"/>
      </a:spcAft>
      <a:defRPr sz="3200" kern="1200">
        <a:solidFill>
          <a:schemeClr val="tx2"/>
        </a:solidFill>
        <a:latin typeface="Arial" pitchFamily="34" charset="0"/>
        <a:ea typeface="+mn-ea"/>
        <a:cs typeface="+mn-cs"/>
      </a:defRPr>
    </a:lvl4pPr>
    <a:lvl5pPr marL="1828800" algn="l" rtl="0" eaLnBrk="0" fontAlgn="base" hangingPunct="0">
      <a:spcBef>
        <a:spcPct val="0"/>
      </a:spcBef>
      <a:spcAft>
        <a:spcPct val="0"/>
      </a:spcAft>
      <a:defRPr sz="3200" kern="1200">
        <a:solidFill>
          <a:schemeClr val="tx2"/>
        </a:solidFill>
        <a:latin typeface="Arial" pitchFamily="34" charset="0"/>
        <a:ea typeface="+mn-ea"/>
        <a:cs typeface="+mn-cs"/>
      </a:defRPr>
    </a:lvl5pPr>
    <a:lvl6pPr marL="2286000" algn="l" defTabSz="914400" rtl="0" eaLnBrk="1" latinLnBrk="1" hangingPunct="1">
      <a:defRPr sz="3200" kern="1200">
        <a:solidFill>
          <a:schemeClr val="tx2"/>
        </a:solidFill>
        <a:latin typeface="Arial" pitchFamily="34" charset="0"/>
        <a:ea typeface="+mn-ea"/>
        <a:cs typeface="+mn-cs"/>
      </a:defRPr>
    </a:lvl6pPr>
    <a:lvl7pPr marL="2743200" algn="l" defTabSz="914400" rtl="0" eaLnBrk="1" latinLnBrk="1" hangingPunct="1">
      <a:defRPr sz="3200" kern="1200">
        <a:solidFill>
          <a:schemeClr val="tx2"/>
        </a:solidFill>
        <a:latin typeface="Arial" pitchFamily="34" charset="0"/>
        <a:ea typeface="+mn-ea"/>
        <a:cs typeface="+mn-cs"/>
      </a:defRPr>
    </a:lvl7pPr>
    <a:lvl8pPr marL="3200400" algn="l" defTabSz="914400" rtl="0" eaLnBrk="1" latinLnBrk="1" hangingPunct="1">
      <a:defRPr sz="3200" kern="1200">
        <a:solidFill>
          <a:schemeClr val="tx2"/>
        </a:solidFill>
        <a:latin typeface="Arial" pitchFamily="34" charset="0"/>
        <a:ea typeface="+mn-ea"/>
        <a:cs typeface="+mn-cs"/>
      </a:defRPr>
    </a:lvl8pPr>
    <a:lvl9pPr marL="3657600" algn="l" defTabSz="914400" rtl="0" eaLnBrk="1" latinLnBrk="1" hangingPunct="1">
      <a:defRPr sz="3200"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0"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 initials="SA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33CC"/>
    <a:srgbClr val="FFFFCC"/>
    <a:srgbClr val="FF33CC"/>
    <a:srgbClr val="009900"/>
    <a:srgbClr val="006600"/>
    <a:srgbClr val="FFFF99"/>
    <a:srgbClr val="000099"/>
    <a:srgbClr val="045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3489" autoAdjust="0"/>
  </p:normalViewPr>
  <p:slideViewPr>
    <p:cSldViewPr snapToGrid="0">
      <p:cViewPr varScale="1">
        <p:scale>
          <a:sx n="111" d="100"/>
          <a:sy n="111" d="100"/>
        </p:scale>
        <p:origin x="284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6" d="100"/>
          <a:sy n="66" d="100"/>
        </p:scale>
        <p:origin x="-2886" y="-120"/>
      </p:cViewPr>
      <p:guideLst>
        <p:guide orient="horz" pos="2930"/>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25438" y="8895427"/>
            <a:ext cx="414352" cy="312240"/>
          </a:xfrm>
          <a:prstGeom prst="rect">
            <a:avLst/>
          </a:prstGeom>
          <a:noFill/>
          <a:ln w="12700">
            <a:noFill/>
            <a:miter lim="800000"/>
            <a:headEnd/>
            <a:tailEnd/>
          </a:ln>
          <a:effectLst/>
        </p:spPr>
        <p:txBody>
          <a:bodyPr wrap="none" lIns="95885" tIns="47102" rIns="95885" bIns="47102" anchor="ctr">
            <a:spAutoFit/>
          </a:bodyPr>
          <a:lstStyle/>
          <a:p>
            <a:pPr algn="r" defTabSz="968365"/>
            <a:fld id="{F99D6EF8-1A43-4343-97F9-BD08FAC30067}" type="slidenum">
              <a:rPr lang="en-US" altLang="ko-KR" sz="1400">
                <a:ea typeface="굴림" pitchFamily="50" charset="-127"/>
              </a:rPr>
              <a:pPr algn="r" defTabSz="968365"/>
              <a:t>‹#›</a:t>
            </a:fld>
            <a:endParaRPr lang="en-US" altLang="ko-KR" sz="1400" dirty="0">
              <a:ea typeface="굴림" pitchFamily="50" charset="-127"/>
            </a:endParaRPr>
          </a:p>
        </p:txBody>
      </p:sp>
    </p:spTree>
    <p:extLst>
      <p:ext uri="{BB962C8B-B14F-4D97-AF65-F5344CB8AC3E}">
        <p14:creationId xmlns:p14="http://schemas.microsoft.com/office/powerpoint/2010/main" val="693876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096" y="4416136"/>
            <a:ext cx="5142243" cy="4184019"/>
          </a:xfrm>
          <a:prstGeom prst="rect">
            <a:avLst/>
          </a:prstGeom>
          <a:noFill/>
          <a:ln w="12700">
            <a:noFill/>
            <a:miter lim="800000"/>
            <a:headEnd/>
            <a:tailEnd/>
          </a:ln>
          <a:effectLst/>
        </p:spPr>
        <p:txBody>
          <a:bodyPr vert="horz" wrap="square" lIns="95885" tIns="47102" rIns="95885" bIns="47102" numCol="1" anchor="t" anchorCtr="0" compatLnSpc="1">
            <a:prstTxWarp prst="textNoShape">
              <a:avLst/>
            </a:prstTxWarp>
          </a:bodyPr>
          <a:lstStyle/>
          <a:p>
            <a:pPr lvl="0"/>
            <a:r>
              <a:rPr lang="en-US" altLang="ko-KR" smtClean="0"/>
              <a:t>Click to edit Master notes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1" name="Rectangle 3"/>
          <p:cNvSpPr>
            <a:spLocks noGrp="1" noRot="1" noChangeAspect="1" noChangeArrowheads="1" noTextEdit="1"/>
          </p:cNvSpPr>
          <p:nvPr>
            <p:ph type="sldImg" idx="2"/>
          </p:nvPr>
        </p:nvSpPr>
        <p:spPr bwMode="auto">
          <a:xfrm>
            <a:off x="1179513" y="698500"/>
            <a:ext cx="4651375" cy="3489325"/>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525438" y="8896222"/>
            <a:ext cx="414352" cy="312240"/>
          </a:xfrm>
          <a:prstGeom prst="rect">
            <a:avLst/>
          </a:prstGeom>
          <a:noFill/>
          <a:ln w="12700">
            <a:noFill/>
            <a:miter lim="800000"/>
            <a:headEnd/>
            <a:tailEnd/>
          </a:ln>
          <a:effectLst/>
        </p:spPr>
        <p:txBody>
          <a:bodyPr wrap="none" lIns="95885" tIns="47102" rIns="95885" bIns="47102" anchor="ctr">
            <a:spAutoFit/>
          </a:bodyPr>
          <a:lstStyle/>
          <a:p>
            <a:pPr algn="r" defTabSz="968365"/>
            <a:fld id="{9E48AB8A-7F29-4CD2-9930-F1C20435068E}" type="slidenum">
              <a:rPr lang="en-US" altLang="ko-KR" sz="1400">
                <a:ea typeface="굴림" pitchFamily="50" charset="-127"/>
              </a:rPr>
              <a:pPr algn="r" defTabSz="968365"/>
              <a:t>‹#›</a:t>
            </a:fld>
            <a:endParaRPr lang="en-US" altLang="ko-KR" sz="1400" dirty="0">
              <a:ea typeface="굴림" pitchFamily="50" charset="-127"/>
            </a:endParaRPr>
          </a:p>
        </p:txBody>
      </p:sp>
    </p:spTree>
    <p:extLst>
      <p:ext uri="{BB962C8B-B14F-4D97-AF65-F5344CB8AC3E}">
        <p14:creationId xmlns:p14="http://schemas.microsoft.com/office/powerpoint/2010/main" val="165040190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ko-KR" altLang="ko-KR" dirty="0"/>
          </a:p>
        </p:txBody>
      </p:sp>
    </p:spTree>
    <p:extLst>
      <p:ext uri="{BB962C8B-B14F-4D97-AF65-F5344CB8AC3E}">
        <p14:creationId xmlns:p14="http://schemas.microsoft.com/office/powerpoint/2010/main" val="38922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21561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40304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852422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61093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29254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93342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4080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42541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719529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81075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467877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97420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755119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5159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501652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609548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67519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05548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32935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94658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714332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82875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23282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60896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ko-KR" smtClean="0"/>
              <a:t>Click to edit Master title style</a:t>
            </a:r>
            <a:endParaRPr lang="ko-KR"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ko-KR" smtClean="0"/>
              <a:t>Click to edit Master subtitle style</a:t>
            </a:r>
            <a:endParaRPr lang="ko-KR"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8275" y="101600"/>
            <a:ext cx="1949450" cy="6180138"/>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669925" y="101600"/>
            <a:ext cx="5695950" cy="6180138"/>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idx="1"/>
          </p:nvPr>
        </p:nvSpPr>
        <p:spPr/>
        <p:txBody>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ko-KR"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669925" y="800100"/>
            <a:ext cx="38100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32325" y="800100"/>
            <a:ext cx="38100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bwMode="auto">
          <a:xfrm>
            <a:off x="0" y="-1"/>
            <a:ext cx="9144000" cy="755009"/>
          </a:xfrm>
          <a:prstGeom prst="rect">
            <a:avLst/>
          </a:prstGeom>
          <a:blipFill dpi="0" rotWithShape="1">
            <a:blip r:embed="rId13">
              <a:alphaModFix amt="50000"/>
            </a:blip>
            <a:srcRect/>
            <a:tile tx="0" ty="0" sx="100000" sy="100000" flip="none" algn="tl"/>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1029" name="Rectangle 5"/>
          <p:cNvSpPr>
            <a:spLocks noGrp="1" noChangeArrowheads="1"/>
          </p:cNvSpPr>
          <p:nvPr>
            <p:ph type="title"/>
          </p:nvPr>
        </p:nvSpPr>
        <p:spPr bwMode="auto">
          <a:xfrm>
            <a:off x="695325" y="101600"/>
            <a:ext cx="7772400" cy="6858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ko-KR" dirty="0" smtClean="0"/>
              <a:t>Click to edit Master title style</a:t>
            </a:r>
          </a:p>
        </p:txBody>
      </p:sp>
      <p:sp>
        <p:nvSpPr>
          <p:cNvPr id="1030" name="Rectangle 6"/>
          <p:cNvSpPr>
            <a:spLocks noGrp="1" noChangeArrowheads="1"/>
          </p:cNvSpPr>
          <p:nvPr>
            <p:ph type="body" idx="1"/>
          </p:nvPr>
        </p:nvSpPr>
        <p:spPr bwMode="auto">
          <a:xfrm>
            <a:off x="669925" y="800100"/>
            <a:ext cx="7772400" cy="54816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p>
        </p:txBody>
      </p:sp>
      <p:sp>
        <p:nvSpPr>
          <p:cNvPr id="1032" name="Line 8"/>
          <p:cNvSpPr>
            <a:spLocks noChangeShapeType="1"/>
          </p:cNvSpPr>
          <p:nvPr/>
        </p:nvSpPr>
        <p:spPr bwMode="auto">
          <a:xfrm>
            <a:off x="0" y="758062"/>
            <a:ext cx="9144000" cy="0"/>
          </a:xfrm>
          <a:prstGeom prst="line">
            <a:avLst/>
          </a:prstGeom>
          <a:noFill/>
          <a:ln w="31750">
            <a:solidFill>
              <a:srgbClr val="C00000"/>
            </a:solidFill>
            <a:round/>
            <a:headEnd/>
            <a:tailEnd/>
          </a:ln>
          <a:effectLst/>
        </p:spPr>
        <p:txBody>
          <a:bodyPr/>
          <a:lstStyle/>
          <a:p>
            <a:endParaRPr lang="ko-KR" altLang="en-US"/>
          </a:p>
        </p:txBody>
      </p:sp>
      <p:sp>
        <p:nvSpPr>
          <p:cNvPr id="17" name="Line 7"/>
          <p:cNvSpPr>
            <a:spLocks noChangeShapeType="1"/>
          </p:cNvSpPr>
          <p:nvPr/>
        </p:nvSpPr>
        <p:spPr bwMode="auto">
          <a:xfrm flipV="1">
            <a:off x="0" y="6566666"/>
            <a:ext cx="9144000" cy="0"/>
          </a:xfrm>
          <a:prstGeom prst="line">
            <a:avLst/>
          </a:prstGeom>
          <a:noFill/>
          <a:ln w="31750">
            <a:solidFill>
              <a:srgbClr val="005288"/>
            </a:solidFill>
            <a:round/>
            <a:headEnd/>
            <a:tailEnd/>
          </a:ln>
          <a:effectLst/>
        </p:spPr>
        <p:txBody>
          <a:bodyPr/>
          <a:lstStyle/>
          <a:p>
            <a:endParaRPr lang="ko-KR" altLang="en-US"/>
          </a:p>
        </p:txBody>
      </p:sp>
      <p:sp>
        <p:nvSpPr>
          <p:cNvPr id="11" name="TextBox 10"/>
          <p:cNvSpPr txBox="1"/>
          <p:nvPr userDrawn="1"/>
        </p:nvSpPr>
        <p:spPr>
          <a:xfrm>
            <a:off x="8735561" y="6614195"/>
            <a:ext cx="400050" cy="261610"/>
          </a:xfrm>
          <a:prstGeom prst="rect">
            <a:avLst/>
          </a:prstGeom>
          <a:noFill/>
        </p:spPr>
        <p:txBody>
          <a:bodyPr wrap="square" rtlCol="0">
            <a:spAutoFit/>
          </a:bodyPr>
          <a:lstStyle/>
          <a:p>
            <a:fld id="{E6976938-0380-4A0B-9D3E-0DDDD2A6B646}" type="slidenum">
              <a:rPr lang="ko-KR" altLang="en-US" sz="1100" smtClean="0"/>
              <a:pPr/>
              <a:t>‹#›</a:t>
            </a:fld>
            <a:endParaRPr lang="ko-KR" altLang="en-US" sz="1100" dirty="0"/>
          </a:p>
        </p:txBody>
      </p:sp>
      <p:sp>
        <p:nvSpPr>
          <p:cNvPr id="14" name="Line 8"/>
          <p:cNvSpPr>
            <a:spLocks noChangeShapeType="1"/>
          </p:cNvSpPr>
          <p:nvPr userDrawn="1"/>
        </p:nvSpPr>
        <p:spPr bwMode="auto">
          <a:xfrm>
            <a:off x="0" y="6536025"/>
            <a:ext cx="9144000" cy="0"/>
          </a:xfrm>
          <a:prstGeom prst="line">
            <a:avLst/>
          </a:prstGeom>
          <a:noFill/>
          <a:ln w="31750">
            <a:solidFill>
              <a:srgbClr val="99CCFF"/>
            </a:solidFill>
            <a:round/>
            <a:headEnd/>
            <a:tailEnd/>
          </a:ln>
          <a:effectLst/>
        </p:spPr>
        <p:txBody>
          <a:bodyPr/>
          <a:lstStyle/>
          <a:p>
            <a:endParaRPr lang="ko-KR" altLang="en-US"/>
          </a:p>
        </p:txBody>
      </p:sp>
      <p:sp>
        <p:nvSpPr>
          <p:cNvPr id="15" name="TextBox 14"/>
          <p:cNvSpPr txBox="1"/>
          <p:nvPr userDrawn="1"/>
        </p:nvSpPr>
        <p:spPr>
          <a:xfrm>
            <a:off x="1116927" y="6618454"/>
            <a:ext cx="7308411" cy="207749"/>
          </a:xfrm>
          <a:prstGeom prst="rect">
            <a:avLst/>
          </a:prstGeom>
          <a:noFill/>
        </p:spPr>
        <p:txBody>
          <a:bodyPr wrap="none" rtlCol="0">
            <a:spAutoFit/>
          </a:bodyPr>
          <a:lstStyle/>
          <a:p>
            <a:r>
              <a:rPr lang="en-US" altLang="ko-KR" sz="750" i="0" baseline="0" dirty="0" smtClean="0">
                <a:solidFill>
                  <a:srgbClr val="005288"/>
                </a:solidFill>
              </a:rPr>
              <a:t>Stability, Transport, and Active MHD Mode Control Analysis of KSTAR High Performance Plasmas Supporting Disruption Avoidance - Y.S. Park, et al. (</a:t>
            </a:r>
            <a:r>
              <a:rPr lang="en-US" altLang="ko-KR" sz="750" i="0" dirty="0" smtClean="0">
                <a:solidFill>
                  <a:srgbClr val="005288"/>
                </a:solidFill>
              </a:rPr>
              <a:t>IAEA</a:t>
            </a:r>
            <a:r>
              <a:rPr lang="en-US" altLang="ko-KR" sz="750" i="0" baseline="0" dirty="0" smtClean="0">
                <a:solidFill>
                  <a:srgbClr val="005288"/>
                </a:solidFill>
              </a:rPr>
              <a:t> FEC 2018)</a:t>
            </a:r>
            <a:endParaRPr lang="ko-KR" altLang="en-US" sz="750" i="0" dirty="0">
              <a:solidFill>
                <a:srgbClr val="005288"/>
              </a:solidFill>
            </a:endParaRPr>
          </a:p>
        </p:txBody>
      </p:sp>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5542" y="6630646"/>
            <a:ext cx="621162" cy="17269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200" u="none">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Helvetica" pitchFamily="34" charset="0"/>
        </a:defRPr>
      </a:lvl2pPr>
      <a:lvl3pPr algn="ctr" rtl="0" eaLnBrk="0" fontAlgn="base" hangingPunct="0">
        <a:spcBef>
          <a:spcPct val="0"/>
        </a:spcBef>
        <a:spcAft>
          <a:spcPct val="0"/>
        </a:spcAft>
        <a:defRPr sz="3200" u="sng">
          <a:solidFill>
            <a:schemeClr val="tx2"/>
          </a:solidFill>
          <a:latin typeface="Helvetica" pitchFamily="34" charset="0"/>
        </a:defRPr>
      </a:lvl3pPr>
      <a:lvl4pPr algn="ctr" rtl="0" eaLnBrk="0" fontAlgn="base" hangingPunct="0">
        <a:spcBef>
          <a:spcPct val="0"/>
        </a:spcBef>
        <a:spcAft>
          <a:spcPct val="0"/>
        </a:spcAft>
        <a:defRPr sz="3200" u="sng">
          <a:solidFill>
            <a:schemeClr val="tx2"/>
          </a:solidFill>
          <a:latin typeface="Helvetica" pitchFamily="34" charset="0"/>
        </a:defRPr>
      </a:lvl4pPr>
      <a:lvl5pPr algn="ctr" rtl="0" eaLnBrk="0" fontAlgn="base" hangingPunct="0">
        <a:spcBef>
          <a:spcPct val="0"/>
        </a:spcBef>
        <a:spcAft>
          <a:spcPct val="0"/>
        </a:spcAft>
        <a:defRPr sz="3200" u="sng">
          <a:solidFill>
            <a:schemeClr val="tx2"/>
          </a:solidFill>
          <a:latin typeface="Helvetica" pitchFamily="34" charset="0"/>
        </a:defRPr>
      </a:lvl5pPr>
      <a:lvl6pPr marL="457200" algn="ctr" rtl="0" eaLnBrk="0" fontAlgn="base" hangingPunct="0">
        <a:spcBef>
          <a:spcPct val="0"/>
        </a:spcBef>
        <a:spcAft>
          <a:spcPct val="0"/>
        </a:spcAft>
        <a:defRPr sz="3200" u="sng">
          <a:solidFill>
            <a:schemeClr val="tx2"/>
          </a:solidFill>
          <a:latin typeface="Helvetica" pitchFamily="34" charset="0"/>
        </a:defRPr>
      </a:lvl6pPr>
      <a:lvl7pPr marL="914400" algn="ctr" rtl="0" eaLnBrk="0" fontAlgn="base" hangingPunct="0">
        <a:spcBef>
          <a:spcPct val="0"/>
        </a:spcBef>
        <a:spcAft>
          <a:spcPct val="0"/>
        </a:spcAft>
        <a:defRPr sz="3200" u="sng">
          <a:solidFill>
            <a:schemeClr val="tx2"/>
          </a:solidFill>
          <a:latin typeface="Helvetica" pitchFamily="34" charset="0"/>
        </a:defRPr>
      </a:lvl7pPr>
      <a:lvl8pPr marL="1371600" algn="ctr" rtl="0" eaLnBrk="0" fontAlgn="base" hangingPunct="0">
        <a:spcBef>
          <a:spcPct val="0"/>
        </a:spcBef>
        <a:spcAft>
          <a:spcPct val="0"/>
        </a:spcAft>
        <a:defRPr sz="3200" u="sng">
          <a:solidFill>
            <a:schemeClr val="tx2"/>
          </a:solidFill>
          <a:latin typeface="Helvetica" pitchFamily="34" charset="0"/>
        </a:defRPr>
      </a:lvl8pPr>
      <a:lvl9pPr marL="1828800" algn="ctr" rtl="0" eaLnBrk="0" fontAlgn="base" hangingPunct="0">
        <a:spcBef>
          <a:spcPct val="0"/>
        </a:spcBef>
        <a:spcAft>
          <a:spcPct val="0"/>
        </a:spcAft>
        <a:defRPr sz="3200" u="sng">
          <a:solidFill>
            <a:schemeClr val="tx2"/>
          </a:solidFill>
          <a:latin typeface="Helvetica" pitchFamily="34" charset="0"/>
        </a:defRPr>
      </a:lvl9pPr>
    </p:titleStyle>
    <p:bodyStyle>
      <a:lvl1pPr marL="342900" indent="-342900" algn="l" rtl="0" eaLnBrk="0" fontAlgn="base" hangingPunct="0">
        <a:lnSpc>
          <a:spcPct val="80000"/>
        </a:lnSpc>
        <a:spcBef>
          <a:spcPct val="70000"/>
        </a:spcBef>
        <a:spcAft>
          <a:spcPct val="0"/>
        </a:spcAft>
        <a:buClr>
          <a:srgbClr val="F70606"/>
        </a:buClr>
        <a:buSzPct val="75000"/>
        <a:buFont typeface="Wingdings" pitchFamily="2" charset="2"/>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3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1.xml"/><Relationship Id="rId7" Type="http://schemas.openxmlformats.org/officeDocument/2006/relationships/image" Target="../media/image48.wmf"/><Relationship Id="rId12"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2.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3.png"/><Relationship Id="rId5" Type="http://schemas.openxmlformats.org/officeDocument/2006/relationships/image" Target="../media/image52.w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62.wmf"/><Relationship Id="rId3" Type="http://schemas.openxmlformats.org/officeDocument/2006/relationships/notesSlide" Target="../notesSlides/notesSlide25.xml"/><Relationship Id="rId7" Type="http://schemas.openxmlformats.org/officeDocument/2006/relationships/image" Target="../media/image59.wmf"/><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6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232659" y="3290363"/>
            <a:ext cx="5358441" cy="3201995"/>
          </a:xfrm>
          <a:prstGeom prst="rect">
            <a:avLst/>
          </a:prstGeom>
          <a:blipFill dpi="0" rotWithShape="1">
            <a:blip r:embed="rId3">
              <a:alphaModFix amt="45000"/>
              <a:extLst>
                <a:ext uri="{28A0092B-C50C-407E-A947-70E740481C1C}">
                  <a14:useLocalDpi xmlns:a14="http://schemas.microsoft.com/office/drawing/2010/main" val="0"/>
                </a:ext>
              </a:extLst>
            </a:blip>
            <a:srcRect/>
            <a:stretch>
              <a:fillRect l="-6583" r="-12131" b="-13221"/>
            </a:stretch>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564226" name="Rectangle 2"/>
          <p:cNvSpPr>
            <a:spLocks noChangeArrowheads="1"/>
          </p:cNvSpPr>
          <p:nvPr/>
        </p:nvSpPr>
        <p:spPr bwMode="auto">
          <a:xfrm>
            <a:off x="97953" y="811763"/>
            <a:ext cx="8964570" cy="1252706"/>
          </a:xfrm>
          <a:prstGeom prst="rect">
            <a:avLst/>
          </a:prstGeom>
          <a:noFill/>
          <a:ln w="9525">
            <a:noFill/>
            <a:miter lim="800000"/>
            <a:headEnd/>
            <a:tailEnd/>
          </a:ln>
          <a:effectLst/>
        </p:spPr>
        <p:txBody>
          <a:bodyPr anchor="ctr"/>
          <a:lstStyle/>
          <a:p>
            <a:pPr algn="ctr"/>
            <a:r>
              <a:rPr lang="en-US" altLang="ko-KR" sz="2400" b="1" dirty="0" smtClean="0">
                <a:solidFill>
                  <a:srgbClr val="0033CC"/>
                </a:solidFill>
                <a:latin typeface="+mn-lt"/>
                <a:ea typeface="굴림" pitchFamily="50" charset="-127"/>
              </a:rPr>
              <a:t>Stability, Transport, and Active MHD Mode Control</a:t>
            </a:r>
          </a:p>
          <a:p>
            <a:pPr algn="ctr"/>
            <a:r>
              <a:rPr lang="en-US" altLang="ko-KR" sz="2400" b="1" dirty="0" smtClean="0">
                <a:solidFill>
                  <a:srgbClr val="0033CC"/>
                </a:solidFill>
                <a:latin typeface="+mn-lt"/>
                <a:ea typeface="굴림" pitchFamily="50" charset="-127"/>
              </a:rPr>
              <a:t>Analysis of KSTAR High Performance Plasmas </a:t>
            </a:r>
          </a:p>
          <a:p>
            <a:pPr algn="ctr"/>
            <a:r>
              <a:rPr lang="en-US" altLang="ko-KR" sz="2400" b="1" dirty="0" smtClean="0">
                <a:solidFill>
                  <a:srgbClr val="0033CC"/>
                </a:solidFill>
                <a:latin typeface="+mn-lt"/>
                <a:ea typeface="굴림" pitchFamily="50" charset="-127"/>
              </a:rPr>
              <a:t>Supporting Disruption Avoidance</a:t>
            </a:r>
            <a:r>
              <a:rPr lang="en-US" altLang="ko-KR" sz="2200" b="1" baseline="30000" dirty="0" smtClean="0">
                <a:solidFill>
                  <a:srgbClr val="0033CC"/>
                </a:solidFill>
                <a:latin typeface="+mn-lt"/>
                <a:ea typeface="굴림" pitchFamily="50" charset="-127"/>
              </a:rPr>
              <a:t>*</a:t>
            </a:r>
          </a:p>
        </p:txBody>
      </p:sp>
      <p:sp>
        <p:nvSpPr>
          <p:cNvPr id="564227" name="Text Box 3"/>
          <p:cNvSpPr txBox="1">
            <a:spLocks noChangeArrowheads="1"/>
          </p:cNvSpPr>
          <p:nvPr/>
        </p:nvSpPr>
        <p:spPr bwMode="auto">
          <a:xfrm>
            <a:off x="131509" y="2054393"/>
            <a:ext cx="8858250" cy="4573560"/>
          </a:xfrm>
          <a:prstGeom prst="rect">
            <a:avLst/>
          </a:prstGeom>
          <a:noFill/>
          <a:ln w="9525">
            <a:noFill/>
            <a:miter lim="800000"/>
            <a:headEnd/>
            <a:tailEnd/>
          </a:ln>
          <a:effectLst/>
        </p:spPr>
        <p:txBody>
          <a:bodyPr wrap="square">
            <a:spAutoFit/>
          </a:bodyPr>
          <a:lstStyle/>
          <a:p>
            <a:pPr algn="ctr">
              <a:lnSpc>
                <a:spcPct val="90000"/>
              </a:lnSpc>
            </a:pPr>
            <a:r>
              <a:rPr lang="en-US" altLang="ko-KR" sz="1900" b="1" u="sng" dirty="0" smtClean="0">
                <a:solidFill>
                  <a:schemeClr val="tx1"/>
                </a:solidFill>
                <a:latin typeface="+mn-lt"/>
                <a:ea typeface="굴림" pitchFamily="50" charset="-127"/>
              </a:rPr>
              <a:t>Y.S. Park</a:t>
            </a:r>
            <a:r>
              <a:rPr lang="en-US" altLang="ko-KR" sz="1900" b="1" baseline="30000" dirty="0" smtClean="0">
                <a:solidFill>
                  <a:schemeClr val="tx1"/>
                </a:solidFill>
                <a:latin typeface="+mn-lt"/>
                <a:ea typeface="굴림" pitchFamily="50" charset="-127"/>
              </a:rPr>
              <a:t>1</a:t>
            </a:r>
            <a:r>
              <a:rPr lang="en-US" altLang="ko-KR" sz="1900" b="1" dirty="0" smtClean="0">
                <a:solidFill>
                  <a:schemeClr val="tx1"/>
                </a:solidFill>
                <a:latin typeface="+mn-lt"/>
                <a:ea typeface="굴림" pitchFamily="50" charset="-127"/>
              </a:rPr>
              <a:t>, </a:t>
            </a:r>
            <a:r>
              <a:rPr lang="en-US" altLang="ko-KR" sz="1900" dirty="0" smtClean="0">
                <a:solidFill>
                  <a:schemeClr val="tx1"/>
                </a:solidFill>
                <a:latin typeface="+mn-lt"/>
                <a:ea typeface="굴림" pitchFamily="50" charset="-127"/>
              </a:rPr>
              <a:t>S.A. Sabbagh</a:t>
            </a:r>
            <a:r>
              <a:rPr lang="en-US" altLang="ko-KR" sz="1900" baseline="30000" dirty="0" smtClean="0">
                <a:solidFill>
                  <a:schemeClr val="tx1"/>
                </a:solidFill>
                <a:latin typeface="+mn-lt"/>
                <a:ea typeface="굴림" pitchFamily="50" charset="-127"/>
              </a:rPr>
              <a:t>1</a:t>
            </a:r>
            <a:r>
              <a:rPr lang="en-US" altLang="ko-KR" sz="1900" dirty="0" smtClean="0">
                <a:solidFill>
                  <a:schemeClr val="tx1"/>
                </a:solidFill>
                <a:latin typeface="+mn-lt"/>
                <a:ea typeface="굴림" pitchFamily="50" charset="-127"/>
              </a:rPr>
              <a:t>, J.H. Ahn</a:t>
            </a:r>
            <a:r>
              <a:rPr lang="en-US" altLang="ko-KR" sz="1900" baseline="30000" dirty="0">
                <a:solidFill>
                  <a:schemeClr val="tx1"/>
                </a:solidFill>
                <a:ea typeface="굴림" pitchFamily="50" charset="-127"/>
              </a:rPr>
              <a:t>1</a:t>
            </a:r>
            <a:r>
              <a:rPr lang="en-US" altLang="ko-KR" sz="1900" dirty="0" smtClean="0">
                <a:solidFill>
                  <a:schemeClr val="tx1"/>
                </a:solidFill>
                <a:latin typeface="+mn-lt"/>
                <a:ea typeface="굴림" pitchFamily="50" charset="-127"/>
              </a:rPr>
              <a:t>, </a:t>
            </a:r>
            <a:r>
              <a:rPr lang="en-US" altLang="ko-KR" sz="1900" dirty="0" smtClean="0"/>
              <a:t>J.W</a:t>
            </a:r>
            <a:r>
              <a:rPr lang="en-US" altLang="ko-KR" sz="1900" dirty="0"/>
              <a:t>. Berkery</a:t>
            </a:r>
            <a:r>
              <a:rPr lang="en-US" altLang="ko-KR" sz="1900" baseline="30000" dirty="0"/>
              <a:t>1</a:t>
            </a:r>
            <a:r>
              <a:rPr lang="en-US" altLang="ko-KR" sz="1900" dirty="0" smtClean="0">
                <a:solidFill>
                  <a:schemeClr val="tx1"/>
                </a:solidFill>
                <a:latin typeface="+mn-lt"/>
                <a:ea typeface="굴림" pitchFamily="50" charset="-127"/>
              </a:rPr>
              <a:t>,</a:t>
            </a:r>
            <a:r>
              <a:rPr lang="en-US" altLang="ko-KR" sz="1900" dirty="0"/>
              <a:t> </a:t>
            </a:r>
            <a:r>
              <a:rPr lang="en-US" altLang="ko-KR" sz="1900" dirty="0" smtClean="0"/>
              <a:t>Y. Jiang</a:t>
            </a:r>
            <a:r>
              <a:rPr lang="en-US" altLang="ko-KR" sz="1900" baseline="30000" dirty="0" smtClean="0"/>
              <a:t>1</a:t>
            </a:r>
            <a:r>
              <a:rPr lang="en-US" altLang="ko-KR" sz="1900" dirty="0" smtClean="0">
                <a:solidFill>
                  <a:schemeClr val="tx1"/>
                </a:solidFill>
                <a:ea typeface="굴림" pitchFamily="50" charset="-127"/>
              </a:rPr>
              <a:t>,</a:t>
            </a:r>
          </a:p>
          <a:p>
            <a:pPr algn="ctr">
              <a:lnSpc>
                <a:spcPct val="90000"/>
              </a:lnSpc>
            </a:pPr>
            <a:r>
              <a:rPr lang="en-US" altLang="ko-KR" sz="1900" dirty="0" smtClean="0"/>
              <a:t>B.H. Park</a:t>
            </a:r>
            <a:r>
              <a:rPr lang="en-US" altLang="ko-KR" sz="1900" baseline="30000" dirty="0"/>
              <a:t>2</a:t>
            </a:r>
            <a:r>
              <a:rPr lang="en-US" altLang="ko-KR" sz="1900" dirty="0" smtClean="0"/>
              <a:t>, J. Kim</a:t>
            </a:r>
            <a:r>
              <a:rPr lang="en-US" altLang="ko-KR" sz="1900" baseline="30000" dirty="0"/>
              <a:t>2</a:t>
            </a:r>
            <a:r>
              <a:rPr lang="en-US" altLang="ko-KR" sz="1900" dirty="0" smtClean="0"/>
              <a:t>, H.S. Han</a:t>
            </a:r>
            <a:r>
              <a:rPr lang="en-US" altLang="ko-KR" sz="1900" baseline="30000" dirty="0"/>
              <a:t>2</a:t>
            </a:r>
            <a:r>
              <a:rPr lang="en-US" altLang="ko-KR" sz="1900" dirty="0" smtClean="0"/>
              <a:t>, S.H. Hahn</a:t>
            </a:r>
            <a:r>
              <a:rPr lang="en-US" altLang="ko-KR" sz="1900" baseline="30000" dirty="0"/>
              <a:t>2</a:t>
            </a:r>
            <a:r>
              <a:rPr lang="en-US" altLang="ko-KR" sz="1900" dirty="0" smtClean="0"/>
              <a:t>, J.G</a:t>
            </a:r>
            <a:r>
              <a:rPr lang="en-US" altLang="ko-KR" sz="1900" dirty="0"/>
              <a:t>. Bak</a:t>
            </a:r>
            <a:r>
              <a:rPr lang="en-US" altLang="ko-KR" sz="1900" baseline="30000" dirty="0"/>
              <a:t>2</a:t>
            </a:r>
            <a:r>
              <a:rPr lang="en-US" altLang="ko-KR" sz="1900" dirty="0"/>
              <a:t>, </a:t>
            </a:r>
            <a:endParaRPr lang="en-US" altLang="ko-KR" sz="1900" dirty="0" smtClean="0"/>
          </a:p>
          <a:p>
            <a:pPr algn="ctr">
              <a:lnSpc>
                <a:spcPct val="90000"/>
              </a:lnSpc>
            </a:pPr>
            <a:r>
              <a:rPr lang="en-US" altLang="ko-KR" sz="1900" dirty="0" smtClean="0"/>
              <a:t>J.M. Bialek</a:t>
            </a:r>
            <a:r>
              <a:rPr lang="en-US" altLang="ko-KR" sz="1900" baseline="30000" dirty="0" smtClean="0"/>
              <a:t>1</a:t>
            </a:r>
            <a:r>
              <a:rPr lang="en-US" altLang="ko-KR" sz="1900" dirty="0" smtClean="0"/>
              <a:t>, Y.M. Jeon</a:t>
            </a:r>
            <a:r>
              <a:rPr lang="en-US" altLang="ko-KR" sz="1900" baseline="30000" dirty="0" smtClean="0"/>
              <a:t>2</a:t>
            </a:r>
            <a:r>
              <a:rPr lang="en-US" altLang="ko-KR" sz="1900" dirty="0"/>
              <a:t>, </a:t>
            </a:r>
            <a:r>
              <a:rPr lang="en-US" altLang="ko-KR" sz="1900" dirty="0" smtClean="0"/>
              <a:t>W.H. Ko</a:t>
            </a:r>
            <a:r>
              <a:rPr lang="en-US" altLang="ko-KR" sz="1900" baseline="30000" dirty="0"/>
              <a:t>2</a:t>
            </a:r>
            <a:r>
              <a:rPr lang="en-US" altLang="ko-KR" sz="1900" dirty="0" smtClean="0"/>
              <a:t>, M.J. Choi</a:t>
            </a:r>
            <a:r>
              <a:rPr lang="en-US" altLang="ko-KR" sz="1900" baseline="30000" dirty="0"/>
              <a:t>2</a:t>
            </a:r>
            <a:r>
              <a:rPr lang="en-US" altLang="ko-KR" sz="1900" dirty="0" smtClean="0"/>
              <a:t>, J.S. Ko</a:t>
            </a:r>
            <a:r>
              <a:rPr lang="en-US" altLang="ko-KR" sz="1900" baseline="30000" dirty="0"/>
              <a:t>2</a:t>
            </a:r>
            <a:r>
              <a:rPr lang="en-US" altLang="ko-KR" sz="1900" dirty="0" smtClean="0"/>
              <a:t>,</a:t>
            </a:r>
          </a:p>
          <a:p>
            <a:pPr algn="ctr">
              <a:lnSpc>
                <a:spcPct val="90000"/>
              </a:lnSpc>
            </a:pPr>
            <a:r>
              <a:rPr lang="en-US" altLang="ko-KR" sz="1900" dirty="0" smtClean="0"/>
              <a:t>H.S. Kim</a:t>
            </a:r>
            <a:r>
              <a:rPr lang="en-US" altLang="ko-KR" sz="1900" baseline="30000" dirty="0"/>
              <a:t>2</a:t>
            </a:r>
            <a:r>
              <a:rPr lang="en-US" altLang="ko-KR" sz="1900" dirty="0" smtClean="0"/>
              <a:t>, H.H. Lee</a:t>
            </a:r>
            <a:r>
              <a:rPr lang="en-US" altLang="ko-KR" sz="1900" baseline="30000" dirty="0"/>
              <a:t>2</a:t>
            </a:r>
            <a:r>
              <a:rPr lang="en-US" altLang="ko-KR" sz="1900" dirty="0" smtClean="0"/>
              <a:t>, J.H. Lee</a:t>
            </a:r>
            <a:r>
              <a:rPr lang="en-US" altLang="ko-KR" sz="1900" baseline="30000" dirty="0" smtClean="0"/>
              <a:t>2</a:t>
            </a:r>
            <a:r>
              <a:rPr lang="en-US" altLang="ko-KR" sz="1900" dirty="0"/>
              <a:t>, </a:t>
            </a:r>
            <a:r>
              <a:rPr lang="en-US" altLang="ko-KR" sz="1900" dirty="0" smtClean="0"/>
              <a:t>L. Terzolo</a:t>
            </a:r>
            <a:r>
              <a:rPr lang="en-US" altLang="ko-KR" sz="1900" baseline="30000" dirty="0"/>
              <a:t>2</a:t>
            </a:r>
            <a:r>
              <a:rPr lang="en-US" altLang="ko-KR" sz="1900" dirty="0" smtClean="0"/>
              <a:t>,</a:t>
            </a:r>
            <a:r>
              <a:rPr lang="en-US" altLang="ko-KR" sz="1900" dirty="0" smtClean="0">
                <a:solidFill>
                  <a:schemeClr val="tx1"/>
                </a:solidFill>
                <a:ea typeface="굴림" pitchFamily="50" charset="-127"/>
              </a:rPr>
              <a:t> </a:t>
            </a:r>
            <a:r>
              <a:rPr lang="en-US" altLang="ko-KR" sz="1900" dirty="0" smtClean="0"/>
              <a:t>S.J. Wang</a:t>
            </a:r>
            <a:r>
              <a:rPr lang="en-US" altLang="ko-KR" sz="1900" baseline="30000" dirty="0"/>
              <a:t>2</a:t>
            </a:r>
            <a:r>
              <a:rPr lang="en-US" altLang="ko-KR" sz="1900" dirty="0" smtClean="0"/>
              <a:t>, </a:t>
            </a:r>
          </a:p>
          <a:p>
            <a:pPr algn="ctr">
              <a:lnSpc>
                <a:spcPct val="90000"/>
              </a:lnSpc>
            </a:pPr>
            <a:r>
              <a:rPr lang="en-US" altLang="ko-KR" sz="1900" dirty="0" smtClean="0"/>
              <a:t>J.G. Kwak</a:t>
            </a:r>
            <a:r>
              <a:rPr lang="en-US" altLang="ko-KR" sz="1900" baseline="30000" dirty="0"/>
              <a:t>2</a:t>
            </a:r>
            <a:r>
              <a:rPr lang="en-US" altLang="ko-KR" sz="1900" dirty="0" smtClean="0"/>
              <a:t>, S.W</a:t>
            </a:r>
            <a:r>
              <a:rPr lang="en-US" altLang="ko-KR" sz="1900" dirty="0"/>
              <a:t>. Yoon</a:t>
            </a:r>
            <a:r>
              <a:rPr lang="en-US" altLang="ko-KR" sz="1900" baseline="30000" dirty="0"/>
              <a:t>2</a:t>
            </a:r>
            <a:r>
              <a:rPr lang="en-US" altLang="ko-KR" sz="1900" dirty="0"/>
              <a:t>, </a:t>
            </a:r>
            <a:r>
              <a:rPr lang="en-US" altLang="ko-KR" sz="1900" dirty="0" smtClean="0"/>
              <a:t>J.D. Riquezes</a:t>
            </a:r>
            <a:r>
              <a:rPr lang="en-US" altLang="ko-KR" sz="1900" baseline="30000" dirty="0">
                <a:solidFill>
                  <a:schemeClr val="tx1"/>
                </a:solidFill>
                <a:ea typeface="굴림" pitchFamily="50" charset="-127"/>
              </a:rPr>
              <a:t>1</a:t>
            </a:r>
            <a:r>
              <a:rPr lang="en-US" altLang="ko-KR" sz="1900" dirty="0" smtClean="0"/>
              <a:t>, S. Scott</a:t>
            </a:r>
            <a:r>
              <a:rPr lang="en-US" altLang="ko-KR" sz="1900" baseline="30000" dirty="0"/>
              <a:t>3</a:t>
            </a:r>
            <a:r>
              <a:rPr lang="en-US" altLang="ko-KR" sz="1900" dirty="0" smtClean="0"/>
              <a:t>, </a:t>
            </a:r>
            <a:r>
              <a:rPr lang="en-US" altLang="ko-KR" sz="1900" dirty="0"/>
              <a:t>Y.K. </a:t>
            </a:r>
            <a:r>
              <a:rPr lang="en-US" altLang="ko-KR" sz="1900" dirty="0" smtClean="0"/>
              <a:t>In</a:t>
            </a:r>
            <a:r>
              <a:rPr lang="en-US" altLang="ko-KR" sz="1900" baseline="30000" dirty="0" smtClean="0"/>
              <a:t>4</a:t>
            </a:r>
            <a:r>
              <a:rPr lang="en-US" altLang="ko-KR" sz="1900" dirty="0" smtClean="0"/>
              <a:t>, </a:t>
            </a:r>
          </a:p>
          <a:p>
            <a:pPr algn="ctr">
              <a:lnSpc>
                <a:spcPct val="90000"/>
              </a:lnSpc>
            </a:pPr>
            <a:r>
              <a:rPr lang="en-US" altLang="ko-KR" sz="1900" dirty="0" smtClean="0"/>
              <a:t>Z. Wang</a:t>
            </a:r>
            <a:r>
              <a:rPr lang="en-US" altLang="ko-KR" sz="1900" baseline="30000" dirty="0" smtClean="0"/>
              <a:t>3</a:t>
            </a:r>
            <a:r>
              <a:rPr lang="en-US" altLang="ko-KR" sz="1900" dirty="0" smtClean="0"/>
              <a:t>, J</a:t>
            </a:r>
            <a:r>
              <a:rPr lang="en-US" altLang="ko-KR" sz="1900" dirty="0"/>
              <a:t>.-K. Park</a:t>
            </a:r>
            <a:r>
              <a:rPr lang="en-US" altLang="ko-KR" sz="1900" baseline="30000" dirty="0"/>
              <a:t>3</a:t>
            </a:r>
            <a:r>
              <a:rPr lang="en-US" altLang="ko-KR" sz="1900" dirty="0"/>
              <a:t>, N.M</a:t>
            </a:r>
            <a:r>
              <a:rPr lang="en-US" altLang="ko-KR" sz="1900" dirty="0" smtClean="0"/>
              <a:t>. Ferraro</a:t>
            </a:r>
            <a:r>
              <a:rPr lang="en-US" altLang="ko-KR" sz="1900" baseline="30000" dirty="0" smtClean="0"/>
              <a:t>3</a:t>
            </a:r>
            <a:r>
              <a:rPr lang="en-US" altLang="ko-KR" sz="1900" dirty="0" smtClean="0"/>
              <a:t>, S.C</a:t>
            </a:r>
            <a:r>
              <a:rPr lang="en-US" altLang="ko-KR" sz="1900" dirty="0"/>
              <a:t>. Jardin</a:t>
            </a:r>
            <a:r>
              <a:rPr lang="en-US" altLang="ko-KR" sz="1900" baseline="30000" dirty="0"/>
              <a:t>3</a:t>
            </a:r>
            <a:r>
              <a:rPr lang="en-US" altLang="ko-KR" sz="1900" dirty="0"/>
              <a:t>, F. Poli</a:t>
            </a:r>
            <a:r>
              <a:rPr lang="en-US" altLang="ko-KR" sz="1900" baseline="30000" dirty="0"/>
              <a:t>3</a:t>
            </a:r>
            <a:r>
              <a:rPr lang="en-US" altLang="ko-KR" sz="1900" dirty="0"/>
              <a:t>,</a:t>
            </a:r>
            <a:endParaRPr lang="en-US" altLang="ko-KR" sz="1900" dirty="0" smtClean="0"/>
          </a:p>
          <a:p>
            <a:pPr algn="ctr">
              <a:lnSpc>
                <a:spcPct val="90000"/>
              </a:lnSpc>
            </a:pPr>
            <a:r>
              <a:rPr lang="en-US" altLang="ko-KR" sz="1900" dirty="0"/>
              <a:t>M.D. Boyer</a:t>
            </a:r>
            <a:r>
              <a:rPr lang="en-US" altLang="ko-KR" sz="1900" baseline="30000" dirty="0"/>
              <a:t>3</a:t>
            </a:r>
            <a:r>
              <a:rPr lang="en-US" altLang="ko-KR" sz="1900" dirty="0"/>
              <a:t>, </a:t>
            </a:r>
            <a:r>
              <a:rPr lang="en-US" altLang="ko-KR" sz="1900" dirty="0" smtClean="0"/>
              <a:t>A.H. Glasser</a:t>
            </a:r>
            <a:r>
              <a:rPr lang="en-US" altLang="ko-KR" sz="1900" baseline="30000" dirty="0" smtClean="0"/>
              <a:t>5</a:t>
            </a:r>
            <a:r>
              <a:rPr lang="en-US" altLang="ko-KR" sz="1900" dirty="0" smtClean="0"/>
              <a:t>, H.K. Park</a:t>
            </a:r>
            <a:r>
              <a:rPr lang="en-US" altLang="ko-KR" sz="1900" baseline="30000" dirty="0" smtClean="0"/>
              <a:t>4</a:t>
            </a:r>
            <a:r>
              <a:rPr lang="en-US" altLang="ko-KR" sz="1900" dirty="0" smtClean="0"/>
              <a:t>, G.S. Yun</a:t>
            </a:r>
            <a:r>
              <a:rPr lang="en-US" altLang="ko-KR" sz="1900" baseline="30000" dirty="0" smtClean="0"/>
              <a:t>6</a:t>
            </a:r>
            <a:endParaRPr lang="en-US" altLang="ko-KR" sz="1900" baseline="30000" dirty="0" smtClean="0">
              <a:latin typeface="+mn-lt"/>
            </a:endParaRPr>
          </a:p>
          <a:p>
            <a:pPr algn="ctr"/>
            <a:endParaRPr lang="en-US" altLang="ko-KR" sz="900" b="1" dirty="0" smtClean="0">
              <a:solidFill>
                <a:schemeClr val="tx1"/>
              </a:solidFill>
              <a:latin typeface="+mn-lt"/>
              <a:ea typeface="굴림" pitchFamily="50" charset="-127"/>
            </a:endParaRPr>
          </a:p>
          <a:p>
            <a:pPr algn="ctr">
              <a:lnSpc>
                <a:spcPts val="1700"/>
              </a:lnSpc>
              <a:buClr>
                <a:srgbClr val="F70606"/>
              </a:buClr>
              <a:buSzPct val="150000"/>
            </a:pPr>
            <a:r>
              <a:rPr lang="en-US" altLang="ko-KR" sz="1600" i="1" baseline="30000" dirty="0" smtClean="0">
                <a:solidFill>
                  <a:schemeClr val="tx1"/>
                </a:solidFill>
                <a:latin typeface="+mn-lt"/>
                <a:ea typeface="굴림" pitchFamily="50" charset="-127"/>
              </a:rPr>
              <a:t>1</a:t>
            </a:r>
            <a:r>
              <a:rPr lang="en-US" altLang="ko-KR" sz="1600" i="1" dirty="0" smtClean="0">
                <a:solidFill>
                  <a:schemeClr val="tx1"/>
                </a:solidFill>
                <a:latin typeface="+mn-lt"/>
                <a:ea typeface="굴림" pitchFamily="50" charset="-127"/>
              </a:rPr>
              <a:t>Department of Applied Physics, Columbia University, New York, NY, USA</a:t>
            </a:r>
          </a:p>
          <a:p>
            <a:pPr algn="ctr">
              <a:lnSpc>
                <a:spcPts val="1700"/>
              </a:lnSpc>
              <a:buClr>
                <a:srgbClr val="F70606"/>
              </a:buClr>
              <a:buSzPct val="150000"/>
            </a:pPr>
            <a:r>
              <a:rPr lang="en-US" altLang="ko-KR" sz="1600" i="1" baseline="30000" dirty="0" smtClean="0">
                <a:solidFill>
                  <a:schemeClr val="tx1"/>
                </a:solidFill>
                <a:latin typeface="+mn-lt"/>
                <a:ea typeface="굴림" pitchFamily="50" charset="-127"/>
              </a:rPr>
              <a:t>2</a:t>
            </a:r>
            <a:r>
              <a:rPr lang="en-US" altLang="ko-KR" sz="1600" i="1" dirty="0" smtClean="0">
                <a:solidFill>
                  <a:schemeClr val="tx1"/>
                </a:solidFill>
                <a:latin typeface="+mn-lt"/>
                <a:ea typeface="굴림" pitchFamily="50" charset="-127"/>
              </a:rPr>
              <a:t>National </a:t>
            </a:r>
            <a:r>
              <a:rPr lang="en-US" altLang="ko-KR" sz="1600" i="1" dirty="0">
                <a:solidFill>
                  <a:schemeClr val="tx1"/>
                </a:solidFill>
                <a:latin typeface="+mn-lt"/>
                <a:ea typeface="굴림" pitchFamily="50" charset="-127"/>
              </a:rPr>
              <a:t>Fusion Research Institute, Daejeon, </a:t>
            </a:r>
            <a:r>
              <a:rPr lang="en-US" altLang="ko-KR" sz="1600" i="1" dirty="0" smtClean="0">
                <a:solidFill>
                  <a:schemeClr val="tx1"/>
                </a:solidFill>
                <a:latin typeface="+mn-lt"/>
                <a:ea typeface="굴림" pitchFamily="50" charset="-127"/>
              </a:rPr>
              <a:t>Korea</a:t>
            </a:r>
          </a:p>
          <a:p>
            <a:pPr algn="ctr">
              <a:lnSpc>
                <a:spcPts val="1700"/>
              </a:lnSpc>
              <a:buClr>
                <a:srgbClr val="F70606"/>
              </a:buClr>
              <a:buSzPct val="150000"/>
            </a:pPr>
            <a:r>
              <a:rPr lang="en-US" altLang="ko-KR" sz="1600" i="1" baseline="30000" dirty="0" smtClean="0">
                <a:solidFill>
                  <a:schemeClr val="tx1"/>
                </a:solidFill>
                <a:ea typeface="굴림" pitchFamily="50" charset="-127"/>
              </a:rPr>
              <a:t>3</a:t>
            </a:r>
            <a:r>
              <a:rPr lang="en-US" altLang="ko-KR" sz="1600" i="1" dirty="0" smtClean="0">
                <a:solidFill>
                  <a:schemeClr val="tx1"/>
                </a:solidFill>
                <a:ea typeface="굴림" pitchFamily="50" charset="-127"/>
              </a:rPr>
              <a:t>Princeton </a:t>
            </a:r>
            <a:r>
              <a:rPr lang="en-US" altLang="ko-KR" sz="1600" i="1" dirty="0">
                <a:solidFill>
                  <a:schemeClr val="tx1"/>
                </a:solidFill>
                <a:ea typeface="굴림" pitchFamily="50" charset="-127"/>
              </a:rPr>
              <a:t>Plasma Physics Laboratory, Princeton, NJ, </a:t>
            </a:r>
            <a:r>
              <a:rPr lang="en-US" altLang="ko-KR" sz="1600" i="1" dirty="0" smtClean="0">
                <a:solidFill>
                  <a:schemeClr val="tx1"/>
                </a:solidFill>
                <a:ea typeface="굴림" pitchFamily="50" charset="-127"/>
              </a:rPr>
              <a:t>USA</a:t>
            </a:r>
          </a:p>
          <a:p>
            <a:pPr algn="ctr">
              <a:lnSpc>
                <a:spcPts val="1700"/>
              </a:lnSpc>
              <a:buClr>
                <a:srgbClr val="F70606"/>
              </a:buClr>
              <a:buSzPct val="150000"/>
            </a:pPr>
            <a:r>
              <a:rPr lang="en-US" altLang="ko-KR" sz="1600" i="1" baseline="30000" dirty="0" smtClean="0">
                <a:solidFill>
                  <a:schemeClr val="tx1"/>
                </a:solidFill>
                <a:ea typeface="굴림" pitchFamily="50" charset="-127"/>
              </a:rPr>
              <a:t>4</a:t>
            </a:r>
            <a:r>
              <a:rPr lang="en-US" altLang="ko-KR" sz="1600" i="1" dirty="0" smtClean="0">
                <a:solidFill>
                  <a:schemeClr val="tx1"/>
                </a:solidFill>
                <a:ea typeface="굴림" pitchFamily="50" charset="-127"/>
              </a:rPr>
              <a:t>UNIST, Ulsan, Korea</a:t>
            </a:r>
          </a:p>
          <a:p>
            <a:pPr algn="ctr">
              <a:lnSpc>
                <a:spcPts val="1700"/>
              </a:lnSpc>
              <a:buClr>
                <a:srgbClr val="F70606"/>
              </a:buClr>
              <a:buSzPct val="150000"/>
            </a:pPr>
            <a:r>
              <a:rPr lang="en-US" altLang="ko-KR" sz="1600" i="1" baseline="30000" dirty="0" smtClean="0">
                <a:solidFill>
                  <a:schemeClr val="tx1"/>
                </a:solidFill>
                <a:ea typeface="굴림" pitchFamily="50" charset="-127"/>
              </a:rPr>
              <a:t>5</a:t>
            </a:r>
            <a:r>
              <a:rPr lang="en-US" altLang="ko-KR" sz="1600" i="1" dirty="0" smtClean="0">
                <a:solidFill>
                  <a:schemeClr val="tx1"/>
                </a:solidFill>
                <a:ea typeface="굴림" pitchFamily="50" charset="-127"/>
              </a:rPr>
              <a:t>Fusion Theory and Computation, Inc., Kingston, WA, USA</a:t>
            </a:r>
            <a:endParaRPr lang="en-US" altLang="ko-KR" sz="1600" i="1" baseline="30000" dirty="0" smtClean="0">
              <a:solidFill>
                <a:schemeClr val="tx1"/>
              </a:solidFill>
              <a:ea typeface="굴림" pitchFamily="50" charset="-127"/>
            </a:endParaRPr>
          </a:p>
          <a:p>
            <a:pPr algn="ctr">
              <a:lnSpc>
                <a:spcPts val="1700"/>
              </a:lnSpc>
              <a:buClr>
                <a:srgbClr val="F70606"/>
              </a:buClr>
              <a:buSzPct val="150000"/>
            </a:pPr>
            <a:r>
              <a:rPr lang="en-US" altLang="ko-KR" sz="1600" i="1" baseline="30000" dirty="0" smtClean="0">
                <a:solidFill>
                  <a:schemeClr val="tx1"/>
                </a:solidFill>
                <a:ea typeface="굴림" pitchFamily="50" charset="-127"/>
              </a:rPr>
              <a:t>6</a:t>
            </a:r>
            <a:r>
              <a:rPr lang="en-US" altLang="ko-KR" sz="1600" i="1" dirty="0" smtClean="0">
                <a:solidFill>
                  <a:schemeClr val="tx1"/>
                </a:solidFill>
                <a:ea typeface="굴림" pitchFamily="50" charset="-127"/>
              </a:rPr>
              <a:t>POSTECH</a:t>
            </a:r>
            <a:r>
              <a:rPr lang="en-US" altLang="ko-KR" sz="1600" i="1" dirty="0">
                <a:solidFill>
                  <a:schemeClr val="tx1"/>
                </a:solidFill>
                <a:ea typeface="굴림" pitchFamily="50" charset="-127"/>
              </a:rPr>
              <a:t>, Pohang, </a:t>
            </a:r>
            <a:r>
              <a:rPr lang="en-US" altLang="ko-KR" sz="1600" i="1" dirty="0" smtClean="0">
                <a:solidFill>
                  <a:schemeClr val="tx1"/>
                </a:solidFill>
                <a:ea typeface="굴림" pitchFamily="50" charset="-127"/>
              </a:rPr>
              <a:t>Korea</a:t>
            </a:r>
            <a:endParaRPr lang="en-US" altLang="ko-KR" sz="1600" i="1" baseline="30000" dirty="0">
              <a:solidFill>
                <a:schemeClr val="tx1"/>
              </a:solidFill>
              <a:latin typeface="+mn-lt"/>
              <a:ea typeface="굴림" pitchFamily="50" charset="-127"/>
            </a:endParaRPr>
          </a:p>
          <a:p>
            <a:pPr algn="ctr">
              <a:lnSpc>
                <a:spcPts val="1300"/>
              </a:lnSpc>
              <a:buClr>
                <a:srgbClr val="F70606"/>
              </a:buClr>
              <a:buSzPct val="150000"/>
            </a:pPr>
            <a:endParaRPr lang="en-US" altLang="ko-KR" sz="1500" dirty="0" smtClean="0">
              <a:solidFill>
                <a:schemeClr val="tx1"/>
              </a:solidFill>
              <a:latin typeface="+mn-lt"/>
              <a:ea typeface="굴림" pitchFamily="50" charset="-127"/>
            </a:endParaRPr>
          </a:p>
          <a:p>
            <a:pPr algn="ctr">
              <a:buClr>
                <a:srgbClr val="F70606"/>
              </a:buClr>
              <a:buSzPct val="150000"/>
            </a:pPr>
            <a:r>
              <a:rPr lang="en-US" altLang="ko-KR" sz="1500" dirty="0">
                <a:solidFill>
                  <a:schemeClr val="tx1"/>
                </a:solidFill>
                <a:latin typeface="+mn-lt"/>
                <a:ea typeface="굴림" pitchFamily="50" charset="-127"/>
              </a:rPr>
              <a:t>p</a:t>
            </a:r>
            <a:r>
              <a:rPr lang="en-US" altLang="ko-KR" sz="1500" dirty="0" smtClean="0">
                <a:solidFill>
                  <a:schemeClr val="tx1"/>
                </a:solidFill>
                <a:latin typeface="+mn-lt"/>
                <a:ea typeface="굴림" pitchFamily="50" charset="-127"/>
              </a:rPr>
              <a:t>resented at the</a:t>
            </a:r>
          </a:p>
          <a:p>
            <a:pPr algn="ctr">
              <a:buClr>
                <a:srgbClr val="F70606"/>
              </a:buClr>
              <a:buSzPct val="150000"/>
            </a:pPr>
            <a:r>
              <a:rPr lang="en-US" altLang="ko-KR" sz="1500" b="1" dirty="0" smtClean="0">
                <a:solidFill>
                  <a:schemeClr val="tx1"/>
                </a:solidFill>
                <a:latin typeface="+mn-lt"/>
                <a:ea typeface="굴림" pitchFamily="50" charset="-127"/>
              </a:rPr>
              <a:t>27</a:t>
            </a:r>
            <a:r>
              <a:rPr lang="en-US" altLang="ko-KR" sz="1500" b="1" baseline="30000" dirty="0" smtClean="0">
                <a:solidFill>
                  <a:schemeClr val="tx1"/>
                </a:solidFill>
                <a:latin typeface="+mn-lt"/>
                <a:ea typeface="굴림" pitchFamily="50" charset="-127"/>
              </a:rPr>
              <a:t>th</a:t>
            </a:r>
            <a:r>
              <a:rPr lang="en-US" altLang="ko-KR" sz="1500" b="1" dirty="0" smtClean="0">
                <a:solidFill>
                  <a:schemeClr val="tx1"/>
                </a:solidFill>
                <a:latin typeface="+mn-lt"/>
                <a:ea typeface="굴림" pitchFamily="50" charset="-127"/>
              </a:rPr>
              <a:t> IAEA Fusion Energy Conference</a:t>
            </a:r>
            <a:endParaRPr lang="en-US" altLang="ko-KR" sz="1500" dirty="0">
              <a:solidFill>
                <a:schemeClr val="tx1"/>
              </a:solidFill>
              <a:latin typeface="+mn-lt"/>
              <a:ea typeface="굴림" pitchFamily="50" charset="-127"/>
            </a:endParaRPr>
          </a:p>
          <a:p>
            <a:pPr algn="ctr">
              <a:buClr>
                <a:srgbClr val="F70606"/>
              </a:buClr>
              <a:buSzPct val="150000"/>
            </a:pPr>
            <a:r>
              <a:rPr lang="en-US" altLang="ko-KR" sz="1500" dirty="0" smtClean="0">
                <a:solidFill>
                  <a:schemeClr val="tx1"/>
                </a:solidFill>
                <a:latin typeface="+mn-lt"/>
                <a:ea typeface="굴림" pitchFamily="50" charset="-127"/>
              </a:rPr>
              <a:t>October 22</a:t>
            </a:r>
            <a:r>
              <a:rPr lang="en-US" altLang="ko-KR" sz="1500" baseline="30000" dirty="0" smtClean="0">
                <a:solidFill>
                  <a:schemeClr val="tx1"/>
                </a:solidFill>
                <a:latin typeface="+mn-lt"/>
                <a:ea typeface="굴림" pitchFamily="50" charset="-127"/>
              </a:rPr>
              <a:t>nd</a:t>
            </a:r>
            <a:r>
              <a:rPr lang="en-US" altLang="ko-KR" sz="1500" dirty="0" smtClean="0">
                <a:solidFill>
                  <a:schemeClr val="tx1"/>
                </a:solidFill>
                <a:latin typeface="+mn-lt"/>
                <a:ea typeface="굴림" pitchFamily="50" charset="-127"/>
              </a:rPr>
              <a:t> – 27</a:t>
            </a:r>
            <a:r>
              <a:rPr lang="en-US" altLang="ko-KR" sz="1500" baseline="30000" dirty="0" smtClean="0">
                <a:solidFill>
                  <a:schemeClr val="tx1"/>
                </a:solidFill>
                <a:latin typeface="+mn-lt"/>
                <a:ea typeface="굴림" pitchFamily="50" charset="-127"/>
              </a:rPr>
              <a:t>th</a:t>
            </a:r>
            <a:r>
              <a:rPr lang="en-US" altLang="ko-KR" sz="1500" dirty="0" smtClean="0">
                <a:solidFill>
                  <a:schemeClr val="tx1"/>
                </a:solidFill>
                <a:latin typeface="+mn-lt"/>
                <a:ea typeface="굴림" pitchFamily="50" charset="-127"/>
              </a:rPr>
              <a:t>, 2018</a:t>
            </a:r>
          </a:p>
          <a:p>
            <a:pPr algn="ctr">
              <a:buClr>
                <a:srgbClr val="F70606"/>
              </a:buClr>
              <a:buSzPct val="150000"/>
            </a:pPr>
            <a:r>
              <a:rPr lang="en-US" altLang="ko-KR" sz="1500" dirty="0" smtClean="0">
                <a:solidFill>
                  <a:schemeClr val="tx1"/>
                </a:solidFill>
                <a:latin typeface="+mn-lt"/>
                <a:ea typeface="굴림" pitchFamily="50" charset="-127"/>
              </a:rPr>
              <a:t>Gandhinagar, India</a:t>
            </a:r>
          </a:p>
          <a:p>
            <a:pPr algn="ctr">
              <a:lnSpc>
                <a:spcPts val="800"/>
              </a:lnSpc>
              <a:buClr>
                <a:srgbClr val="F70606"/>
              </a:buClr>
              <a:buSzPct val="150000"/>
            </a:pPr>
            <a:endParaRPr lang="en-US" altLang="ko-KR" sz="1500" dirty="0" smtClean="0">
              <a:solidFill>
                <a:schemeClr val="tx1"/>
              </a:solidFill>
              <a:latin typeface="+mn-lt"/>
              <a:ea typeface="굴림" pitchFamily="50" charset="-127"/>
            </a:endParaRPr>
          </a:p>
        </p:txBody>
      </p:sp>
      <p:sp>
        <p:nvSpPr>
          <p:cNvPr id="564228" name="Text Box 4"/>
          <p:cNvSpPr txBox="1">
            <a:spLocks noChangeArrowheads="1"/>
          </p:cNvSpPr>
          <p:nvPr/>
        </p:nvSpPr>
        <p:spPr bwMode="auto">
          <a:xfrm>
            <a:off x="97953" y="6615253"/>
            <a:ext cx="2006600" cy="246221"/>
          </a:xfrm>
          <a:prstGeom prst="rect">
            <a:avLst/>
          </a:prstGeom>
          <a:solidFill>
            <a:schemeClr val="bg1"/>
          </a:solidFill>
          <a:ln w="12700">
            <a:noFill/>
            <a:miter lim="800000"/>
            <a:headEnd/>
            <a:tailEnd/>
          </a:ln>
          <a:effectLst/>
        </p:spPr>
        <p:txBody>
          <a:bodyPr wrap="square">
            <a:spAutoFit/>
          </a:bodyPr>
          <a:lstStyle/>
          <a:p>
            <a:r>
              <a:rPr lang="en-US" altLang="ko-KR" sz="1000" dirty="0" smtClean="0">
                <a:ea typeface="굴림" pitchFamily="50" charset="-127"/>
              </a:rPr>
              <a:t>V1.1</a:t>
            </a:r>
            <a:endParaRPr lang="en-US" altLang="ko-KR" sz="1000" dirty="0">
              <a:ea typeface="굴림" pitchFamily="50" charset="-127"/>
            </a:endParaRPr>
          </a:p>
        </p:txBody>
      </p:sp>
      <p:sp>
        <p:nvSpPr>
          <p:cNvPr id="8" name="TextBox 7"/>
          <p:cNvSpPr txBox="1"/>
          <p:nvPr/>
        </p:nvSpPr>
        <p:spPr>
          <a:xfrm>
            <a:off x="938617" y="6589076"/>
            <a:ext cx="7376708" cy="261610"/>
          </a:xfrm>
          <a:prstGeom prst="rect">
            <a:avLst/>
          </a:prstGeom>
          <a:solidFill>
            <a:schemeClr val="bg1"/>
          </a:solidFill>
        </p:spPr>
        <p:txBody>
          <a:bodyPr wrap="square" rtlCol="0">
            <a:spAutoFit/>
          </a:bodyPr>
          <a:lstStyle/>
          <a:p>
            <a:pPr algn="ctr"/>
            <a:r>
              <a:rPr lang="en-US" altLang="ko-KR" sz="1100" i="1" dirty="0" smtClean="0"/>
              <a:t>* Work supported by the U.S. Department of Energy under </a:t>
            </a:r>
            <a:r>
              <a:rPr lang="en-US" altLang="ko-KR" sz="1100" i="1" dirty="0"/>
              <a:t>contract </a:t>
            </a:r>
            <a:r>
              <a:rPr lang="en-US" altLang="ko-KR" sz="1100" i="1" dirty="0" smtClean="0"/>
              <a:t>DE-FG02-99ER54524 and DE-SC0016614</a:t>
            </a:r>
            <a:endParaRPr lang="ko-KR" altLang="en-US" sz="1100" i="1" dirty="0"/>
          </a:p>
        </p:txBody>
      </p:sp>
      <p:pic>
        <p:nvPicPr>
          <p:cNvPr id="10" name="Picture 14" descr="nfri_simplelogo.png"/>
          <p:cNvPicPr>
            <a:picLocks noChangeAspect="1"/>
          </p:cNvPicPr>
          <p:nvPr/>
        </p:nvPicPr>
        <p:blipFill rotWithShape="1">
          <a:blip r:embed="rId4" cstate="print"/>
          <a:srcRect l="12889" r="9909" b="39156"/>
          <a:stretch/>
        </p:blipFill>
        <p:spPr bwMode="auto">
          <a:xfrm>
            <a:off x="6804000" y="5302447"/>
            <a:ext cx="1044000" cy="420985"/>
          </a:xfrm>
          <a:prstGeom prst="rect">
            <a:avLst/>
          </a:prstGeom>
          <a:noFill/>
          <a:ln w="9525">
            <a:noFill/>
            <a:miter lim="800000"/>
            <a:headEnd/>
            <a:tailEnd/>
          </a:ln>
        </p:spPr>
      </p:pic>
      <p:sp>
        <p:nvSpPr>
          <p:cNvPr id="12" name="TextBox 18"/>
          <p:cNvSpPr txBox="1">
            <a:spLocks noChangeArrowheads="1"/>
          </p:cNvSpPr>
          <p:nvPr/>
        </p:nvSpPr>
        <p:spPr bwMode="auto">
          <a:xfrm>
            <a:off x="7777708" y="5419345"/>
            <a:ext cx="1284113" cy="344269"/>
          </a:xfrm>
          <a:prstGeom prst="rect">
            <a:avLst/>
          </a:prstGeom>
          <a:noFill/>
          <a:ln w="9525">
            <a:noFill/>
            <a:miter lim="800000"/>
            <a:headEnd/>
            <a:tailEnd/>
          </a:ln>
        </p:spPr>
        <p:txBody>
          <a:bodyPr wrap="square" lIns="97100" tIns="48550" rIns="97100" bIns="48550">
            <a:spAutoFit/>
          </a:bodyPr>
          <a:lstStyle/>
          <a:p>
            <a:pPr latinLnBrk="0">
              <a:lnSpc>
                <a:spcPct val="80000"/>
              </a:lnSpc>
            </a:pPr>
            <a:r>
              <a:rPr kumimoji="0" lang="en-US" altLang="ko-KR" sz="1000" b="1" dirty="0">
                <a:solidFill>
                  <a:srgbClr val="FF6600"/>
                </a:solidFill>
                <a:latin typeface="Trebuchet MS" pitchFamily="34" charset="0"/>
                <a:ea typeface="HY견고딕" pitchFamily="18" charset="-127"/>
              </a:rPr>
              <a:t>National Fusion </a:t>
            </a:r>
          </a:p>
          <a:p>
            <a:pPr latinLnBrk="0">
              <a:lnSpc>
                <a:spcPct val="80000"/>
              </a:lnSpc>
            </a:pPr>
            <a:r>
              <a:rPr kumimoji="0" lang="en-US" altLang="ko-KR" sz="1000" b="1" dirty="0">
                <a:solidFill>
                  <a:srgbClr val="FF6600"/>
                </a:solidFill>
                <a:latin typeface="Trebuchet MS" pitchFamily="34" charset="0"/>
                <a:ea typeface="HY견고딕" pitchFamily="18" charset="-127"/>
              </a:rPr>
              <a:t>Research Institute</a:t>
            </a:r>
            <a:endParaRPr kumimoji="0" lang="ko-KR" altLang="en-US" sz="1000" b="1" dirty="0">
              <a:solidFill>
                <a:srgbClr val="FF6600"/>
              </a:solidFill>
              <a:latin typeface="Trebuchet MS" pitchFamily="34" charset="0"/>
              <a:ea typeface="HY견고딕" pitchFamily="18" charset="-127"/>
            </a:endParaRPr>
          </a:p>
        </p:txBody>
      </p:sp>
      <p:pic>
        <p:nvPicPr>
          <p:cNvPr id="14" name="Picture 1" descr="D:\ColumbiaU\12FEC\Poster\142_POSTECH%20logo.jpg"/>
          <p:cNvPicPr>
            <a:picLocks noChangeAspect="1" noChangeArrowheads="1"/>
          </p:cNvPicPr>
          <p:nvPr/>
        </p:nvPicPr>
        <p:blipFill>
          <a:blip r:embed="rId5" cstate="print"/>
          <a:srcRect/>
          <a:stretch>
            <a:fillRect/>
          </a:stretch>
        </p:blipFill>
        <p:spPr bwMode="auto">
          <a:xfrm>
            <a:off x="7084596" y="6288657"/>
            <a:ext cx="1425633" cy="137465"/>
          </a:xfrm>
          <a:prstGeom prst="rect">
            <a:avLst/>
          </a:prstGeom>
          <a:noFill/>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4858" y="5818692"/>
            <a:ext cx="848259" cy="346307"/>
          </a:xfrm>
          <a:prstGeom prst="rect">
            <a:avLst/>
          </a:prstGeom>
        </p:spPr>
      </p:pic>
      <p:pic>
        <p:nvPicPr>
          <p:cNvPr id="16" name="그림 12" descr="PPL-LOGO-FNL-158-Y-GRADIENT-KW-LMC.jpg"/>
          <p:cNvPicPr>
            <a:picLocks noChangeAspect="1"/>
          </p:cNvPicPr>
          <p:nvPr/>
        </p:nvPicPr>
        <p:blipFill>
          <a:blip r:embed="rId7" cstate="print"/>
          <a:srcRect b="40002"/>
          <a:stretch>
            <a:fillRect/>
          </a:stretch>
        </p:blipFill>
        <p:spPr>
          <a:xfrm>
            <a:off x="6760317" y="5763614"/>
            <a:ext cx="1210162" cy="401385"/>
          </a:xfrm>
          <a:prstGeom prst="rect">
            <a:avLst/>
          </a:prstGeom>
        </p:spPr>
      </p:pic>
      <p:sp>
        <p:nvSpPr>
          <p:cNvPr id="18" name="TextBox 17"/>
          <p:cNvSpPr txBox="1"/>
          <p:nvPr/>
        </p:nvSpPr>
        <p:spPr>
          <a:xfrm>
            <a:off x="4980083" y="92278"/>
            <a:ext cx="3150221" cy="600164"/>
          </a:xfrm>
          <a:prstGeom prst="rect">
            <a:avLst/>
          </a:prstGeom>
          <a:noFill/>
        </p:spPr>
        <p:txBody>
          <a:bodyPr wrap="none" rtlCol="0">
            <a:spAutoFit/>
          </a:bodyPr>
          <a:lstStyle/>
          <a:p>
            <a:pPr algn="r"/>
            <a:r>
              <a:rPr lang="en-US" altLang="ko-KR" sz="1100" b="1" i="1" dirty="0" smtClean="0">
                <a:solidFill>
                  <a:schemeClr val="tx1"/>
                </a:solidFill>
              </a:rPr>
              <a:t>Supported by the</a:t>
            </a:r>
          </a:p>
          <a:p>
            <a:pPr algn="r"/>
            <a:r>
              <a:rPr lang="en-US" altLang="ko-KR" sz="1100" b="1" i="1" dirty="0" smtClean="0">
                <a:solidFill>
                  <a:schemeClr val="tx1"/>
                </a:solidFill>
              </a:rPr>
              <a:t>U.S. Department of Energy Office of Science</a:t>
            </a:r>
          </a:p>
          <a:p>
            <a:pPr algn="r"/>
            <a:r>
              <a:rPr lang="en-US" altLang="ko-KR" sz="1100" b="1" i="1" dirty="0" smtClean="0">
                <a:solidFill>
                  <a:schemeClr val="tx1"/>
                </a:solidFill>
              </a:rPr>
              <a:t>Fusion Energy Sciences</a:t>
            </a:r>
            <a:endParaRPr lang="ko-KR" altLang="en-US" sz="1100" b="1" i="1" dirty="0">
              <a:solidFill>
                <a:schemeClr val="tx1"/>
              </a:solidFill>
            </a:endParaRPr>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13226" t="31955" r="16153" b="26847"/>
          <a:stretch/>
        </p:blipFill>
        <p:spPr>
          <a:xfrm>
            <a:off x="161670" y="5979962"/>
            <a:ext cx="2819909" cy="469985"/>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366" y="205777"/>
            <a:ext cx="1328259" cy="36927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30304" y="51388"/>
            <a:ext cx="838665" cy="65113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564744" y="41275"/>
            <a:ext cx="8027310"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100" b="1" kern="0" noProof="0" dirty="0" smtClean="0">
                <a:solidFill>
                  <a:srgbClr val="0033CC"/>
                </a:solidFill>
                <a:latin typeface="+mj-ea"/>
                <a:ea typeface="+mj-ea"/>
                <a:cs typeface="+mj-cs"/>
              </a:rPr>
              <a:t>High </a:t>
            </a:r>
            <a:r>
              <a:rPr lang="en-US" altLang="ko-KR" sz="2100" b="1" kern="0" noProof="0" dirty="0" err="1" smtClean="0">
                <a:solidFill>
                  <a:srgbClr val="0033CC"/>
                </a:solidFill>
                <a:latin typeface="Symbol" panose="05050102010706020507" pitchFamily="18" charset="2"/>
                <a:ea typeface="+mj-ea"/>
                <a:cs typeface="+mj-cs"/>
              </a:rPr>
              <a:t>b</a:t>
            </a:r>
            <a:r>
              <a:rPr lang="en-US" altLang="ko-KR" sz="2100" b="1" kern="0" baseline="-25000" noProof="0" dirty="0" err="1" smtClean="0">
                <a:solidFill>
                  <a:srgbClr val="0033CC"/>
                </a:solidFill>
                <a:latin typeface="+mj-ea"/>
                <a:ea typeface="+mj-ea"/>
                <a:cs typeface="+mj-cs"/>
              </a:rPr>
              <a:t>N</a:t>
            </a:r>
            <a:r>
              <a:rPr lang="en-US" altLang="ko-KR" sz="2100" b="1" kern="0" noProof="0" dirty="0" smtClean="0">
                <a:solidFill>
                  <a:srgbClr val="0033CC"/>
                </a:solidFill>
                <a:latin typeface="+mj-ea"/>
                <a:ea typeface="+mj-ea"/>
                <a:cs typeface="+mj-cs"/>
              </a:rPr>
              <a:t> &gt; 4 can be achieved with near fully non-inductive current by using the planned P</a:t>
            </a:r>
            <a:r>
              <a:rPr lang="en-US" altLang="ko-KR" sz="2100" b="1" kern="0" baseline="-25000" noProof="0" dirty="0" smtClean="0">
                <a:solidFill>
                  <a:srgbClr val="0033CC"/>
                </a:solidFill>
                <a:latin typeface="+mj-ea"/>
                <a:ea typeface="+mj-ea"/>
                <a:cs typeface="+mj-cs"/>
              </a:rPr>
              <a:t>NBI</a:t>
            </a:r>
            <a:r>
              <a:rPr lang="en-US" altLang="ko-KR" sz="2100" b="1" kern="0" noProof="0" dirty="0" smtClean="0">
                <a:solidFill>
                  <a:srgbClr val="0033CC"/>
                </a:solidFill>
                <a:latin typeface="+mj-ea"/>
                <a:ea typeface="+mj-ea"/>
                <a:cs typeface="+mj-cs"/>
              </a:rPr>
              <a:t> increase in KSTAR</a:t>
            </a:r>
            <a:endParaRPr kumimoji="0" lang="ko-KR" altLang="en-US" sz="2100" u="none" strike="noStrike" kern="0" cap="none" spc="0" normalizeH="0" noProof="0" dirty="0">
              <a:ln>
                <a:noFill/>
              </a:ln>
              <a:solidFill>
                <a:srgbClr val="0033CC"/>
              </a:solidFill>
              <a:effectLst/>
              <a:uLnTx/>
              <a:uFillTx/>
              <a:latin typeface="+mj-lt"/>
              <a:ea typeface="+mj-ea"/>
              <a:cs typeface="+mj-cs"/>
            </a:endParaRPr>
          </a:p>
        </p:txBody>
      </p:sp>
      <p:pic>
        <p:nvPicPr>
          <p:cNvPr id="4" name="Content Placeholder 3"/>
          <p:cNvPicPr>
            <a:picLocks noGrp="1" noChangeAspect="1"/>
          </p:cNvPicPr>
          <p:nvPr/>
        </p:nvPicPr>
        <p:blipFill rotWithShape="1">
          <a:blip r:embed="rId3" cstate="print">
            <a:extLst>
              <a:ext uri="{28A0092B-C50C-407E-A947-70E740481C1C}">
                <a14:useLocalDpi xmlns:a14="http://schemas.microsoft.com/office/drawing/2010/main" val="0"/>
              </a:ext>
            </a:extLst>
          </a:blip>
          <a:stretch/>
        </p:blipFill>
        <p:spPr>
          <a:xfrm>
            <a:off x="127000" y="1188899"/>
            <a:ext cx="4724400" cy="3149599"/>
          </a:xfrm>
          <a:prstGeom prst="rect">
            <a:avLst/>
          </a:prstGeom>
        </p:spPr>
      </p:pic>
      <p:sp>
        <p:nvSpPr>
          <p:cNvPr id="7" name="TextBox 6"/>
          <p:cNvSpPr txBox="1"/>
          <p:nvPr/>
        </p:nvSpPr>
        <p:spPr>
          <a:xfrm>
            <a:off x="1512460" y="2203848"/>
            <a:ext cx="1612942" cy="630942"/>
          </a:xfrm>
          <a:prstGeom prst="rect">
            <a:avLst/>
          </a:prstGeom>
          <a:noFill/>
        </p:spPr>
        <p:txBody>
          <a:bodyPr wrap="none" rtlCol="0">
            <a:spAutoFit/>
          </a:bodyPr>
          <a:lstStyle/>
          <a:p>
            <a:pPr algn="ctr"/>
            <a:r>
              <a:rPr lang="en-US" altLang="ko-KR" sz="1750" dirty="0" smtClean="0">
                <a:solidFill>
                  <a:schemeClr val="tx1"/>
                </a:solidFill>
              </a:rPr>
              <a:t>P</a:t>
            </a:r>
            <a:r>
              <a:rPr lang="en-US" altLang="ko-KR" sz="1750" baseline="-25000" dirty="0" smtClean="0">
                <a:solidFill>
                  <a:schemeClr val="tx1"/>
                </a:solidFill>
              </a:rPr>
              <a:t>NBI</a:t>
            </a:r>
            <a:r>
              <a:rPr lang="en-US" altLang="ko-KR" sz="1750" dirty="0" smtClean="0">
                <a:solidFill>
                  <a:schemeClr val="tx1"/>
                </a:solidFill>
              </a:rPr>
              <a:t> = </a:t>
            </a:r>
            <a:r>
              <a:rPr lang="en-US" altLang="ko-KR" sz="1750" b="1" dirty="0" smtClean="0">
                <a:solidFill>
                  <a:srgbClr val="FF0000"/>
                </a:solidFill>
              </a:rPr>
              <a:t>6.5 MW</a:t>
            </a:r>
          </a:p>
          <a:p>
            <a:pPr algn="ctr"/>
            <a:r>
              <a:rPr lang="en-US" altLang="ko-KR" sz="1750" dirty="0" smtClean="0">
                <a:solidFill>
                  <a:schemeClr val="tx1"/>
                </a:solidFill>
              </a:rPr>
              <a:t>B</a:t>
            </a:r>
            <a:r>
              <a:rPr lang="en-US" altLang="ko-KR" sz="1750" baseline="-25000" dirty="0" smtClean="0">
                <a:solidFill>
                  <a:schemeClr val="tx1"/>
                </a:solidFill>
              </a:rPr>
              <a:t>T</a:t>
            </a:r>
            <a:r>
              <a:rPr lang="en-US" altLang="ko-KR" sz="1750" dirty="0" smtClean="0">
                <a:solidFill>
                  <a:schemeClr val="tx1"/>
                </a:solidFill>
              </a:rPr>
              <a:t> = 2 T</a:t>
            </a:r>
            <a:endParaRPr lang="ko-KR" altLang="en-US" sz="1750" dirty="0">
              <a:solidFill>
                <a:schemeClr val="tx1"/>
              </a:solidFill>
            </a:endParaRPr>
          </a:p>
        </p:txBody>
      </p:sp>
      <p:sp>
        <p:nvSpPr>
          <p:cNvPr id="9" name="Rectangle 3"/>
          <p:cNvSpPr txBox="1">
            <a:spLocks noChangeArrowheads="1"/>
          </p:cNvSpPr>
          <p:nvPr/>
        </p:nvSpPr>
        <p:spPr>
          <a:xfrm>
            <a:off x="335094" y="4491315"/>
            <a:ext cx="8677012" cy="1923999"/>
          </a:xfrm>
          <a:prstGeom prst="rect">
            <a:avLst/>
          </a:prstGeom>
        </p:spPr>
        <p:txBody>
          <a:bodyPr/>
          <a:lstStyle/>
          <a:p>
            <a:pPr marL="342900" indent="-342900">
              <a:spcBef>
                <a:spcPct val="70000"/>
              </a:spcBef>
              <a:buClr>
                <a:srgbClr val="F70606"/>
              </a:buClr>
              <a:buSzPct val="75000"/>
              <a:buFont typeface="Wingdings" pitchFamily="2" charset="2"/>
              <a:buChar char=""/>
              <a:defRPr/>
            </a:pPr>
            <a:r>
              <a:rPr lang="en-US" altLang="ko-KR" sz="1800" kern="0" dirty="0" smtClean="0">
                <a:solidFill>
                  <a:srgbClr val="0033CC"/>
                </a:solidFill>
                <a:latin typeface="+mj-lt"/>
                <a:ea typeface="굴림" pitchFamily="50" charset="-127"/>
              </a:rPr>
              <a:t>A new off-axis 2</a:t>
            </a:r>
            <a:r>
              <a:rPr lang="en-US" altLang="ko-KR" sz="1800" kern="0" baseline="30000" dirty="0" smtClean="0">
                <a:solidFill>
                  <a:srgbClr val="0033CC"/>
                </a:solidFill>
                <a:latin typeface="+mj-lt"/>
                <a:ea typeface="굴림" pitchFamily="50" charset="-127"/>
              </a:rPr>
              <a:t>nd</a:t>
            </a:r>
            <a:r>
              <a:rPr lang="en-US" altLang="ko-KR" sz="1800" kern="0" dirty="0" smtClean="0">
                <a:solidFill>
                  <a:srgbClr val="0033CC"/>
                </a:solidFill>
                <a:latin typeface="+mj-lt"/>
                <a:ea typeface="굴림" pitchFamily="50" charset="-127"/>
              </a:rPr>
              <a:t> NBI system is being installed for the 2018 device operation</a:t>
            </a:r>
          </a:p>
          <a:p>
            <a:pPr marL="342900" indent="-342900">
              <a:spcBef>
                <a:spcPct val="70000"/>
              </a:spcBef>
              <a:buClr>
                <a:srgbClr val="F70606"/>
              </a:buClr>
              <a:buSzPct val="75000"/>
              <a:buFont typeface="Wingdings" pitchFamily="2" charset="2"/>
              <a:buChar char=""/>
              <a:defRPr/>
            </a:pPr>
            <a:r>
              <a:rPr lang="en-US" altLang="ko-KR" sz="1800" kern="0" dirty="0" smtClean="0">
                <a:solidFill>
                  <a:srgbClr val="0033CC"/>
                </a:solidFill>
                <a:latin typeface="+mj-lt"/>
                <a:ea typeface="굴림" pitchFamily="50" charset="-127"/>
              </a:rPr>
              <a:t>Experimental </a:t>
            </a:r>
            <a:r>
              <a:rPr lang="en-US" altLang="ko-KR" sz="1800" kern="0" dirty="0" err="1" smtClean="0">
                <a:solidFill>
                  <a:srgbClr val="0033CC"/>
                </a:solidFill>
                <a:latin typeface="+mj-lt"/>
                <a:ea typeface="굴림" pitchFamily="50" charset="-127"/>
              </a:rPr>
              <a:t>f</a:t>
            </a:r>
            <a:r>
              <a:rPr lang="en-US" altLang="ko-KR" sz="1800" kern="0" baseline="-25000" dirty="0" err="1" smtClean="0">
                <a:solidFill>
                  <a:srgbClr val="0033CC"/>
                </a:solidFill>
                <a:latin typeface="+mj-lt"/>
                <a:ea typeface="굴림" pitchFamily="50" charset="-127"/>
              </a:rPr>
              <a:t>GW</a:t>
            </a:r>
            <a:r>
              <a:rPr lang="en-US" altLang="ko-KR" sz="1800" kern="0" dirty="0" smtClean="0">
                <a:solidFill>
                  <a:srgbClr val="0033CC"/>
                </a:solidFill>
                <a:latin typeface="+mj-lt"/>
                <a:ea typeface="굴림" pitchFamily="50" charset="-127"/>
              </a:rPr>
              <a:t> = 0.5 and H</a:t>
            </a:r>
            <a:r>
              <a:rPr lang="en-US" altLang="ko-KR" sz="1800" kern="0" baseline="-25000" dirty="0" smtClean="0">
                <a:solidFill>
                  <a:srgbClr val="0033CC"/>
                </a:solidFill>
                <a:latin typeface="+mj-lt"/>
                <a:ea typeface="굴림" pitchFamily="50" charset="-127"/>
              </a:rPr>
              <a:t>98y2</a:t>
            </a:r>
            <a:r>
              <a:rPr lang="en-US" altLang="ko-KR" sz="1800" kern="0" dirty="0" smtClean="0">
                <a:solidFill>
                  <a:srgbClr val="0033CC"/>
                </a:solidFill>
                <a:latin typeface="+mj-lt"/>
                <a:ea typeface="굴림" pitchFamily="50" charset="-127"/>
              </a:rPr>
              <a:t> = 1.25 are maintained, and total P</a:t>
            </a:r>
            <a:r>
              <a:rPr lang="en-US" altLang="ko-KR" sz="1800" kern="0" baseline="-25000" dirty="0" smtClean="0">
                <a:solidFill>
                  <a:srgbClr val="0033CC"/>
                </a:solidFill>
                <a:latin typeface="+mj-lt"/>
                <a:ea typeface="굴림" pitchFamily="50" charset="-127"/>
              </a:rPr>
              <a:t>NBI</a:t>
            </a:r>
            <a:r>
              <a:rPr lang="en-US" altLang="ko-KR" sz="1800" kern="0" dirty="0" smtClean="0">
                <a:solidFill>
                  <a:srgbClr val="0033CC"/>
                </a:solidFill>
                <a:latin typeface="+mj-lt"/>
                <a:ea typeface="굴림" pitchFamily="50" charset="-127"/>
              </a:rPr>
              <a:t> = 6.5 MW (P</a:t>
            </a:r>
            <a:r>
              <a:rPr lang="en-US" altLang="ko-KR" sz="1800" kern="0" baseline="-25000" dirty="0" smtClean="0">
                <a:solidFill>
                  <a:srgbClr val="0033CC"/>
                </a:solidFill>
                <a:latin typeface="+mj-lt"/>
                <a:ea typeface="굴림" pitchFamily="50" charset="-127"/>
              </a:rPr>
              <a:t>NBI-1</a:t>
            </a:r>
            <a:r>
              <a:rPr lang="en-US" altLang="ko-KR" sz="1800" kern="0" dirty="0" smtClean="0">
                <a:solidFill>
                  <a:srgbClr val="0033CC"/>
                </a:solidFill>
                <a:latin typeface="+mj-lt"/>
                <a:ea typeface="굴림" pitchFamily="50" charset="-127"/>
              </a:rPr>
              <a:t> = 5 MW, P</a:t>
            </a:r>
            <a:r>
              <a:rPr lang="en-US" altLang="ko-KR" sz="1800" kern="0" baseline="-25000" dirty="0" smtClean="0">
                <a:solidFill>
                  <a:srgbClr val="0033CC"/>
                </a:solidFill>
                <a:latin typeface="+mj-lt"/>
                <a:ea typeface="굴림" pitchFamily="50" charset="-127"/>
              </a:rPr>
              <a:t>NBI-2</a:t>
            </a:r>
            <a:r>
              <a:rPr lang="en-US" altLang="ko-KR" sz="1800" kern="0" dirty="0" smtClean="0">
                <a:solidFill>
                  <a:srgbClr val="0033CC"/>
                </a:solidFill>
                <a:latin typeface="+mj-lt"/>
                <a:ea typeface="굴림" pitchFamily="50" charset="-127"/>
              </a:rPr>
              <a:t> = 1.5 MW) is used in the predictive TRANSP runs</a:t>
            </a:r>
          </a:p>
          <a:p>
            <a:pPr marL="342900" indent="-342900">
              <a:spcBef>
                <a:spcPct val="70000"/>
              </a:spcBef>
              <a:buClr>
                <a:srgbClr val="F70606"/>
              </a:buClr>
              <a:buSzPct val="75000"/>
              <a:buFont typeface="Wingdings" pitchFamily="2" charset="2"/>
              <a:buChar char=""/>
              <a:defRPr/>
            </a:pPr>
            <a:r>
              <a:rPr lang="en-US" altLang="ko-KR" sz="1800" kern="0" dirty="0" smtClean="0">
                <a:solidFill>
                  <a:srgbClr val="0033CC"/>
                </a:solidFill>
                <a:latin typeface="+mj-lt"/>
                <a:ea typeface="굴림" pitchFamily="50" charset="-127"/>
              </a:rPr>
              <a:t>Predictive runs indicate </a:t>
            </a:r>
            <a:r>
              <a:rPr lang="en-US" altLang="ko-KR" sz="1800" kern="0" dirty="0" err="1" smtClean="0">
                <a:solidFill>
                  <a:srgbClr val="0033CC"/>
                </a:solidFill>
                <a:latin typeface="Symbol" panose="05050102010706020507" pitchFamily="18" charset="2"/>
                <a:ea typeface="굴림" pitchFamily="50" charset="-127"/>
              </a:rPr>
              <a:t>b</a:t>
            </a:r>
            <a:r>
              <a:rPr lang="en-US" altLang="ko-KR" sz="1800" kern="0" baseline="-25000" dirty="0" err="1" smtClean="0">
                <a:solidFill>
                  <a:srgbClr val="0033CC"/>
                </a:solidFill>
                <a:latin typeface="+mj-lt"/>
                <a:ea typeface="굴림" pitchFamily="50" charset="-127"/>
              </a:rPr>
              <a:t>N</a:t>
            </a:r>
            <a:r>
              <a:rPr lang="en-US" altLang="ko-KR" sz="1800" kern="0" dirty="0" smtClean="0">
                <a:solidFill>
                  <a:srgbClr val="0033CC"/>
                </a:solidFill>
                <a:latin typeface="+mj-lt"/>
                <a:ea typeface="굴림" pitchFamily="50" charset="-127"/>
              </a:rPr>
              <a:t> &gt; 4 can be achieved with fully non-inductive current by using a fraction of the planned P</a:t>
            </a:r>
            <a:r>
              <a:rPr lang="en-US" altLang="ko-KR" sz="1800" kern="0" baseline="-25000" dirty="0" smtClean="0">
                <a:solidFill>
                  <a:srgbClr val="0033CC"/>
                </a:solidFill>
                <a:latin typeface="+mj-lt"/>
                <a:ea typeface="굴림" pitchFamily="50" charset="-127"/>
              </a:rPr>
              <a:t>NBI</a:t>
            </a:r>
            <a:r>
              <a:rPr lang="en-US" altLang="ko-KR" sz="1800" kern="0" dirty="0" smtClean="0">
                <a:solidFill>
                  <a:srgbClr val="0033CC"/>
                </a:solidFill>
                <a:latin typeface="+mj-lt"/>
                <a:ea typeface="굴림" pitchFamily="50" charset="-127"/>
              </a:rPr>
              <a:t> increase (P</a:t>
            </a:r>
            <a:r>
              <a:rPr lang="en-US" altLang="ko-KR" sz="1800" kern="0" baseline="-25000" dirty="0" smtClean="0">
                <a:solidFill>
                  <a:srgbClr val="0033CC"/>
                </a:solidFill>
                <a:latin typeface="+mj-lt"/>
                <a:ea typeface="굴림" pitchFamily="50" charset="-127"/>
              </a:rPr>
              <a:t>NBI</a:t>
            </a:r>
            <a:r>
              <a:rPr lang="en-US" altLang="ko-KR" sz="1800" kern="0" dirty="0" smtClean="0">
                <a:solidFill>
                  <a:srgbClr val="0033CC"/>
                </a:solidFill>
                <a:latin typeface="+mj-lt"/>
                <a:ea typeface="굴림" pitchFamily="50" charset="-127"/>
              </a:rPr>
              <a:t> &gt; 11 MW from 2019)</a:t>
            </a:r>
          </a:p>
          <a:p>
            <a:pPr marL="742950" lvl="1" indent="-285750">
              <a:spcBef>
                <a:spcPct val="50000"/>
              </a:spcBef>
              <a:buClr>
                <a:srgbClr val="5FCAFA"/>
              </a:buClr>
              <a:buSzPct val="80000"/>
              <a:buFont typeface="Wingdings" pitchFamily="2" charset="2"/>
              <a:buChar char="q"/>
              <a:defRPr/>
            </a:pPr>
            <a:endParaRPr lang="en-US" altLang="ko-KR" sz="1800" kern="0" dirty="0" smtClean="0">
              <a:solidFill>
                <a:schemeClr val="tx1"/>
              </a:solidFill>
              <a:latin typeface="+mj-lt"/>
              <a:ea typeface="굴림" pitchFamily="50" charset="-127"/>
            </a:endParaRPr>
          </a:p>
          <a:p>
            <a:pPr marL="342900" indent="-342900">
              <a:spcBef>
                <a:spcPct val="70000"/>
              </a:spcBef>
              <a:buClr>
                <a:srgbClr val="F70606"/>
              </a:buClr>
              <a:buSzPct val="75000"/>
              <a:defRPr/>
            </a:pPr>
            <a:r>
              <a:rPr lang="en-US" altLang="ko-KR" sz="1800" kern="0" dirty="0" smtClean="0">
                <a:solidFill>
                  <a:srgbClr val="005288"/>
                </a:solidFill>
                <a:latin typeface="+mj-lt"/>
                <a:ea typeface="굴림" pitchFamily="50" charset="-127"/>
              </a:rPr>
              <a:t> </a:t>
            </a:r>
            <a:endParaRPr lang="en-US" altLang="ko-KR" sz="1800" kern="0" dirty="0">
              <a:solidFill>
                <a:srgbClr val="005288"/>
              </a:solidFill>
              <a:latin typeface="+mj-lt"/>
              <a:ea typeface="굴림" pitchFamily="50" charset="-127"/>
            </a:endParaRPr>
          </a:p>
          <a:p>
            <a:pPr marL="342900" indent="-342900">
              <a:spcBef>
                <a:spcPct val="70000"/>
              </a:spcBef>
              <a:buClr>
                <a:srgbClr val="F70606"/>
              </a:buClr>
              <a:buSzPct val="75000"/>
              <a:defRPr/>
            </a:pPr>
            <a:endParaRPr lang="en-US" altLang="ko-KR" sz="1800" kern="0" dirty="0">
              <a:solidFill>
                <a:schemeClr val="accent1">
                  <a:lumMod val="75000"/>
                </a:schemeClr>
              </a:solidFill>
              <a:latin typeface="+mj-lt"/>
              <a:ea typeface="굴림" pitchFamily="50" charset="-127"/>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93288" y="1625648"/>
            <a:ext cx="1120634" cy="6124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70727" y="1320622"/>
            <a:ext cx="2038365" cy="253916"/>
          </a:xfrm>
          <a:prstGeom prst="rect">
            <a:avLst/>
          </a:prstGeom>
        </p:spPr>
        <p:txBody>
          <a:bodyPr wrap="square">
            <a:spAutoFit/>
          </a:bodyPr>
          <a:lstStyle/>
          <a:p>
            <a:r>
              <a:rPr lang="en-US" sz="1050" dirty="0" smtClean="0">
                <a:solidFill>
                  <a:schemeClr val="tx1"/>
                </a:solidFill>
                <a:latin typeface="+mn-lt"/>
                <a:cs typeface="Calibri" panose="020F0502020204030204" pitchFamily="34" charset="0"/>
              </a:rPr>
              <a:t>Projected from KSTAR 16325</a:t>
            </a:r>
            <a:endParaRPr lang="en-GB" sz="1050" dirty="0">
              <a:solidFill>
                <a:schemeClr val="tx1"/>
              </a:solidFill>
              <a:latin typeface="+mn-lt"/>
            </a:endParaRPr>
          </a:p>
        </p:txBody>
      </p:sp>
      <p:grpSp>
        <p:nvGrpSpPr>
          <p:cNvPr id="12" name="Group 11"/>
          <p:cNvGrpSpPr/>
          <p:nvPr/>
        </p:nvGrpSpPr>
        <p:grpSpPr>
          <a:xfrm>
            <a:off x="4673600" y="1188900"/>
            <a:ext cx="4083554" cy="3060116"/>
            <a:chOff x="4673600" y="1188900"/>
            <a:chExt cx="4083554" cy="3060116"/>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3600" y="1188900"/>
              <a:ext cx="4083554" cy="3060116"/>
            </a:xfrm>
            <a:prstGeom prst="rect">
              <a:avLst/>
            </a:prstGeom>
          </p:spPr>
        </p:pic>
        <p:sp>
          <p:nvSpPr>
            <p:cNvPr id="6" name="Oval 5"/>
            <p:cNvSpPr/>
            <p:nvPr/>
          </p:nvSpPr>
          <p:spPr bwMode="auto">
            <a:xfrm>
              <a:off x="7191375" y="2394449"/>
              <a:ext cx="142875" cy="142875"/>
            </a:xfrm>
            <a:prstGeom prst="ellipse">
              <a:avLst/>
            </a:prstGeom>
            <a:noFill/>
            <a:ln w="190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13" name="Oval 12"/>
            <p:cNvSpPr/>
            <p:nvPr/>
          </p:nvSpPr>
          <p:spPr bwMode="auto">
            <a:xfrm>
              <a:off x="6366010" y="2045199"/>
              <a:ext cx="142875" cy="142875"/>
            </a:xfrm>
            <a:prstGeom prst="ellipse">
              <a:avLst/>
            </a:prstGeom>
            <a:noFill/>
            <a:ln w="190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14" name="Oval 13"/>
            <p:cNvSpPr/>
            <p:nvPr/>
          </p:nvSpPr>
          <p:spPr bwMode="auto">
            <a:xfrm>
              <a:off x="5893455" y="1711824"/>
              <a:ext cx="142875" cy="142875"/>
            </a:xfrm>
            <a:prstGeom prst="ellipse">
              <a:avLst/>
            </a:prstGeom>
            <a:noFill/>
            <a:ln w="190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15" name="Oval 14"/>
            <p:cNvSpPr/>
            <p:nvPr/>
          </p:nvSpPr>
          <p:spPr bwMode="auto">
            <a:xfrm>
              <a:off x="5494324" y="1645148"/>
              <a:ext cx="142875" cy="142875"/>
            </a:xfrm>
            <a:prstGeom prst="ellipse">
              <a:avLst/>
            </a:prstGeom>
            <a:noFill/>
            <a:ln w="190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grpSp>
      <p:cxnSp>
        <p:nvCxnSpPr>
          <p:cNvPr id="17" name="Straight Connector 16"/>
          <p:cNvCxnSpPr/>
          <p:nvPr/>
        </p:nvCxnSpPr>
        <p:spPr bwMode="auto">
          <a:xfrm>
            <a:off x="5356860" y="2680858"/>
            <a:ext cx="3009900" cy="0"/>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19" name="TextBox 18"/>
          <p:cNvSpPr txBox="1"/>
          <p:nvPr/>
        </p:nvSpPr>
        <p:spPr>
          <a:xfrm>
            <a:off x="3182871" y="2378306"/>
            <a:ext cx="1090679" cy="646331"/>
          </a:xfrm>
          <a:prstGeom prst="rect">
            <a:avLst/>
          </a:prstGeom>
          <a:solidFill>
            <a:srgbClr val="FFFFCC"/>
          </a:solidFill>
          <a:ln w="19050">
            <a:solidFill>
              <a:srgbClr val="FF0000"/>
            </a:solidFill>
          </a:ln>
        </p:spPr>
        <p:txBody>
          <a:bodyPr wrap="square" rIns="36000" rtlCol="0">
            <a:spAutoFit/>
          </a:bodyPr>
          <a:lstStyle/>
          <a:p>
            <a:r>
              <a:rPr lang="en-US" altLang="ko-KR" sz="1800" dirty="0" err="1" smtClean="0">
                <a:latin typeface="Symbol" panose="05050102010706020507" pitchFamily="18" charset="2"/>
              </a:rPr>
              <a:t>b</a:t>
            </a:r>
            <a:r>
              <a:rPr lang="en-US" altLang="ko-KR" sz="1800" baseline="-25000" dirty="0" err="1" smtClean="0"/>
              <a:t>N</a:t>
            </a:r>
            <a:r>
              <a:rPr lang="en-US" altLang="ko-KR" sz="1800" dirty="0" smtClean="0"/>
              <a:t> = 3.4</a:t>
            </a:r>
          </a:p>
          <a:p>
            <a:r>
              <a:rPr lang="en-US" altLang="ko-KR" sz="1800" dirty="0" err="1" smtClean="0"/>
              <a:t>f</a:t>
            </a:r>
            <a:r>
              <a:rPr lang="en-US" altLang="ko-KR" sz="1800" baseline="-25000" dirty="0" err="1" smtClean="0"/>
              <a:t>NI</a:t>
            </a:r>
            <a:r>
              <a:rPr lang="en-US" altLang="ko-KR" sz="1800" dirty="0" smtClean="0"/>
              <a:t> = 96%</a:t>
            </a:r>
            <a:endParaRPr lang="ko-KR" altLang="en-US" sz="1800" dirty="0"/>
          </a:p>
        </p:txBody>
      </p:sp>
      <p:sp>
        <p:nvSpPr>
          <p:cNvPr id="21" name="TextBox 20"/>
          <p:cNvSpPr txBox="1"/>
          <p:nvPr/>
        </p:nvSpPr>
        <p:spPr>
          <a:xfrm>
            <a:off x="1155946" y="1602598"/>
            <a:ext cx="1029449" cy="523220"/>
          </a:xfrm>
          <a:prstGeom prst="rect">
            <a:avLst/>
          </a:prstGeom>
          <a:noFill/>
        </p:spPr>
        <p:txBody>
          <a:bodyPr wrap="none" rtlCol="0">
            <a:spAutoFit/>
          </a:bodyPr>
          <a:lstStyle/>
          <a:p>
            <a:pPr algn="ctr"/>
            <a:r>
              <a:rPr lang="en-US" altLang="ko-KR" sz="1500" u="sng" dirty="0" smtClean="0"/>
              <a:t>TRANSP</a:t>
            </a:r>
          </a:p>
          <a:p>
            <a:pPr algn="ctr"/>
            <a:r>
              <a:rPr lang="en-US" altLang="ko-KR" sz="1300" u="sng" dirty="0" smtClean="0"/>
              <a:t>(Predictive)</a:t>
            </a:r>
            <a:endParaRPr lang="ko-KR" altLang="en-US" sz="1300" u="sng" dirty="0"/>
          </a:p>
        </p:txBody>
      </p:sp>
      <p:sp>
        <p:nvSpPr>
          <p:cNvPr id="23" name="TextBox 22"/>
          <p:cNvSpPr txBox="1"/>
          <p:nvPr/>
        </p:nvSpPr>
        <p:spPr>
          <a:xfrm>
            <a:off x="7326243" y="1483233"/>
            <a:ext cx="1029449" cy="523220"/>
          </a:xfrm>
          <a:prstGeom prst="rect">
            <a:avLst/>
          </a:prstGeom>
          <a:noFill/>
        </p:spPr>
        <p:txBody>
          <a:bodyPr wrap="none" rtlCol="0">
            <a:spAutoFit/>
          </a:bodyPr>
          <a:lstStyle/>
          <a:p>
            <a:pPr algn="ctr"/>
            <a:r>
              <a:rPr lang="en-US" altLang="ko-KR" sz="1500" u="sng" dirty="0" smtClean="0"/>
              <a:t>TRANSP</a:t>
            </a:r>
          </a:p>
          <a:p>
            <a:pPr algn="ctr"/>
            <a:r>
              <a:rPr lang="en-US" altLang="ko-KR" sz="1300" u="sng" dirty="0" smtClean="0"/>
              <a:t>(Predictive)</a:t>
            </a:r>
            <a:endParaRPr lang="ko-KR" altLang="en-US" sz="1300" u="sng" dirty="0"/>
          </a:p>
        </p:txBody>
      </p:sp>
      <p:sp>
        <p:nvSpPr>
          <p:cNvPr id="25" name="TextBox 24"/>
          <p:cNvSpPr txBox="1"/>
          <p:nvPr/>
        </p:nvSpPr>
        <p:spPr>
          <a:xfrm>
            <a:off x="5447334" y="2904165"/>
            <a:ext cx="1612942" cy="630942"/>
          </a:xfrm>
          <a:prstGeom prst="rect">
            <a:avLst/>
          </a:prstGeom>
          <a:noFill/>
        </p:spPr>
        <p:txBody>
          <a:bodyPr wrap="none" rtlCol="0">
            <a:spAutoFit/>
          </a:bodyPr>
          <a:lstStyle/>
          <a:p>
            <a:r>
              <a:rPr lang="en-US" altLang="ko-KR" sz="1750" dirty="0" smtClean="0">
                <a:solidFill>
                  <a:schemeClr val="tx1"/>
                </a:solidFill>
              </a:rPr>
              <a:t>P</a:t>
            </a:r>
            <a:r>
              <a:rPr lang="en-US" altLang="ko-KR" sz="1750" baseline="-25000" dirty="0" smtClean="0">
                <a:solidFill>
                  <a:schemeClr val="tx1"/>
                </a:solidFill>
              </a:rPr>
              <a:t>NBI</a:t>
            </a:r>
            <a:r>
              <a:rPr lang="en-US" altLang="ko-KR" sz="1750" dirty="0" smtClean="0">
                <a:solidFill>
                  <a:schemeClr val="tx1"/>
                </a:solidFill>
              </a:rPr>
              <a:t> = 6.5 MW</a:t>
            </a:r>
          </a:p>
          <a:p>
            <a:r>
              <a:rPr lang="en-US" altLang="ko-KR" sz="1750" dirty="0" smtClean="0">
                <a:solidFill>
                  <a:schemeClr val="tx1"/>
                </a:solidFill>
              </a:rPr>
              <a:t>B</a:t>
            </a:r>
            <a:r>
              <a:rPr lang="en-US" altLang="ko-KR" sz="1750" baseline="-25000" dirty="0" smtClean="0">
                <a:solidFill>
                  <a:schemeClr val="tx1"/>
                </a:solidFill>
              </a:rPr>
              <a:t>T</a:t>
            </a:r>
            <a:r>
              <a:rPr lang="en-US" altLang="ko-KR" sz="1750" dirty="0" smtClean="0">
                <a:solidFill>
                  <a:schemeClr val="tx1"/>
                </a:solidFill>
              </a:rPr>
              <a:t> = </a:t>
            </a:r>
            <a:r>
              <a:rPr lang="en-US" altLang="ko-KR" sz="1750" b="1" dirty="0" smtClean="0">
                <a:solidFill>
                  <a:srgbClr val="FF0000"/>
                </a:solidFill>
              </a:rPr>
              <a:t>1.7 T</a:t>
            </a:r>
            <a:endParaRPr lang="ko-KR" altLang="en-US" sz="1750" b="1" dirty="0">
              <a:solidFill>
                <a:srgbClr val="FF0000"/>
              </a:solidFill>
            </a:endParaRPr>
          </a:p>
        </p:txBody>
      </p:sp>
    </p:spTree>
    <p:extLst>
      <p:ext uri="{BB962C8B-B14F-4D97-AF65-F5344CB8AC3E}">
        <p14:creationId xmlns:p14="http://schemas.microsoft.com/office/powerpoint/2010/main" val="3498999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657" y="1175898"/>
            <a:ext cx="4428000" cy="2331514"/>
          </a:xfrm>
          <a:prstGeom prst="rect">
            <a:avLst/>
          </a:prstGeom>
        </p:spPr>
      </p:pic>
      <p:sp>
        <p:nvSpPr>
          <p:cNvPr id="24" name="Title 3"/>
          <p:cNvSpPr txBox="1">
            <a:spLocks/>
          </p:cNvSpPr>
          <p:nvPr/>
        </p:nvSpPr>
        <p:spPr>
          <a:xfrm>
            <a:off x="674370" y="41275"/>
            <a:ext cx="7769363"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100" b="1" kern="0" noProof="0" dirty="0" smtClean="0">
                <a:solidFill>
                  <a:srgbClr val="0033CC"/>
                </a:solidFill>
                <a:latin typeface="+mj-ea"/>
                <a:ea typeface="+mj-ea"/>
                <a:cs typeface="+mj-cs"/>
              </a:rPr>
              <a:t>DCON stability calculation shows high </a:t>
            </a:r>
            <a:r>
              <a:rPr lang="en-US" altLang="ko-KR" sz="2100" b="1" kern="0" noProof="0" dirty="0" err="1" smtClean="0">
                <a:solidFill>
                  <a:srgbClr val="0033CC"/>
                </a:solidFill>
                <a:latin typeface="Symbol" panose="05050102010706020507" pitchFamily="18" charset="2"/>
                <a:ea typeface="+mj-ea"/>
                <a:cs typeface="+mj-cs"/>
              </a:rPr>
              <a:t>b</a:t>
            </a:r>
            <a:r>
              <a:rPr lang="en-US" altLang="ko-KR" sz="2100" b="1" kern="0" baseline="-25000" noProof="0" dirty="0" err="1" smtClean="0">
                <a:solidFill>
                  <a:srgbClr val="0033CC"/>
                </a:solidFill>
                <a:latin typeface="+mj-ea"/>
                <a:ea typeface="+mj-ea"/>
                <a:cs typeface="+mj-cs"/>
              </a:rPr>
              <a:t>N</a:t>
            </a:r>
            <a:r>
              <a:rPr lang="en-US" altLang="ko-KR" sz="2100" b="1" kern="0" noProof="0" dirty="0" smtClean="0">
                <a:solidFill>
                  <a:srgbClr val="0033CC"/>
                </a:solidFill>
                <a:latin typeface="+mj-ea"/>
                <a:ea typeface="+mj-ea"/>
                <a:cs typeface="+mj-cs"/>
              </a:rPr>
              <a:t> equilibria are subject to n = 1 ideal instability  </a:t>
            </a:r>
            <a:endParaRPr kumimoji="0" lang="ko-KR" altLang="en-US" sz="2100" u="none" strike="noStrike" kern="0" cap="none" spc="0" normalizeH="0" noProof="0" dirty="0">
              <a:ln>
                <a:noFill/>
              </a:ln>
              <a:solidFill>
                <a:srgbClr val="0033CC"/>
              </a:solidFill>
              <a:effectLst/>
              <a:uLnTx/>
              <a:uFillTx/>
              <a:latin typeface="+mj-lt"/>
              <a:ea typeface="+mj-ea"/>
              <a:cs typeface="+mj-cs"/>
            </a:endParaRPr>
          </a:p>
        </p:txBody>
      </p:sp>
      <p:sp>
        <p:nvSpPr>
          <p:cNvPr id="3" name="Rectangle 3"/>
          <p:cNvSpPr txBox="1">
            <a:spLocks noChangeArrowheads="1"/>
          </p:cNvSpPr>
          <p:nvPr/>
        </p:nvSpPr>
        <p:spPr>
          <a:xfrm>
            <a:off x="231498" y="4051748"/>
            <a:ext cx="8737159" cy="2208879"/>
          </a:xfrm>
          <a:prstGeom prst="rect">
            <a:avLst/>
          </a:prstGeom>
        </p:spPr>
        <p:txBody>
          <a:bodyPr/>
          <a:lstStyle/>
          <a:p>
            <a:pPr marL="342900" indent="-342900">
              <a:lnSpc>
                <a:spcPct val="110000"/>
              </a:lnSpc>
              <a:spcBef>
                <a:spcPct val="70000"/>
              </a:spcBef>
              <a:buClr>
                <a:srgbClr val="F70606"/>
              </a:buClr>
              <a:buSzPct val="75000"/>
              <a:buFont typeface="Wingdings" pitchFamily="2" charset="2"/>
              <a:buChar char=""/>
              <a:defRPr/>
            </a:pPr>
            <a:r>
              <a:rPr lang="en-US" altLang="ko-KR" sz="1900" kern="0" dirty="0" smtClean="0">
                <a:solidFill>
                  <a:srgbClr val="0033CC"/>
                </a:solidFill>
                <a:ea typeface="굴림" pitchFamily="50" charset="-127"/>
              </a:rPr>
              <a:t>Equilibria </a:t>
            </a:r>
            <a:r>
              <a:rPr lang="en-US" altLang="ko-KR" sz="1900" kern="0" dirty="0">
                <a:solidFill>
                  <a:srgbClr val="0033CC"/>
                </a:solidFill>
                <a:ea typeface="굴림" pitchFamily="50" charset="-127"/>
              </a:rPr>
              <a:t>at lower </a:t>
            </a:r>
            <a:r>
              <a:rPr lang="en-US" altLang="ko-KR" sz="1900" kern="0" dirty="0" err="1">
                <a:solidFill>
                  <a:srgbClr val="0033CC"/>
                </a:solidFill>
                <a:latin typeface="Symbol" panose="05050102010706020507" pitchFamily="18" charset="2"/>
                <a:ea typeface="굴림" pitchFamily="50" charset="-127"/>
              </a:rPr>
              <a:t>b</a:t>
            </a:r>
            <a:r>
              <a:rPr lang="en-US" altLang="ko-KR" sz="1900" kern="0" baseline="-25000" dirty="0" err="1">
                <a:solidFill>
                  <a:srgbClr val="0033CC"/>
                </a:solidFill>
                <a:ea typeface="굴림" pitchFamily="50" charset="-127"/>
              </a:rPr>
              <a:t>N</a:t>
            </a:r>
            <a:r>
              <a:rPr lang="en-US" altLang="ko-KR" sz="1900" kern="0" dirty="0">
                <a:solidFill>
                  <a:srgbClr val="0033CC"/>
                </a:solidFill>
                <a:ea typeface="굴림" pitchFamily="50" charset="-127"/>
              </a:rPr>
              <a:t> ~</a:t>
            </a:r>
            <a:r>
              <a:rPr lang="en-US" altLang="ko-KR" sz="1900" kern="0" dirty="0" smtClean="0">
                <a:solidFill>
                  <a:srgbClr val="0033CC"/>
                </a:solidFill>
                <a:ea typeface="굴림" pitchFamily="50" charset="-127"/>
              </a:rPr>
              <a:t> 2 is consistently stable </a:t>
            </a:r>
            <a:r>
              <a:rPr lang="en-US" altLang="ko-KR" sz="1900" kern="0" dirty="0">
                <a:solidFill>
                  <a:srgbClr val="0033CC"/>
                </a:solidFill>
                <a:ea typeface="굴림" pitchFamily="50" charset="-127"/>
              </a:rPr>
              <a:t>to n = 1 ideal modes in DCON</a:t>
            </a:r>
            <a:endParaRPr lang="en-US" altLang="ko-KR" sz="1900" kern="0" baseline="-25000" dirty="0">
              <a:solidFill>
                <a:srgbClr val="0033CC"/>
              </a:solidFill>
              <a:ea typeface="굴림" pitchFamily="50" charset="-127"/>
            </a:endParaRPr>
          </a:p>
          <a:p>
            <a:pPr marL="342900" indent="-342900">
              <a:spcBef>
                <a:spcPct val="70000"/>
              </a:spcBef>
              <a:buClr>
                <a:srgbClr val="F70606"/>
              </a:buClr>
              <a:buSzPct val="75000"/>
              <a:buFont typeface="Wingdings" pitchFamily="2" charset="2"/>
              <a:buChar char=""/>
              <a:defRPr/>
            </a:pPr>
            <a:r>
              <a:rPr lang="en-US" altLang="ko-KR" sz="1900" kern="0" dirty="0" smtClean="0">
                <a:solidFill>
                  <a:srgbClr val="0033CC"/>
                </a:solidFill>
                <a:latin typeface="+mj-lt"/>
                <a:ea typeface="굴림" pitchFamily="50" charset="-127"/>
              </a:rPr>
              <a:t>Unlike the lower </a:t>
            </a:r>
            <a:r>
              <a:rPr lang="en-US" altLang="ko-KR" sz="1900" kern="0" dirty="0" err="1" smtClean="0">
                <a:solidFill>
                  <a:srgbClr val="0033CC"/>
                </a:solidFill>
                <a:latin typeface="Symbol" panose="05050102010706020507" pitchFamily="18" charset="2"/>
                <a:ea typeface="굴림" pitchFamily="50" charset="-127"/>
              </a:rPr>
              <a:t>b</a:t>
            </a:r>
            <a:r>
              <a:rPr lang="en-US" altLang="ko-KR" sz="1900" kern="0" baseline="-25000" dirty="0" err="1" smtClean="0">
                <a:solidFill>
                  <a:srgbClr val="0033CC"/>
                </a:solidFill>
                <a:latin typeface="+mj-lt"/>
                <a:ea typeface="굴림" pitchFamily="50" charset="-127"/>
              </a:rPr>
              <a:t>N</a:t>
            </a:r>
            <a:r>
              <a:rPr lang="en-US" altLang="ko-KR" sz="1900" kern="0" dirty="0" smtClean="0">
                <a:solidFill>
                  <a:srgbClr val="0033CC"/>
                </a:solidFill>
                <a:latin typeface="+mj-lt"/>
                <a:ea typeface="굴림" pitchFamily="50" charset="-127"/>
              </a:rPr>
              <a:t> case, DCON calculates unstable n = 1 mode with no-wall (</a:t>
            </a:r>
            <a:r>
              <a:rPr lang="en-US" altLang="ko-KR" sz="1900" kern="0" dirty="0" err="1" smtClean="0">
                <a:solidFill>
                  <a:srgbClr val="0033CC"/>
                </a:solidFill>
                <a:latin typeface="Symbol" panose="05050102010706020507" pitchFamily="18" charset="2"/>
                <a:ea typeface="굴림" pitchFamily="50" charset="-127"/>
              </a:rPr>
              <a:t>b</a:t>
            </a:r>
            <a:r>
              <a:rPr lang="en-US" altLang="ko-KR" sz="1900" kern="0" baseline="-25000" dirty="0" err="1" smtClean="0">
                <a:solidFill>
                  <a:srgbClr val="0033CC"/>
                </a:solidFill>
                <a:latin typeface="+mj-lt"/>
                <a:ea typeface="굴림" pitchFamily="50" charset="-127"/>
              </a:rPr>
              <a:t>N</a:t>
            </a:r>
            <a:r>
              <a:rPr lang="en-US" altLang="ko-KR" sz="1900" kern="0" dirty="0" smtClean="0">
                <a:solidFill>
                  <a:srgbClr val="0033CC"/>
                </a:solidFill>
                <a:latin typeface="+mj-lt"/>
                <a:ea typeface="굴림" pitchFamily="50" charset="-127"/>
              </a:rPr>
              <a:t> &gt; </a:t>
            </a:r>
            <a:r>
              <a:rPr lang="en-US" altLang="ko-KR" sz="1900" kern="0" dirty="0" err="1">
                <a:solidFill>
                  <a:srgbClr val="0033CC"/>
                </a:solidFill>
                <a:latin typeface="Symbol" panose="05050102010706020507" pitchFamily="18" charset="2"/>
                <a:ea typeface="굴림" pitchFamily="50" charset="-127"/>
              </a:rPr>
              <a:t>b</a:t>
            </a:r>
            <a:r>
              <a:rPr lang="en-US" altLang="ko-KR" sz="1900" kern="0" baseline="-25000" dirty="0" err="1">
                <a:solidFill>
                  <a:srgbClr val="0033CC"/>
                </a:solidFill>
                <a:ea typeface="굴림" pitchFamily="50" charset="-127"/>
              </a:rPr>
              <a:t>N</a:t>
            </a:r>
            <a:r>
              <a:rPr lang="en-US" altLang="ko-KR" sz="1900" kern="0" baseline="-25000" dirty="0">
                <a:solidFill>
                  <a:srgbClr val="0033CC"/>
                </a:solidFill>
                <a:ea typeface="굴림" pitchFamily="50" charset="-127"/>
              </a:rPr>
              <a:t> </a:t>
            </a:r>
            <a:r>
              <a:rPr lang="en-US" altLang="ko-KR" sz="1900" kern="0" baseline="30000" dirty="0" smtClean="0">
                <a:solidFill>
                  <a:srgbClr val="0033CC"/>
                </a:solidFill>
                <a:latin typeface="+mj-lt"/>
                <a:ea typeface="굴림" pitchFamily="50" charset="-127"/>
              </a:rPr>
              <a:t>no-wall</a:t>
            </a:r>
            <a:r>
              <a:rPr lang="en-US" altLang="ko-KR" sz="1900" kern="0" dirty="0" smtClean="0">
                <a:solidFill>
                  <a:srgbClr val="0033CC"/>
                </a:solidFill>
                <a:latin typeface="+mj-lt"/>
                <a:ea typeface="굴림" pitchFamily="50" charset="-127"/>
              </a:rPr>
              <a:t>) at the achieved high </a:t>
            </a:r>
            <a:r>
              <a:rPr lang="en-US" altLang="ko-KR" sz="1900" kern="0" dirty="0" err="1" smtClean="0">
                <a:solidFill>
                  <a:srgbClr val="0033CC"/>
                </a:solidFill>
                <a:latin typeface="Symbol" panose="05050102010706020507" pitchFamily="18" charset="2"/>
                <a:ea typeface="굴림" pitchFamily="50" charset="-127"/>
              </a:rPr>
              <a:t>b</a:t>
            </a:r>
            <a:r>
              <a:rPr lang="en-US" altLang="ko-KR" sz="1900" kern="0" baseline="-25000" dirty="0" err="1" smtClean="0">
                <a:solidFill>
                  <a:srgbClr val="0033CC"/>
                </a:solidFill>
                <a:latin typeface="+mj-lt"/>
                <a:ea typeface="굴림" pitchFamily="50" charset="-127"/>
              </a:rPr>
              <a:t>N</a:t>
            </a:r>
            <a:r>
              <a:rPr lang="en-US" altLang="ko-KR" sz="1900" kern="0" dirty="0" smtClean="0">
                <a:solidFill>
                  <a:srgbClr val="0033CC"/>
                </a:solidFill>
                <a:latin typeface="+mj-lt"/>
                <a:ea typeface="굴림" pitchFamily="50" charset="-127"/>
              </a:rPr>
              <a:t> &gt; 3</a:t>
            </a:r>
          </a:p>
          <a:p>
            <a:pPr marL="342900" indent="-342900">
              <a:spcBef>
                <a:spcPct val="70000"/>
              </a:spcBef>
              <a:buClr>
                <a:srgbClr val="F70606"/>
              </a:buClr>
              <a:buSzPct val="75000"/>
              <a:buFont typeface="Wingdings" pitchFamily="2" charset="2"/>
              <a:buChar char=""/>
              <a:defRPr/>
            </a:pPr>
            <a:r>
              <a:rPr lang="en-US" altLang="ko-KR" sz="1900" kern="0" dirty="0" smtClean="0">
                <a:solidFill>
                  <a:srgbClr val="0033CC"/>
                </a:solidFill>
                <a:latin typeface="+mj-lt"/>
                <a:ea typeface="굴림" pitchFamily="50" charset="-127"/>
              </a:rPr>
              <a:t>The small deviations in the reconstructed profiles in the high </a:t>
            </a:r>
            <a:r>
              <a:rPr lang="en-US" altLang="ko-KR" sz="1900" kern="0" dirty="0" err="1">
                <a:solidFill>
                  <a:srgbClr val="0033CC"/>
                </a:solidFill>
                <a:latin typeface="Symbol" panose="05050102010706020507" pitchFamily="18" charset="2"/>
                <a:ea typeface="굴림" pitchFamily="50" charset="-127"/>
              </a:rPr>
              <a:t>b</a:t>
            </a:r>
            <a:r>
              <a:rPr lang="en-US" altLang="ko-KR" sz="1900" kern="0" baseline="-25000" dirty="0" err="1">
                <a:solidFill>
                  <a:srgbClr val="0033CC"/>
                </a:solidFill>
                <a:ea typeface="굴림" pitchFamily="50" charset="-127"/>
              </a:rPr>
              <a:t>N</a:t>
            </a:r>
            <a:r>
              <a:rPr lang="en-US" altLang="ko-KR" sz="1900" kern="0" dirty="0" smtClean="0">
                <a:solidFill>
                  <a:srgbClr val="0033CC"/>
                </a:solidFill>
                <a:latin typeface="+mj-lt"/>
                <a:ea typeface="굴림" pitchFamily="50" charset="-127"/>
              </a:rPr>
              <a:t> phase is responsible for reduced equilibrium convergence and the scatter in </a:t>
            </a:r>
            <a:r>
              <a:rPr lang="en-US" altLang="ko-KR" sz="1900" kern="0" dirty="0" err="1" smtClean="0">
                <a:solidFill>
                  <a:srgbClr val="0033CC"/>
                </a:solidFill>
                <a:latin typeface="Symbol" panose="05050102010706020507" pitchFamily="18" charset="2"/>
                <a:ea typeface="굴림" pitchFamily="50" charset="-127"/>
              </a:rPr>
              <a:t>d</a:t>
            </a:r>
            <a:r>
              <a:rPr lang="en-US" altLang="ko-KR" sz="1900" kern="0" dirty="0" err="1" smtClean="0">
                <a:solidFill>
                  <a:srgbClr val="0033CC"/>
                </a:solidFill>
                <a:latin typeface="+mj-lt"/>
                <a:ea typeface="굴림" pitchFamily="50" charset="-127"/>
              </a:rPr>
              <a:t>W</a:t>
            </a:r>
            <a:endParaRPr lang="en-US" altLang="ko-KR" sz="1900" kern="0" dirty="0" smtClean="0">
              <a:solidFill>
                <a:srgbClr val="0033CC"/>
              </a:solidFill>
              <a:latin typeface="+mj-lt"/>
              <a:ea typeface="굴림" pitchFamily="50" charset="-127"/>
            </a:endParaRPr>
          </a:p>
          <a:p>
            <a:pPr marL="342900" indent="-342900">
              <a:lnSpc>
                <a:spcPct val="110000"/>
              </a:lnSpc>
              <a:spcBef>
                <a:spcPct val="70000"/>
              </a:spcBef>
              <a:buClr>
                <a:srgbClr val="F70606"/>
              </a:buClr>
              <a:buSzPct val="75000"/>
              <a:defRPr/>
            </a:pPr>
            <a:r>
              <a:rPr lang="en-US" altLang="ko-KR" sz="1700" kern="0" dirty="0" smtClean="0">
                <a:solidFill>
                  <a:srgbClr val="005288"/>
                </a:solidFill>
                <a:ea typeface="굴림" pitchFamily="50" charset="-127"/>
              </a:rPr>
              <a:t> </a:t>
            </a:r>
            <a:endParaRPr lang="en-US" altLang="ko-KR" sz="1700" kern="0" dirty="0">
              <a:solidFill>
                <a:srgbClr val="005288"/>
              </a:solidFill>
              <a:ea typeface="굴림" pitchFamily="50" charset="-127"/>
            </a:endParaRPr>
          </a:p>
          <a:p>
            <a:pPr marL="342900" indent="-342900">
              <a:spcBef>
                <a:spcPct val="70000"/>
              </a:spcBef>
              <a:buClr>
                <a:srgbClr val="F70606"/>
              </a:buClr>
              <a:buSzPct val="75000"/>
              <a:buFont typeface="Wingdings" pitchFamily="2" charset="2"/>
              <a:buChar char=""/>
              <a:defRPr/>
            </a:pPr>
            <a:endParaRPr lang="en-US" altLang="ko-KR" sz="1900" kern="0" baseline="-25000" dirty="0">
              <a:solidFill>
                <a:srgbClr val="0033CC"/>
              </a:solidFill>
              <a:ea typeface="굴림" pitchFamily="50" charset="-127"/>
            </a:endParaRPr>
          </a:p>
        </p:txBody>
      </p:sp>
      <p:sp>
        <p:nvSpPr>
          <p:cNvPr id="5" name="TextBox 19"/>
          <p:cNvSpPr txBox="1">
            <a:spLocks noChangeArrowheads="1"/>
          </p:cNvSpPr>
          <p:nvPr/>
        </p:nvSpPr>
        <p:spPr bwMode="auto">
          <a:xfrm>
            <a:off x="2471718" y="3552860"/>
            <a:ext cx="4636527" cy="323165"/>
          </a:xfrm>
          <a:prstGeom prst="rect">
            <a:avLst/>
          </a:prstGeom>
          <a:noFill/>
          <a:ln w="9525">
            <a:noFill/>
            <a:miter lim="800000"/>
            <a:headEnd/>
            <a:tailEnd/>
          </a:ln>
        </p:spPr>
        <p:txBody>
          <a:bodyPr wrap="square">
            <a:spAutoFit/>
          </a:bodyPr>
          <a:lstStyle/>
          <a:p>
            <a:pPr algn="ctr" eaLnBrk="0" hangingPunct="0"/>
            <a:r>
              <a:rPr lang="en-US" altLang="ko-KR" sz="1500" u="sng" dirty="0" smtClean="0">
                <a:ea typeface="굴림" charset="-127"/>
              </a:rPr>
              <a:t>DCON computed ideal MHD n = 1 </a:t>
            </a:r>
            <a:r>
              <a:rPr lang="en-US" altLang="ko-KR" sz="1500" u="sng" dirty="0" err="1" smtClean="0">
                <a:latin typeface="Symbol" panose="05050102010706020507" pitchFamily="18" charset="2"/>
                <a:ea typeface="굴림" charset="-127"/>
              </a:rPr>
              <a:t>d</a:t>
            </a:r>
            <a:r>
              <a:rPr lang="en-US" altLang="ko-KR" sz="1500" u="sng" dirty="0" err="1" smtClean="0">
                <a:ea typeface="굴림" charset="-127"/>
              </a:rPr>
              <a:t>W</a:t>
            </a:r>
            <a:r>
              <a:rPr lang="en-US" altLang="ko-KR" sz="1500" u="sng" dirty="0" smtClean="0">
                <a:ea typeface="굴림" charset="-127"/>
              </a:rPr>
              <a:t> with no-wall</a:t>
            </a:r>
            <a:endParaRPr lang="ko-KR" altLang="en-US" sz="1500" u="sng" dirty="0">
              <a:ea typeface="굴림" charset="-127"/>
            </a:endParaRPr>
          </a:p>
        </p:txBody>
      </p:sp>
      <p:sp>
        <p:nvSpPr>
          <p:cNvPr id="4" name="TextBox 3"/>
          <p:cNvSpPr txBox="1"/>
          <p:nvPr/>
        </p:nvSpPr>
        <p:spPr>
          <a:xfrm>
            <a:off x="7781901" y="1427906"/>
            <a:ext cx="1021433" cy="307777"/>
          </a:xfrm>
          <a:prstGeom prst="rect">
            <a:avLst/>
          </a:prstGeom>
          <a:noFill/>
        </p:spPr>
        <p:txBody>
          <a:bodyPr wrap="none" rtlCol="0">
            <a:spAutoFit/>
          </a:bodyPr>
          <a:lstStyle/>
          <a:p>
            <a:pPr algn="r"/>
            <a:r>
              <a:rPr lang="en-US" altLang="ko-KR" sz="1400" u="sng" dirty="0" smtClean="0"/>
              <a:t>DCON </a:t>
            </a:r>
            <a:r>
              <a:rPr lang="en-US" altLang="ko-KR" sz="1400" u="sng" dirty="0" err="1" smtClean="0">
                <a:latin typeface="Symbol" panose="05050102010706020507" pitchFamily="18" charset="2"/>
              </a:rPr>
              <a:t>d</a:t>
            </a:r>
            <a:r>
              <a:rPr lang="en-US" altLang="ko-KR" sz="1400" u="sng" dirty="0" err="1" smtClean="0"/>
              <a:t>W</a:t>
            </a:r>
            <a:endParaRPr lang="ko-KR" altLang="en-US" sz="1400" u="sng" dirty="0"/>
          </a:p>
        </p:txBody>
      </p:sp>
      <p:sp>
        <p:nvSpPr>
          <p:cNvPr id="6" name="TextBox 5"/>
          <p:cNvSpPr txBox="1"/>
          <p:nvPr/>
        </p:nvSpPr>
        <p:spPr>
          <a:xfrm>
            <a:off x="6292370" y="1052633"/>
            <a:ext cx="1088760" cy="261610"/>
          </a:xfrm>
          <a:prstGeom prst="rect">
            <a:avLst/>
          </a:prstGeom>
          <a:noFill/>
        </p:spPr>
        <p:txBody>
          <a:bodyPr wrap="none" rtlCol="0">
            <a:spAutoFit/>
          </a:bodyPr>
          <a:lstStyle/>
          <a:p>
            <a:r>
              <a:rPr lang="en-US" altLang="ko-KR" sz="1100" dirty="0" smtClean="0"/>
              <a:t>KSTAR 16295</a:t>
            </a:r>
            <a:endParaRPr lang="ko-KR" altLang="en-US" sz="1100" dirty="0"/>
          </a:p>
        </p:txBody>
      </p:sp>
      <p:cxnSp>
        <p:nvCxnSpPr>
          <p:cNvPr id="16" name="Straight Connector 15"/>
          <p:cNvCxnSpPr/>
          <p:nvPr/>
        </p:nvCxnSpPr>
        <p:spPr bwMode="auto">
          <a:xfrm>
            <a:off x="5796707" y="1278429"/>
            <a:ext cx="0" cy="1764000"/>
          </a:xfrm>
          <a:prstGeom prst="line">
            <a:avLst/>
          </a:prstGeom>
          <a:solidFill>
            <a:schemeClr val="accent1"/>
          </a:solidFill>
          <a:ln w="12700" cap="flat" cmpd="sng" algn="ctr">
            <a:solidFill>
              <a:srgbClr val="FF0000"/>
            </a:solidFill>
            <a:prstDash val="dash"/>
            <a:round/>
            <a:headEnd type="none" w="med" len="med"/>
            <a:tailEnd type="none" w="med" len="med"/>
          </a:ln>
          <a:effectLst/>
        </p:spPr>
      </p:cxnSp>
      <p:cxnSp>
        <p:nvCxnSpPr>
          <p:cNvPr id="19" name="Straight Connector 18"/>
          <p:cNvCxnSpPr/>
          <p:nvPr/>
        </p:nvCxnSpPr>
        <p:spPr bwMode="auto">
          <a:xfrm>
            <a:off x="7448977" y="1278429"/>
            <a:ext cx="0" cy="1764000"/>
          </a:xfrm>
          <a:prstGeom prst="line">
            <a:avLst/>
          </a:prstGeom>
          <a:solidFill>
            <a:schemeClr val="accent1"/>
          </a:solidFill>
          <a:ln w="12700" cap="flat" cmpd="sng" algn="ctr">
            <a:solidFill>
              <a:srgbClr val="FF0000"/>
            </a:solidFill>
            <a:prstDash val="dash"/>
            <a:round/>
            <a:headEnd type="none" w="med" len="med"/>
            <a:tailEnd type="none" w="med" len="med"/>
          </a:ln>
          <a:effectLst/>
        </p:spPr>
      </p:cxnSp>
      <p:cxnSp>
        <p:nvCxnSpPr>
          <p:cNvPr id="20" name="Straight Arrow Connector 19"/>
          <p:cNvCxnSpPr/>
          <p:nvPr/>
        </p:nvCxnSpPr>
        <p:spPr bwMode="auto">
          <a:xfrm>
            <a:off x="5789819" y="2847992"/>
            <a:ext cx="1659158" cy="0"/>
          </a:xfrm>
          <a:prstGeom prst="straightConnector1">
            <a:avLst/>
          </a:prstGeom>
          <a:solidFill>
            <a:schemeClr val="accent1"/>
          </a:solidFill>
          <a:ln w="15875" cap="flat" cmpd="sng" algn="ctr">
            <a:solidFill>
              <a:srgbClr val="FF0000"/>
            </a:solidFill>
            <a:prstDash val="solid"/>
            <a:round/>
            <a:headEnd type="triangle" w="med" len="med"/>
            <a:tailEnd type="triangle"/>
          </a:ln>
          <a:effectLst/>
        </p:spPr>
      </p:cxnSp>
      <p:sp>
        <p:nvSpPr>
          <p:cNvPr id="21" name="TextBox 20"/>
          <p:cNvSpPr txBox="1"/>
          <p:nvPr/>
        </p:nvSpPr>
        <p:spPr>
          <a:xfrm>
            <a:off x="6251468" y="2508892"/>
            <a:ext cx="788385" cy="282573"/>
          </a:xfrm>
          <a:prstGeom prst="rect">
            <a:avLst/>
          </a:prstGeom>
          <a:solidFill>
            <a:srgbClr val="FFFFCC"/>
          </a:solidFill>
          <a:ln w="15875">
            <a:solidFill>
              <a:srgbClr val="FF0000"/>
            </a:solidFill>
          </a:ln>
        </p:spPr>
        <p:txBody>
          <a:bodyPr wrap="square" lIns="72000" tIns="18000" rIns="72000" bIns="18000" rtlCol="0">
            <a:spAutoFit/>
          </a:bodyPr>
          <a:lstStyle/>
          <a:p>
            <a:pPr algn="ctr"/>
            <a:r>
              <a:rPr lang="en-US" altLang="ko-KR" sz="1600" dirty="0" err="1" smtClean="0">
                <a:solidFill>
                  <a:schemeClr val="tx1"/>
                </a:solidFill>
                <a:latin typeface="Symbol" panose="05050102010706020507" pitchFamily="18" charset="2"/>
              </a:rPr>
              <a:t>b</a:t>
            </a:r>
            <a:r>
              <a:rPr lang="en-US" altLang="ko-KR" sz="1600" baseline="-25000" dirty="0" err="1" smtClean="0">
                <a:solidFill>
                  <a:schemeClr val="tx1"/>
                </a:solidFill>
              </a:rPr>
              <a:t>N</a:t>
            </a:r>
            <a:r>
              <a:rPr lang="en-US" altLang="ko-KR" sz="1600" dirty="0" smtClean="0">
                <a:solidFill>
                  <a:schemeClr val="tx1"/>
                </a:solidFill>
              </a:rPr>
              <a:t> &gt; 3</a:t>
            </a:r>
            <a:endParaRPr lang="ko-KR" altLang="en-US" sz="1600" dirty="0">
              <a:solidFill>
                <a:schemeClr val="tx1"/>
              </a:solidFill>
            </a:endParaRPr>
          </a:p>
        </p:txBody>
      </p:sp>
      <p:sp>
        <p:nvSpPr>
          <p:cNvPr id="25" name="Rectangle 24"/>
          <p:cNvSpPr/>
          <p:nvPr/>
        </p:nvSpPr>
        <p:spPr>
          <a:xfrm>
            <a:off x="5085539" y="6106826"/>
            <a:ext cx="3852276" cy="307777"/>
          </a:xfrm>
          <a:prstGeom prst="rect">
            <a:avLst/>
          </a:prstGeom>
          <a:ln w="3175">
            <a:noFill/>
          </a:ln>
        </p:spPr>
        <p:txBody>
          <a:bodyPr wrap="square" lIns="45720" rIns="45720">
            <a:spAutoFit/>
          </a:bodyPr>
          <a:lstStyle/>
          <a:p>
            <a:r>
              <a:rPr lang="en-US" altLang="ko-KR" sz="1400" dirty="0" smtClean="0">
                <a:solidFill>
                  <a:schemeClr val="bg2">
                    <a:lumMod val="50000"/>
                  </a:schemeClr>
                </a:solidFill>
                <a:latin typeface="+mj-ea"/>
              </a:rPr>
              <a:t>A.H. </a:t>
            </a:r>
            <a:r>
              <a:rPr lang="en-US" altLang="ko-KR" sz="1400" dirty="0" err="1" smtClean="0">
                <a:solidFill>
                  <a:schemeClr val="bg2">
                    <a:lumMod val="50000"/>
                  </a:schemeClr>
                </a:solidFill>
                <a:latin typeface="+mj-ea"/>
              </a:rPr>
              <a:t>Glasser</a:t>
            </a:r>
            <a:r>
              <a:rPr lang="en-US" altLang="ko-KR" sz="1400" dirty="0" smtClean="0">
                <a:solidFill>
                  <a:schemeClr val="bg2">
                    <a:lumMod val="50000"/>
                  </a:schemeClr>
                </a:solidFill>
                <a:latin typeface="+mj-ea"/>
              </a:rPr>
              <a:t>, Phys. Plasmas </a:t>
            </a:r>
            <a:r>
              <a:rPr lang="en-US" altLang="ko-KR" sz="1400" b="1" dirty="0" smtClean="0">
                <a:solidFill>
                  <a:schemeClr val="bg2">
                    <a:lumMod val="50000"/>
                  </a:schemeClr>
                </a:solidFill>
                <a:latin typeface="+mj-ea"/>
              </a:rPr>
              <a:t>23</a:t>
            </a:r>
            <a:r>
              <a:rPr lang="en-US" altLang="ko-KR" sz="1400" dirty="0" smtClean="0">
                <a:solidFill>
                  <a:schemeClr val="bg2">
                    <a:lumMod val="50000"/>
                  </a:schemeClr>
                </a:solidFill>
                <a:latin typeface="+mj-ea"/>
              </a:rPr>
              <a:t> (2016) 072505</a:t>
            </a:r>
            <a:endParaRPr lang="en-US" sz="1400" dirty="0">
              <a:solidFill>
                <a:schemeClr val="bg2">
                  <a:lumMod val="50000"/>
                </a:schemeClr>
              </a:solidFill>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1" y="1168171"/>
            <a:ext cx="4428000" cy="2355661"/>
          </a:xfrm>
          <a:prstGeom prst="rect">
            <a:avLst/>
          </a:prstGeom>
        </p:spPr>
      </p:pic>
      <p:sp>
        <p:nvSpPr>
          <p:cNvPr id="23" name="TextBox 22"/>
          <p:cNvSpPr txBox="1"/>
          <p:nvPr/>
        </p:nvSpPr>
        <p:spPr>
          <a:xfrm>
            <a:off x="2067038" y="1034225"/>
            <a:ext cx="1088760" cy="261610"/>
          </a:xfrm>
          <a:prstGeom prst="rect">
            <a:avLst/>
          </a:prstGeom>
          <a:noFill/>
        </p:spPr>
        <p:txBody>
          <a:bodyPr wrap="none" rtlCol="0">
            <a:spAutoFit/>
          </a:bodyPr>
          <a:lstStyle/>
          <a:p>
            <a:r>
              <a:rPr lang="en-US" altLang="ko-KR" sz="1100" dirty="0" smtClean="0"/>
              <a:t>KSTAR 16325</a:t>
            </a:r>
            <a:endParaRPr lang="ko-KR" altLang="en-US" sz="1100" dirty="0"/>
          </a:p>
        </p:txBody>
      </p:sp>
      <p:sp>
        <p:nvSpPr>
          <p:cNvPr id="27" name="TextBox 26"/>
          <p:cNvSpPr txBox="1"/>
          <p:nvPr/>
        </p:nvSpPr>
        <p:spPr>
          <a:xfrm>
            <a:off x="3304888" y="1427906"/>
            <a:ext cx="1021433" cy="307777"/>
          </a:xfrm>
          <a:prstGeom prst="rect">
            <a:avLst/>
          </a:prstGeom>
          <a:noFill/>
        </p:spPr>
        <p:txBody>
          <a:bodyPr wrap="none" rtlCol="0">
            <a:spAutoFit/>
          </a:bodyPr>
          <a:lstStyle/>
          <a:p>
            <a:pPr algn="r"/>
            <a:r>
              <a:rPr lang="en-US" altLang="ko-KR" sz="1400" u="sng" dirty="0" smtClean="0"/>
              <a:t>DCON </a:t>
            </a:r>
            <a:r>
              <a:rPr lang="en-US" altLang="ko-KR" sz="1400" u="sng" dirty="0" err="1" smtClean="0">
                <a:latin typeface="Symbol" panose="05050102010706020507" pitchFamily="18" charset="2"/>
              </a:rPr>
              <a:t>d</a:t>
            </a:r>
            <a:r>
              <a:rPr lang="en-US" altLang="ko-KR" sz="1400" u="sng" dirty="0" err="1" smtClean="0"/>
              <a:t>W</a:t>
            </a:r>
            <a:endParaRPr lang="ko-KR" altLang="en-US" sz="1400" u="sng" dirty="0"/>
          </a:p>
        </p:txBody>
      </p:sp>
      <p:sp>
        <p:nvSpPr>
          <p:cNvPr id="30" name="TextBox 29"/>
          <p:cNvSpPr txBox="1"/>
          <p:nvPr/>
        </p:nvSpPr>
        <p:spPr>
          <a:xfrm>
            <a:off x="2112703" y="1630168"/>
            <a:ext cx="788385" cy="282573"/>
          </a:xfrm>
          <a:prstGeom prst="rect">
            <a:avLst/>
          </a:prstGeom>
          <a:solidFill>
            <a:srgbClr val="FFFFCC"/>
          </a:solidFill>
          <a:ln w="15875">
            <a:solidFill>
              <a:srgbClr val="FF0000"/>
            </a:solidFill>
          </a:ln>
        </p:spPr>
        <p:txBody>
          <a:bodyPr wrap="square" lIns="72000" tIns="18000" rIns="72000" bIns="18000" rtlCol="0">
            <a:spAutoFit/>
          </a:bodyPr>
          <a:lstStyle/>
          <a:p>
            <a:pPr algn="ctr"/>
            <a:r>
              <a:rPr lang="en-US" altLang="ko-KR" sz="1600" dirty="0" err="1" smtClean="0">
                <a:solidFill>
                  <a:schemeClr val="tx1"/>
                </a:solidFill>
                <a:latin typeface="Symbol" panose="05050102010706020507" pitchFamily="18" charset="2"/>
              </a:rPr>
              <a:t>b</a:t>
            </a:r>
            <a:r>
              <a:rPr lang="en-US" altLang="ko-KR" sz="1600" baseline="-25000" dirty="0" err="1" smtClean="0">
                <a:solidFill>
                  <a:schemeClr val="tx1"/>
                </a:solidFill>
              </a:rPr>
              <a:t>N</a:t>
            </a:r>
            <a:r>
              <a:rPr lang="en-US" altLang="ko-KR" sz="1600" dirty="0" smtClean="0">
                <a:solidFill>
                  <a:schemeClr val="tx1"/>
                </a:solidFill>
              </a:rPr>
              <a:t> ~ </a:t>
            </a:r>
            <a:r>
              <a:rPr lang="en-US" altLang="ko-KR" sz="1600" dirty="0">
                <a:solidFill>
                  <a:schemeClr val="tx1"/>
                </a:solidFill>
              </a:rPr>
              <a:t>2</a:t>
            </a:r>
            <a:endParaRPr lang="ko-KR" altLang="en-US" sz="1600" dirty="0">
              <a:solidFill>
                <a:schemeClr val="tx1"/>
              </a:solidFill>
            </a:endParaRPr>
          </a:p>
        </p:txBody>
      </p:sp>
    </p:spTree>
    <p:extLst>
      <p:ext uri="{BB962C8B-B14F-4D97-AF65-F5344CB8AC3E}">
        <p14:creationId xmlns:p14="http://schemas.microsoft.com/office/powerpoint/2010/main" val="162836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509" y="1166862"/>
            <a:ext cx="4541991" cy="2375065"/>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2" b="22"/>
          <a:stretch/>
        </p:blipFill>
        <p:spPr>
          <a:xfrm>
            <a:off x="38100" y="1169297"/>
            <a:ext cx="4557336" cy="2343600"/>
          </a:xfrm>
          <a:prstGeom prst="rect">
            <a:avLst/>
          </a:prstGeom>
        </p:spPr>
      </p:pic>
      <mc:AlternateContent xmlns:mc="http://schemas.openxmlformats.org/markup-compatibility/2006" xmlns:a14="http://schemas.microsoft.com/office/drawing/2010/main">
        <mc:Choice Requires="a14">
          <p:sp>
            <p:nvSpPr>
              <p:cNvPr id="5" name="TextBox 19"/>
              <p:cNvSpPr txBox="1">
                <a:spLocks noChangeArrowheads="1"/>
              </p:cNvSpPr>
              <p:nvPr/>
            </p:nvSpPr>
            <p:spPr bwMode="auto">
              <a:xfrm>
                <a:off x="2674919" y="3552860"/>
                <a:ext cx="4144982" cy="332912"/>
              </a:xfrm>
              <a:prstGeom prst="rect">
                <a:avLst/>
              </a:prstGeom>
              <a:noFill/>
              <a:ln w="9525">
                <a:noFill/>
                <a:miter lim="800000"/>
                <a:headEnd/>
                <a:tailEnd/>
              </a:ln>
            </p:spPr>
            <p:txBody>
              <a:bodyPr wrap="square">
                <a:spAutoFit/>
              </a:bodyPr>
              <a:lstStyle/>
              <a:p>
                <a:pPr algn="ctr"/>
                <a:r>
                  <a:rPr lang="en-US" altLang="ko-KR" sz="1500" u="sng" dirty="0" smtClean="0">
                    <a:ea typeface="굴림" charset="-127"/>
                  </a:rPr>
                  <a:t>Resistive DCON computed </a:t>
                </a:r>
                <a14:m>
                  <m:oMath xmlns:m="http://schemas.openxmlformats.org/officeDocument/2006/math">
                    <m:r>
                      <m:rPr>
                        <m:sty m:val="p"/>
                      </m:rPr>
                      <a:rPr lang="en-US" altLang="ko-KR" sz="1600" i="1" u="sng">
                        <a:latin typeface="Cambria Math" panose="02040503050406030204" pitchFamily="18" charset="0"/>
                      </a:rPr>
                      <m:t>Δ</m:t>
                    </m:r>
                    <m:r>
                      <a:rPr lang="en-US" altLang="ko-KR" sz="1600" i="1" u="sng">
                        <a:latin typeface="Cambria Math" panose="02040503050406030204" pitchFamily="18" charset="0"/>
                      </a:rPr>
                      <m:t>′</m:t>
                    </m:r>
                  </m:oMath>
                </a14:m>
                <a:r>
                  <a:rPr lang="en-US" altLang="ko-KR" sz="1500" u="sng" dirty="0" smtClean="0">
                    <a:ea typeface="굴림" charset="-127"/>
                  </a:rPr>
                  <a:t> at </a:t>
                </a:r>
                <a:r>
                  <a:rPr lang="en-US" altLang="ko-KR" sz="1500" i="1" u="sng" dirty="0" smtClean="0">
                    <a:ea typeface="굴림" charset="-127"/>
                  </a:rPr>
                  <a:t>q</a:t>
                </a:r>
                <a:r>
                  <a:rPr lang="en-US" altLang="ko-KR" sz="1500" u="sng" dirty="0" smtClean="0">
                    <a:ea typeface="굴림" charset="-127"/>
                  </a:rPr>
                  <a:t> = 2 surface</a:t>
                </a:r>
                <a:endParaRPr lang="ko-KR" altLang="en-US" sz="1500" u="sng" dirty="0">
                  <a:ea typeface="굴림" charset="-127"/>
                </a:endParaRPr>
              </a:p>
            </p:txBody>
          </p:sp>
        </mc:Choice>
        <mc:Fallback xmlns="">
          <p:sp>
            <p:nvSpPr>
              <p:cNvPr id="5" name="TextBox 19"/>
              <p:cNvSpPr txBox="1">
                <a:spLocks noRot="1" noChangeAspect="1" noMove="1" noResize="1" noEditPoints="1" noAdjustHandles="1" noChangeArrowheads="1" noChangeShapeType="1" noTextEdit="1"/>
              </p:cNvSpPr>
              <p:nvPr/>
            </p:nvSpPr>
            <p:spPr bwMode="auto">
              <a:xfrm>
                <a:off x="2674919" y="3552860"/>
                <a:ext cx="4144982" cy="332912"/>
              </a:xfrm>
              <a:prstGeom prst="rect">
                <a:avLst/>
              </a:prstGeom>
              <a:blipFill>
                <a:blip r:embed="rId5"/>
                <a:stretch>
                  <a:fillRect b="-20370"/>
                </a:stretch>
              </a:blipFill>
              <a:ln w="9525">
                <a:noFill/>
                <a:miter lim="800000"/>
                <a:headEnd/>
                <a:tailEnd/>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768332" y="1377106"/>
                <a:ext cx="1111202" cy="315471"/>
              </a:xfrm>
              <a:prstGeom prst="rect">
                <a:avLst/>
              </a:prstGeom>
              <a:noFill/>
            </p:spPr>
            <p:txBody>
              <a:bodyPr wrap="none" rtlCol="0">
                <a:spAutoFit/>
              </a:bodyPr>
              <a:lstStyle/>
              <a:p>
                <a:pPr algn="r"/>
                <a:r>
                  <a:rPr lang="en-US" altLang="ko-KR" sz="1400" u="sng" dirty="0" smtClean="0"/>
                  <a:t>R-DCON </a:t>
                </a:r>
                <a14:m>
                  <m:oMath xmlns:m="http://schemas.openxmlformats.org/officeDocument/2006/math">
                    <m:r>
                      <m:rPr>
                        <m:sty m:val="p"/>
                      </m:rPr>
                      <a:rPr lang="en-US" altLang="ko-KR" sz="1400" i="1" u="sng">
                        <a:latin typeface="Cambria Math" panose="02040503050406030204" pitchFamily="18" charset="0"/>
                      </a:rPr>
                      <m:t>Δ</m:t>
                    </m:r>
                    <m:r>
                      <a:rPr lang="en-US" altLang="ko-KR" sz="1400" i="1" u="sng">
                        <a:latin typeface="Cambria Math" panose="02040503050406030204" pitchFamily="18" charset="0"/>
                      </a:rPr>
                      <m:t>′</m:t>
                    </m:r>
                  </m:oMath>
                </a14:m>
                <a:endParaRPr lang="ko-KR" altLang="en-US" sz="1400" u="sng" dirty="0"/>
              </a:p>
            </p:txBody>
          </p:sp>
        </mc:Choice>
        <mc:Fallback xmlns="">
          <p:sp>
            <p:nvSpPr>
              <p:cNvPr id="4" name="TextBox 3"/>
              <p:cNvSpPr txBox="1">
                <a:spLocks noRot="1" noChangeAspect="1" noMove="1" noResize="1" noEditPoints="1" noAdjustHandles="1" noChangeArrowheads="1" noChangeShapeType="1" noTextEdit="1"/>
              </p:cNvSpPr>
              <p:nvPr/>
            </p:nvSpPr>
            <p:spPr>
              <a:xfrm>
                <a:off x="7768332" y="1377106"/>
                <a:ext cx="1111202" cy="315471"/>
              </a:xfrm>
              <a:prstGeom prst="rect">
                <a:avLst/>
              </a:prstGeom>
              <a:blipFill>
                <a:blip r:embed="rId6"/>
                <a:stretch>
                  <a:fillRect l="-546" t="-3846" b="-15385"/>
                </a:stretch>
              </a:blipFill>
            </p:spPr>
            <p:txBody>
              <a:bodyPr/>
              <a:lstStyle/>
              <a:p>
                <a:r>
                  <a:rPr lang="ko-KR" altLang="en-US">
                    <a:noFill/>
                  </a:rPr>
                  <a:t> </a:t>
                </a:r>
              </a:p>
            </p:txBody>
          </p:sp>
        </mc:Fallback>
      </mc:AlternateContent>
      <p:sp>
        <p:nvSpPr>
          <p:cNvPr id="6" name="TextBox 5"/>
          <p:cNvSpPr txBox="1"/>
          <p:nvPr/>
        </p:nvSpPr>
        <p:spPr>
          <a:xfrm>
            <a:off x="6292370" y="1052633"/>
            <a:ext cx="1088760" cy="261610"/>
          </a:xfrm>
          <a:prstGeom prst="rect">
            <a:avLst/>
          </a:prstGeom>
          <a:noFill/>
        </p:spPr>
        <p:txBody>
          <a:bodyPr wrap="none" rtlCol="0">
            <a:spAutoFit/>
          </a:bodyPr>
          <a:lstStyle/>
          <a:p>
            <a:r>
              <a:rPr lang="en-US" altLang="ko-KR" sz="1100" dirty="0" smtClean="0"/>
              <a:t>KSTAR 16295</a:t>
            </a:r>
            <a:endParaRPr lang="ko-KR" altLang="en-US" sz="1100" dirty="0"/>
          </a:p>
        </p:txBody>
      </p:sp>
      <p:cxnSp>
        <p:nvCxnSpPr>
          <p:cNvPr id="16" name="Straight Connector 15"/>
          <p:cNvCxnSpPr/>
          <p:nvPr/>
        </p:nvCxnSpPr>
        <p:spPr bwMode="auto">
          <a:xfrm>
            <a:off x="5834807" y="1278429"/>
            <a:ext cx="0" cy="1800000"/>
          </a:xfrm>
          <a:prstGeom prst="line">
            <a:avLst/>
          </a:prstGeom>
          <a:solidFill>
            <a:schemeClr val="accent1"/>
          </a:solidFill>
          <a:ln w="12700" cap="flat" cmpd="sng" algn="ctr">
            <a:solidFill>
              <a:srgbClr val="FF0000"/>
            </a:solidFill>
            <a:prstDash val="dash"/>
            <a:round/>
            <a:headEnd type="none" w="med" len="med"/>
            <a:tailEnd type="none" w="med" len="med"/>
          </a:ln>
          <a:effectLst/>
        </p:spPr>
      </p:cxnSp>
      <p:cxnSp>
        <p:nvCxnSpPr>
          <p:cNvPr id="19" name="Straight Connector 18"/>
          <p:cNvCxnSpPr/>
          <p:nvPr/>
        </p:nvCxnSpPr>
        <p:spPr bwMode="auto">
          <a:xfrm>
            <a:off x="7506127" y="1278429"/>
            <a:ext cx="0" cy="1800000"/>
          </a:xfrm>
          <a:prstGeom prst="line">
            <a:avLst/>
          </a:prstGeom>
          <a:solidFill>
            <a:schemeClr val="accent1"/>
          </a:solidFill>
          <a:ln w="12700" cap="flat" cmpd="sng" algn="ctr">
            <a:solidFill>
              <a:srgbClr val="FF0000"/>
            </a:solidFill>
            <a:prstDash val="dash"/>
            <a:round/>
            <a:headEnd type="none" w="med" len="med"/>
            <a:tailEnd type="none" w="med" len="med"/>
          </a:ln>
          <a:effectLst/>
        </p:spPr>
      </p:cxnSp>
      <p:cxnSp>
        <p:nvCxnSpPr>
          <p:cNvPr id="20" name="Straight Arrow Connector 19"/>
          <p:cNvCxnSpPr/>
          <p:nvPr/>
        </p:nvCxnSpPr>
        <p:spPr bwMode="auto">
          <a:xfrm>
            <a:off x="5835539" y="2956577"/>
            <a:ext cx="1659158" cy="0"/>
          </a:xfrm>
          <a:prstGeom prst="straightConnector1">
            <a:avLst/>
          </a:prstGeom>
          <a:solidFill>
            <a:schemeClr val="accent1"/>
          </a:solidFill>
          <a:ln w="15875" cap="flat" cmpd="sng" algn="ctr">
            <a:solidFill>
              <a:srgbClr val="FF0000"/>
            </a:solidFill>
            <a:prstDash val="solid"/>
            <a:round/>
            <a:headEnd type="triangle" w="med" len="med"/>
            <a:tailEnd type="triangle"/>
          </a:ln>
          <a:effectLst/>
        </p:spPr>
      </p:cxnSp>
      <p:sp>
        <p:nvSpPr>
          <p:cNvPr id="21" name="TextBox 20"/>
          <p:cNvSpPr txBox="1"/>
          <p:nvPr/>
        </p:nvSpPr>
        <p:spPr>
          <a:xfrm>
            <a:off x="6297188" y="2632717"/>
            <a:ext cx="788385" cy="282573"/>
          </a:xfrm>
          <a:prstGeom prst="rect">
            <a:avLst/>
          </a:prstGeom>
          <a:solidFill>
            <a:srgbClr val="FFFFCC"/>
          </a:solidFill>
          <a:ln w="15875">
            <a:solidFill>
              <a:srgbClr val="FF0000"/>
            </a:solidFill>
          </a:ln>
        </p:spPr>
        <p:txBody>
          <a:bodyPr wrap="square" lIns="72000" tIns="18000" rIns="72000" bIns="18000" rtlCol="0">
            <a:spAutoFit/>
          </a:bodyPr>
          <a:lstStyle/>
          <a:p>
            <a:pPr algn="ctr"/>
            <a:r>
              <a:rPr lang="en-US" altLang="ko-KR" sz="1600" dirty="0" err="1" smtClean="0">
                <a:solidFill>
                  <a:schemeClr val="tx1"/>
                </a:solidFill>
                <a:latin typeface="Symbol" panose="05050102010706020507" pitchFamily="18" charset="2"/>
              </a:rPr>
              <a:t>b</a:t>
            </a:r>
            <a:r>
              <a:rPr lang="en-US" altLang="ko-KR" sz="1600" baseline="-25000" dirty="0" err="1" smtClean="0">
                <a:solidFill>
                  <a:schemeClr val="tx1"/>
                </a:solidFill>
              </a:rPr>
              <a:t>N</a:t>
            </a:r>
            <a:r>
              <a:rPr lang="en-US" altLang="ko-KR" sz="1600" dirty="0" smtClean="0">
                <a:solidFill>
                  <a:schemeClr val="tx1"/>
                </a:solidFill>
              </a:rPr>
              <a:t> &gt; 3</a:t>
            </a:r>
            <a:endParaRPr lang="ko-KR" altLang="en-US" sz="1600" dirty="0">
              <a:solidFill>
                <a:schemeClr val="tx1"/>
              </a:solidFill>
            </a:endParaRPr>
          </a:p>
        </p:txBody>
      </p:sp>
      <p:sp>
        <p:nvSpPr>
          <p:cNvPr id="23" name="TextBox 22"/>
          <p:cNvSpPr txBox="1"/>
          <p:nvPr/>
        </p:nvSpPr>
        <p:spPr>
          <a:xfrm>
            <a:off x="2067038" y="1046925"/>
            <a:ext cx="1088760" cy="261610"/>
          </a:xfrm>
          <a:prstGeom prst="rect">
            <a:avLst/>
          </a:prstGeom>
          <a:noFill/>
        </p:spPr>
        <p:txBody>
          <a:bodyPr wrap="none" rtlCol="0">
            <a:spAutoFit/>
          </a:bodyPr>
          <a:lstStyle/>
          <a:p>
            <a:r>
              <a:rPr lang="en-US" altLang="ko-KR" sz="1100" dirty="0" smtClean="0"/>
              <a:t>KSTAR 16325</a:t>
            </a:r>
            <a:endParaRPr lang="ko-KR" altLang="en-US" sz="1100" dirty="0"/>
          </a:p>
        </p:txBody>
      </p:sp>
      <mc:AlternateContent xmlns:mc="http://schemas.openxmlformats.org/markup-compatibility/2006" xmlns:a14="http://schemas.microsoft.com/office/drawing/2010/main">
        <mc:Choice Requires="a14">
          <p:sp>
            <p:nvSpPr>
              <p:cNvPr id="27" name="TextBox 26"/>
              <p:cNvSpPr txBox="1"/>
              <p:nvPr/>
            </p:nvSpPr>
            <p:spPr>
              <a:xfrm>
                <a:off x="3265919" y="1389806"/>
                <a:ext cx="1111202" cy="315471"/>
              </a:xfrm>
              <a:prstGeom prst="rect">
                <a:avLst/>
              </a:prstGeom>
              <a:noFill/>
            </p:spPr>
            <p:txBody>
              <a:bodyPr wrap="none" rtlCol="0">
                <a:spAutoFit/>
              </a:bodyPr>
              <a:lstStyle/>
              <a:p>
                <a:pPr algn="r"/>
                <a:r>
                  <a:rPr lang="en-US" altLang="ko-KR" sz="1400" u="sng" dirty="0" smtClean="0"/>
                  <a:t>R-DCON </a:t>
                </a:r>
                <a14:m>
                  <m:oMath xmlns:m="http://schemas.openxmlformats.org/officeDocument/2006/math">
                    <m:r>
                      <m:rPr>
                        <m:sty m:val="p"/>
                      </m:rPr>
                      <a:rPr lang="en-US" altLang="ko-KR" sz="1400" i="1" u="sng">
                        <a:latin typeface="Cambria Math" panose="02040503050406030204" pitchFamily="18" charset="0"/>
                      </a:rPr>
                      <m:t>Δ</m:t>
                    </m:r>
                    <m:r>
                      <a:rPr lang="en-US" altLang="ko-KR" sz="1400" i="1" u="sng">
                        <a:latin typeface="Cambria Math" panose="02040503050406030204" pitchFamily="18" charset="0"/>
                      </a:rPr>
                      <m:t>′</m:t>
                    </m:r>
                  </m:oMath>
                </a14:m>
                <a:endParaRPr lang="ko-KR" altLang="en-US" sz="1400" u="sng" dirty="0"/>
              </a:p>
            </p:txBody>
          </p:sp>
        </mc:Choice>
        <mc:Fallback xmlns="">
          <p:sp>
            <p:nvSpPr>
              <p:cNvPr id="27" name="TextBox 26"/>
              <p:cNvSpPr txBox="1">
                <a:spLocks noRot="1" noChangeAspect="1" noMove="1" noResize="1" noEditPoints="1" noAdjustHandles="1" noChangeArrowheads="1" noChangeShapeType="1" noTextEdit="1"/>
              </p:cNvSpPr>
              <p:nvPr/>
            </p:nvSpPr>
            <p:spPr>
              <a:xfrm>
                <a:off x="3265919" y="1389806"/>
                <a:ext cx="1111202" cy="315471"/>
              </a:xfrm>
              <a:prstGeom prst="rect">
                <a:avLst/>
              </a:prstGeom>
              <a:blipFill>
                <a:blip r:embed="rId7"/>
                <a:stretch>
                  <a:fillRect l="-549" t="-3846" b="-15385"/>
                </a:stretch>
              </a:blipFill>
            </p:spPr>
            <p:txBody>
              <a:bodyPr/>
              <a:lstStyle/>
              <a:p>
                <a:r>
                  <a:rPr lang="ko-KR" altLang="en-US">
                    <a:noFill/>
                  </a:rPr>
                  <a:t> </a:t>
                </a:r>
              </a:p>
            </p:txBody>
          </p:sp>
        </mc:Fallback>
      </mc:AlternateContent>
      <p:sp>
        <p:nvSpPr>
          <p:cNvPr id="30" name="TextBox 29"/>
          <p:cNvSpPr txBox="1"/>
          <p:nvPr/>
        </p:nvSpPr>
        <p:spPr>
          <a:xfrm>
            <a:off x="2224845" y="1713588"/>
            <a:ext cx="788385" cy="282573"/>
          </a:xfrm>
          <a:prstGeom prst="rect">
            <a:avLst/>
          </a:prstGeom>
          <a:solidFill>
            <a:srgbClr val="FFFFCC"/>
          </a:solidFill>
          <a:ln w="15875">
            <a:solidFill>
              <a:srgbClr val="FF0000"/>
            </a:solidFill>
          </a:ln>
        </p:spPr>
        <p:txBody>
          <a:bodyPr wrap="square" lIns="72000" tIns="18000" rIns="72000" bIns="18000" rtlCol="0">
            <a:spAutoFit/>
          </a:bodyPr>
          <a:lstStyle/>
          <a:p>
            <a:pPr algn="ctr"/>
            <a:r>
              <a:rPr lang="en-US" altLang="ko-KR" sz="1600" dirty="0" err="1" smtClean="0">
                <a:solidFill>
                  <a:schemeClr val="tx1"/>
                </a:solidFill>
                <a:latin typeface="Symbol" panose="05050102010706020507" pitchFamily="18" charset="2"/>
              </a:rPr>
              <a:t>b</a:t>
            </a:r>
            <a:r>
              <a:rPr lang="en-US" altLang="ko-KR" sz="1600" baseline="-25000" dirty="0" err="1" smtClean="0">
                <a:solidFill>
                  <a:schemeClr val="tx1"/>
                </a:solidFill>
              </a:rPr>
              <a:t>N</a:t>
            </a:r>
            <a:r>
              <a:rPr lang="en-US" altLang="ko-KR" sz="1600" dirty="0" smtClean="0">
                <a:solidFill>
                  <a:schemeClr val="tx1"/>
                </a:solidFill>
              </a:rPr>
              <a:t> ~ </a:t>
            </a:r>
            <a:r>
              <a:rPr lang="en-US" altLang="ko-KR" sz="1600" dirty="0">
                <a:solidFill>
                  <a:schemeClr val="tx1"/>
                </a:solidFill>
              </a:rPr>
              <a:t>2</a:t>
            </a:r>
            <a:endParaRPr lang="ko-KR" altLang="en-US" sz="1600" dirty="0">
              <a:solidFill>
                <a:schemeClr val="tx1"/>
              </a:solidFill>
            </a:endParaRPr>
          </a:p>
        </p:txBody>
      </p:sp>
      <p:sp>
        <p:nvSpPr>
          <p:cNvPr id="22" name="Title 3"/>
          <p:cNvSpPr txBox="1">
            <a:spLocks/>
          </p:cNvSpPr>
          <p:nvPr/>
        </p:nvSpPr>
        <p:spPr>
          <a:xfrm>
            <a:off x="209550" y="41275"/>
            <a:ext cx="8705849"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200" b="1" kern="0" noProof="0" dirty="0" smtClean="0">
                <a:solidFill>
                  <a:srgbClr val="0033CC"/>
                </a:solidFill>
                <a:latin typeface="+mj-ea"/>
                <a:ea typeface="+mj-ea"/>
                <a:cs typeface="+mj-cs"/>
              </a:rPr>
              <a:t>Tearing stability is examined by the resistive DCON code  </a:t>
            </a:r>
            <a:endParaRPr kumimoji="0" lang="ko-KR" altLang="en-US" sz="2200" u="none" strike="noStrike" kern="0" cap="none" spc="0" normalizeH="0" noProof="0" dirty="0">
              <a:ln>
                <a:noFill/>
              </a:ln>
              <a:solidFill>
                <a:srgbClr val="0033CC"/>
              </a:solidFill>
              <a:effectLst/>
              <a:uLnTx/>
              <a:uFillTx/>
              <a:latin typeface="+mj-lt"/>
              <a:ea typeface="+mj-ea"/>
              <a:cs typeface="+mj-cs"/>
            </a:endParaRPr>
          </a:p>
        </p:txBody>
      </p:sp>
      <p:sp>
        <p:nvSpPr>
          <p:cNvPr id="26" name="Rectangle 3"/>
          <p:cNvSpPr txBox="1">
            <a:spLocks noChangeArrowheads="1"/>
          </p:cNvSpPr>
          <p:nvPr/>
        </p:nvSpPr>
        <p:spPr>
          <a:xfrm>
            <a:off x="317500" y="4042404"/>
            <a:ext cx="8597899" cy="2173895"/>
          </a:xfrm>
          <a:prstGeom prst="rect">
            <a:avLst/>
          </a:prstGeom>
        </p:spPr>
        <p:txBody>
          <a:bodyPr/>
          <a:lstStyle/>
          <a:p>
            <a:pPr marL="342900" indent="-342900">
              <a:lnSpc>
                <a:spcPct val="110000"/>
              </a:lnSpc>
              <a:spcBef>
                <a:spcPct val="70000"/>
              </a:spcBef>
              <a:buClr>
                <a:srgbClr val="F70606"/>
              </a:buClr>
              <a:buSzPct val="75000"/>
              <a:buFont typeface="Wingdings" pitchFamily="2" charset="2"/>
              <a:buChar char=""/>
              <a:defRPr/>
            </a:pPr>
            <a:r>
              <a:rPr lang="en-US" altLang="ko-KR" sz="1800" dirty="0" smtClean="0">
                <a:solidFill>
                  <a:srgbClr val="0033CC"/>
                </a:solidFill>
                <a:latin typeface="+mn-lt"/>
                <a:ea typeface="바탕" panose="02030600000101010101" pitchFamily="18" charset="-127"/>
                <a:cs typeface="Times New Roman" panose="02020603050405020304" pitchFamily="18" charset="0"/>
              </a:rPr>
              <a:t>The tearing stability index, </a:t>
            </a:r>
            <a:r>
              <a:rPr lang="en-US" altLang="ko-KR" sz="1800" dirty="0" smtClean="0">
                <a:solidFill>
                  <a:srgbClr val="0033CC"/>
                </a:solidFill>
                <a:latin typeface="Symbol" panose="05050102010706020507" pitchFamily="18" charset="2"/>
                <a:ea typeface="바탕" panose="02030600000101010101" pitchFamily="18" charset="-127"/>
                <a:cs typeface="Times New Roman" panose="02020603050405020304" pitchFamily="18" charset="0"/>
              </a:rPr>
              <a:t>D</a:t>
            </a:r>
            <a:r>
              <a:rPr lang="en-US" altLang="ko-KR" sz="1800" dirty="0" smtClean="0">
                <a:solidFill>
                  <a:srgbClr val="0033CC"/>
                </a:solidFill>
                <a:latin typeface="Times New Roman" panose="02020603050405020304" pitchFamily="18" charset="0"/>
                <a:ea typeface="바탕" panose="02030600000101010101" pitchFamily="18" charset="-127"/>
              </a:rPr>
              <a:t>′</a:t>
            </a:r>
            <a:r>
              <a:rPr lang="en-US" altLang="ko-KR" sz="1800" kern="0" dirty="0" smtClean="0">
                <a:solidFill>
                  <a:srgbClr val="0033CC"/>
                </a:solidFill>
                <a:latin typeface="+mj-lt"/>
                <a:ea typeface="굴림" pitchFamily="50" charset="-127"/>
              </a:rPr>
              <a:t>, at high </a:t>
            </a:r>
            <a:r>
              <a:rPr lang="en-US" altLang="ko-KR" sz="1800" kern="0" dirty="0" err="1" smtClean="0">
                <a:solidFill>
                  <a:srgbClr val="0033CC"/>
                </a:solidFill>
                <a:latin typeface="Symbol" panose="05050102010706020507" pitchFamily="18" charset="2"/>
                <a:ea typeface="굴림" pitchFamily="50" charset="-127"/>
              </a:rPr>
              <a:t>b</a:t>
            </a:r>
            <a:r>
              <a:rPr lang="en-US" altLang="ko-KR" sz="1800" kern="0" baseline="-25000" dirty="0" err="1" smtClean="0">
                <a:solidFill>
                  <a:srgbClr val="0033CC"/>
                </a:solidFill>
                <a:latin typeface="+mj-lt"/>
                <a:ea typeface="굴림" pitchFamily="50" charset="-127"/>
              </a:rPr>
              <a:t>N</a:t>
            </a:r>
            <a:r>
              <a:rPr lang="en-US" altLang="ko-KR" sz="1800" kern="0" dirty="0" smtClean="0">
                <a:solidFill>
                  <a:srgbClr val="0033CC"/>
                </a:solidFill>
                <a:latin typeface="+mj-lt"/>
                <a:ea typeface="굴림" pitchFamily="50" charset="-127"/>
              </a:rPr>
              <a:t> &gt; 3 is more unstable compared to that at reduced </a:t>
            </a:r>
            <a:r>
              <a:rPr lang="en-US" altLang="ko-KR" sz="1800" kern="0" dirty="0" err="1">
                <a:solidFill>
                  <a:srgbClr val="0033CC"/>
                </a:solidFill>
                <a:latin typeface="Symbol" panose="05050102010706020507" pitchFamily="18" charset="2"/>
                <a:ea typeface="굴림" pitchFamily="50" charset="-127"/>
              </a:rPr>
              <a:t>b</a:t>
            </a:r>
            <a:r>
              <a:rPr lang="en-US" altLang="ko-KR" sz="1800" kern="0" baseline="-25000" dirty="0" err="1">
                <a:solidFill>
                  <a:srgbClr val="0033CC"/>
                </a:solidFill>
                <a:ea typeface="굴림" pitchFamily="50" charset="-127"/>
              </a:rPr>
              <a:t>N</a:t>
            </a:r>
            <a:r>
              <a:rPr lang="en-US" altLang="ko-KR" sz="1800" kern="0" dirty="0" smtClean="0">
                <a:solidFill>
                  <a:srgbClr val="0033CC"/>
                </a:solidFill>
                <a:latin typeface="+mj-lt"/>
                <a:ea typeface="굴림" pitchFamily="50" charset="-127"/>
              </a:rPr>
              <a:t> later in the discharge</a:t>
            </a:r>
          </a:p>
          <a:p>
            <a:pPr marL="342900" indent="-342900">
              <a:lnSpc>
                <a:spcPct val="110000"/>
              </a:lnSpc>
              <a:spcBef>
                <a:spcPct val="70000"/>
              </a:spcBef>
              <a:buClr>
                <a:srgbClr val="F70606"/>
              </a:buClr>
              <a:buSzPct val="75000"/>
              <a:buFont typeface="Wingdings" pitchFamily="2" charset="2"/>
              <a:buChar char=""/>
              <a:defRPr/>
            </a:pPr>
            <a:r>
              <a:rPr lang="en-US" altLang="ko-KR" sz="1800" kern="0" dirty="0" smtClean="0">
                <a:solidFill>
                  <a:srgbClr val="0033CC"/>
                </a:solidFill>
                <a:latin typeface="+mj-lt"/>
                <a:ea typeface="굴림" pitchFamily="50" charset="-127"/>
              </a:rPr>
              <a:t>The intermediate </a:t>
            </a:r>
            <a:r>
              <a:rPr lang="en-US" altLang="ko-KR" sz="1800" kern="0" dirty="0" err="1">
                <a:solidFill>
                  <a:srgbClr val="0033CC"/>
                </a:solidFill>
                <a:latin typeface="Symbol" panose="05050102010706020507" pitchFamily="18" charset="2"/>
                <a:ea typeface="굴림" pitchFamily="50" charset="-127"/>
              </a:rPr>
              <a:t>b</a:t>
            </a:r>
            <a:r>
              <a:rPr lang="en-US" altLang="ko-KR" sz="1800" kern="0" baseline="-25000" dirty="0" err="1">
                <a:solidFill>
                  <a:srgbClr val="0033CC"/>
                </a:solidFill>
                <a:ea typeface="굴림" pitchFamily="50" charset="-127"/>
              </a:rPr>
              <a:t>N</a:t>
            </a:r>
            <a:r>
              <a:rPr lang="en-US" altLang="ko-KR" sz="1800" kern="0" dirty="0" smtClean="0">
                <a:solidFill>
                  <a:srgbClr val="0033CC"/>
                </a:solidFill>
                <a:latin typeface="+mj-lt"/>
                <a:ea typeface="굴림" pitchFamily="50" charset="-127"/>
              </a:rPr>
              <a:t> ~ 2 equilibria that </a:t>
            </a:r>
            <a:r>
              <a:rPr lang="en-US" altLang="ko-KR" sz="1800" kern="0" dirty="0">
                <a:solidFill>
                  <a:srgbClr val="0033CC"/>
                </a:solidFill>
                <a:latin typeface="+mj-lt"/>
                <a:ea typeface="굴림" pitchFamily="50" charset="-127"/>
              </a:rPr>
              <a:t>are experimentally stable to tearing modes but show an unstable value of </a:t>
            </a:r>
            <a:r>
              <a:rPr lang="en-US" altLang="ko-KR" sz="1800" dirty="0" smtClean="0">
                <a:solidFill>
                  <a:srgbClr val="0033CC"/>
                </a:solidFill>
                <a:latin typeface="Symbol" panose="05050102010706020507" pitchFamily="18" charset="2"/>
                <a:ea typeface="바탕" panose="02030600000101010101" pitchFamily="18" charset="-127"/>
                <a:cs typeface="Times New Roman" panose="02020603050405020304" pitchFamily="18" charset="0"/>
              </a:rPr>
              <a:t>D</a:t>
            </a:r>
            <a:r>
              <a:rPr lang="en-US" altLang="ko-KR" sz="1800" kern="0" dirty="0" smtClean="0">
                <a:solidFill>
                  <a:srgbClr val="0033CC"/>
                </a:solidFill>
                <a:latin typeface="+mj-lt"/>
                <a:ea typeface="굴림" pitchFamily="50" charset="-127"/>
              </a:rPr>
              <a:t>′ indicate </a:t>
            </a:r>
            <a:r>
              <a:rPr lang="en-US" altLang="ko-KR" sz="1800" kern="0" dirty="0">
                <a:solidFill>
                  <a:srgbClr val="0033CC"/>
                </a:solidFill>
                <a:latin typeface="+mj-lt"/>
                <a:ea typeface="굴림" pitchFamily="50" charset="-127"/>
              </a:rPr>
              <a:t>that stabilizing components of the NTM stability </a:t>
            </a:r>
            <a:r>
              <a:rPr lang="en-US" altLang="ko-KR" sz="1800" kern="0" dirty="0" smtClean="0">
                <a:solidFill>
                  <a:srgbClr val="0033CC"/>
                </a:solidFill>
                <a:latin typeface="+mj-lt"/>
                <a:ea typeface="굴림" pitchFamily="50" charset="-127"/>
              </a:rPr>
              <a:t>combined </a:t>
            </a:r>
            <a:r>
              <a:rPr lang="en-US" altLang="ko-KR" sz="1800" kern="0" dirty="0">
                <a:solidFill>
                  <a:srgbClr val="0033CC"/>
                </a:solidFill>
                <a:latin typeface="+mj-lt"/>
                <a:ea typeface="굴림" pitchFamily="50" charset="-127"/>
              </a:rPr>
              <a:t>with sheared toroidal rotation need to be </a:t>
            </a:r>
            <a:r>
              <a:rPr lang="en-US" altLang="ko-KR" sz="1800" kern="0" dirty="0" smtClean="0">
                <a:solidFill>
                  <a:srgbClr val="0033CC"/>
                </a:solidFill>
                <a:latin typeface="+mj-lt"/>
                <a:ea typeface="굴림" pitchFamily="50" charset="-127"/>
              </a:rPr>
              <a:t>invoked</a:t>
            </a:r>
            <a:endParaRPr lang="en-US" altLang="ko-KR" sz="1800" kern="0" dirty="0">
              <a:solidFill>
                <a:srgbClr val="0033CC"/>
              </a:solidFill>
              <a:latin typeface="+mj-lt"/>
              <a:ea typeface="굴림" pitchFamily="50" charset="-127"/>
            </a:endParaRPr>
          </a:p>
          <a:p>
            <a:pPr marL="342900" indent="-342900">
              <a:lnSpc>
                <a:spcPct val="110000"/>
              </a:lnSpc>
              <a:spcBef>
                <a:spcPct val="70000"/>
              </a:spcBef>
              <a:buClr>
                <a:srgbClr val="F70606"/>
              </a:buClr>
              <a:buSzPct val="75000"/>
              <a:defRPr/>
            </a:pPr>
            <a:endParaRPr lang="en-US" altLang="ko-KR" sz="1700" kern="0" dirty="0">
              <a:solidFill>
                <a:schemeClr val="accent1">
                  <a:lumMod val="75000"/>
                </a:schemeClr>
              </a:solidFill>
              <a:latin typeface="+mj-lt"/>
              <a:ea typeface="굴림" pitchFamily="50" charset="-127"/>
            </a:endParaRPr>
          </a:p>
        </p:txBody>
      </p:sp>
      <p:sp>
        <p:nvSpPr>
          <p:cNvPr id="28" name="Rectangle 27"/>
          <p:cNvSpPr/>
          <p:nvPr/>
        </p:nvSpPr>
        <p:spPr>
          <a:xfrm>
            <a:off x="4480781" y="6062410"/>
            <a:ext cx="4368673" cy="307777"/>
          </a:xfrm>
          <a:prstGeom prst="rect">
            <a:avLst/>
          </a:prstGeom>
          <a:ln w="3175">
            <a:noFill/>
          </a:ln>
        </p:spPr>
        <p:txBody>
          <a:bodyPr wrap="square" lIns="45720" rIns="45720">
            <a:spAutoFit/>
          </a:bodyPr>
          <a:lstStyle/>
          <a:p>
            <a:r>
              <a:rPr lang="en-US" altLang="ko-KR" sz="1400" dirty="0" smtClean="0">
                <a:solidFill>
                  <a:schemeClr val="bg2">
                    <a:lumMod val="50000"/>
                  </a:schemeClr>
                </a:solidFill>
                <a:latin typeface="+mj-ea"/>
              </a:rPr>
              <a:t>A.H. </a:t>
            </a:r>
            <a:r>
              <a:rPr lang="en-US" altLang="ko-KR" sz="1400" dirty="0" err="1" smtClean="0">
                <a:solidFill>
                  <a:schemeClr val="bg2">
                    <a:lumMod val="50000"/>
                  </a:schemeClr>
                </a:solidFill>
                <a:latin typeface="+mj-ea"/>
              </a:rPr>
              <a:t>Glasser</a:t>
            </a:r>
            <a:r>
              <a:rPr lang="en-US" altLang="ko-KR" sz="1400" dirty="0">
                <a:solidFill>
                  <a:schemeClr val="bg2">
                    <a:lumMod val="50000"/>
                  </a:schemeClr>
                </a:solidFill>
                <a:latin typeface="+mj-ea"/>
              </a:rPr>
              <a:t>,</a:t>
            </a:r>
            <a:r>
              <a:rPr lang="en-US" altLang="ko-KR" sz="1400" dirty="0" smtClean="0">
                <a:solidFill>
                  <a:schemeClr val="bg2">
                    <a:lumMod val="50000"/>
                  </a:schemeClr>
                </a:solidFill>
                <a:latin typeface="+mj-ea"/>
              </a:rPr>
              <a:t> </a:t>
            </a:r>
            <a:r>
              <a:rPr lang="en-US" altLang="ko-KR" sz="1400" i="1" dirty="0" smtClean="0">
                <a:solidFill>
                  <a:schemeClr val="bg2">
                    <a:lumMod val="50000"/>
                  </a:schemeClr>
                </a:solidFill>
                <a:latin typeface="+mj-ea"/>
              </a:rPr>
              <a:t>et al</a:t>
            </a:r>
            <a:r>
              <a:rPr lang="en-US" altLang="ko-KR" sz="1400" dirty="0" smtClean="0">
                <a:solidFill>
                  <a:schemeClr val="bg2">
                    <a:lumMod val="50000"/>
                  </a:schemeClr>
                </a:solidFill>
                <a:latin typeface="+mj-ea"/>
              </a:rPr>
              <a:t>., Phys. Plasmas </a:t>
            </a:r>
            <a:r>
              <a:rPr lang="en-US" altLang="ko-KR" sz="1400" b="1" dirty="0" smtClean="0">
                <a:solidFill>
                  <a:schemeClr val="bg2">
                    <a:lumMod val="50000"/>
                  </a:schemeClr>
                </a:solidFill>
                <a:latin typeface="+mj-ea"/>
              </a:rPr>
              <a:t>23</a:t>
            </a:r>
            <a:r>
              <a:rPr lang="en-US" altLang="ko-KR" sz="1400" dirty="0" smtClean="0">
                <a:solidFill>
                  <a:schemeClr val="bg2">
                    <a:lumMod val="50000"/>
                  </a:schemeClr>
                </a:solidFill>
                <a:latin typeface="+mj-ea"/>
              </a:rPr>
              <a:t> (2016) 112506</a:t>
            </a:r>
            <a:endParaRPr lang="en-US" sz="1400" dirty="0">
              <a:solidFill>
                <a:schemeClr val="bg2">
                  <a:lumMod val="50000"/>
                </a:schemeClr>
              </a:solidFill>
            </a:endParaRPr>
          </a:p>
        </p:txBody>
      </p:sp>
      <p:sp>
        <p:nvSpPr>
          <p:cNvPr id="29" name="TextBox 19"/>
          <p:cNvSpPr txBox="1">
            <a:spLocks noChangeArrowheads="1"/>
          </p:cNvSpPr>
          <p:nvPr/>
        </p:nvSpPr>
        <p:spPr bwMode="auto">
          <a:xfrm>
            <a:off x="5769051" y="1332459"/>
            <a:ext cx="1807155" cy="384721"/>
          </a:xfrm>
          <a:prstGeom prst="rect">
            <a:avLst/>
          </a:prstGeom>
          <a:noFill/>
          <a:ln w="9525">
            <a:noFill/>
            <a:miter lim="800000"/>
            <a:headEnd/>
            <a:tailEnd/>
          </a:ln>
        </p:spPr>
        <p:txBody>
          <a:bodyPr wrap="square">
            <a:spAutoFit/>
          </a:bodyPr>
          <a:lstStyle/>
          <a:p>
            <a:pPr algn="ctr"/>
            <a:r>
              <a:rPr lang="en-US" altLang="ko-KR" sz="950" dirty="0" smtClean="0">
                <a:solidFill>
                  <a:srgbClr val="FF0000"/>
                </a:solidFill>
                <a:ea typeface="굴림" charset="-127"/>
              </a:rPr>
              <a:t>Susceptible to tearing mode onset in the experiment</a:t>
            </a:r>
          </a:p>
        </p:txBody>
      </p:sp>
      <p:cxnSp>
        <p:nvCxnSpPr>
          <p:cNvPr id="8" name="Straight Arrow Connector 7"/>
          <p:cNvCxnSpPr/>
          <p:nvPr/>
        </p:nvCxnSpPr>
        <p:spPr bwMode="auto">
          <a:xfrm flipH="1">
            <a:off x="5834808" y="1579880"/>
            <a:ext cx="187532"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24" name="Straight Arrow Connector 23"/>
          <p:cNvCxnSpPr/>
          <p:nvPr/>
        </p:nvCxnSpPr>
        <p:spPr bwMode="auto">
          <a:xfrm>
            <a:off x="7327900" y="1579880"/>
            <a:ext cx="166797"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4290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txBox="1">
            <a:spLocks/>
          </p:cNvSpPr>
          <p:nvPr/>
        </p:nvSpPr>
        <p:spPr>
          <a:xfrm>
            <a:off x="257175" y="10160"/>
            <a:ext cx="8705850" cy="754380"/>
          </a:xfrm>
          <a:prstGeom prst="rect">
            <a:avLst/>
          </a:prstGeom>
        </p:spPr>
        <p:txBody>
          <a:bodyPr anchor="ctr" anchorCtr="0"/>
          <a:lstStyle/>
          <a:p>
            <a:pPr lvl="0" algn="ctr">
              <a:defRPr/>
            </a:pPr>
            <a:r>
              <a:rPr lang="en-US" altLang="ko-KR" sz="2100" b="1" kern="0" dirty="0" smtClean="0">
                <a:solidFill>
                  <a:srgbClr val="0033CC"/>
                </a:solidFill>
                <a:latin typeface="+mj-ea"/>
                <a:ea typeface="+mj-ea"/>
                <a:cs typeface="+mj-cs"/>
              </a:rPr>
              <a:t>Ideal and resistive stability of high </a:t>
            </a:r>
            <a:r>
              <a:rPr lang="en-US" altLang="ko-KR" sz="2100" b="1" kern="0" dirty="0" err="1" smtClean="0">
                <a:solidFill>
                  <a:srgbClr val="0033CC"/>
                </a:solidFill>
                <a:latin typeface="Symbol" panose="05050102010706020507" pitchFamily="18" charset="2"/>
                <a:ea typeface="+mj-ea"/>
                <a:cs typeface="+mj-cs"/>
              </a:rPr>
              <a:t>b</a:t>
            </a:r>
            <a:r>
              <a:rPr lang="en-US" altLang="ko-KR" sz="2100" b="1" kern="0" baseline="-25000" dirty="0" err="1" smtClean="0">
                <a:solidFill>
                  <a:srgbClr val="0033CC"/>
                </a:solidFill>
                <a:latin typeface="+mj-ea"/>
                <a:ea typeface="+mj-ea"/>
                <a:cs typeface="+mj-cs"/>
              </a:rPr>
              <a:t>N</a:t>
            </a:r>
            <a:r>
              <a:rPr lang="en-US" altLang="ko-KR" sz="2100" b="1" kern="0" dirty="0" smtClean="0">
                <a:solidFill>
                  <a:srgbClr val="0033CC"/>
                </a:solidFill>
                <a:latin typeface="+mj-ea"/>
                <a:ea typeface="+mj-ea"/>
                <a:cs typeface="+mj-cs"/>
              </a:rPr>
              <a:t> equilibria examined </a:t>
            </a:r>
          </a:p>
          <a:p>
            <a:pPr lvl="0" algn="ctr">
              <a:defRPr/>
            </a:pPr>
            <a:r>
              <a:rPr lang="en-US" altLang="ko-KR" sz="2100" b="1" kern="0" dirty="0" smtClean="0">
                <a:solidFill>
                  <a:srgbClr val="0033CC"/>
                </a:solidFill>
                <a:latin typeface="+mj-ea"/>
                <a:ea typeface="+mj-ea"/>
                <a:cs typeface="+mj-cs"/>
              </a:rPr>
              <a:t>by using M3D-C</a:t>
            </a:r>
            <a:r>
              <a:rPr lang="en-US" altLang="ko-KR" sz="2100" b="1" kern="0" baseline="30000" dirty="0" smtClean="0">
                <a:solidFill>
                  <a:srgbClr val="0033CC"/>
                </a:solidFill>
                <a:latin typeface="+mj-ea"/>
                <a:ea typeface="+mj-ea"/>
                <a:cs typeface="+mj-cs"/>
              </a:rPr>
              <a:t>1</a:t>
            </a:r>
            <a:endParaRPr kumimoji="0" lang="ko-KR" altLang="en-US" sz="2100" b="1" i="1" u="none" strike="noStrike" kern="0" cap="none" spc="0" normalizeH="0" baseline="30000" noProof="0" dirty="0">
              <a:ln>
                <a:noFill/>
              </a:ln>
              <a:solidFill>
                <a:srgbClr val="0033CC"/>
              </a:solidFill>
              <a:effectLst/>
              <a:uLnTx/>
              <a:uFillTx/>
              <a:latin typeface="+mj-lt"/>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895" y="1344808"/>
            <a:ext cx="2599548" cy="3922812"/>
          </a:xfrm>
          <a:prstGeom prst="rect">
            <a:avLst/>
          </a:prstGeom>
        </p:spPr>
      </p:pic>
      <p:sp>
        <p:nvSpPr>
          <p:cNvPr id="6" name="TextBox 19"/>
          <p:cNvSpPr txBox="1">
            <a:spLocks noChangeArrowheads="1"/>
          </p:cNvSpPr>
          <p:nvPr/>
        </p:nvSpPr>
        <p:spPr bwMode="auto">
          <a:xfrm>
            <a:off x="275927" y="5476883"/>
            <a:ext cx="5223173" cy="904863"/>
          </a:xfrm>
          <a:prstGeom prst="rect">
            <a:avLst/>
          </a:prstGeom>
          <a:noFill/>
          <a:ln w="9525">
            <a:noFill/>
            <a:miter lim="800000"/>
            <a:headEnd/>
            <a:tailEnd/>
          </a:ln>
        </p:spPr>
        <p:txBody>
          <a:bodyPr wrap="square">
            <a:spAutoFit/>
          </a:bodyPr>
          <a:lstStyle/>
          <a:p>
            <a:pPr>
              <a:lnSpc>
                <a:spcPct val="110000"/>
              </a:lnSpc>
            </a:pPr>
            <a:r>
              <a:rPr lang="en-US" altLang="ko-KR" sz="1600" u="sng" dirty="0">
                <a:ea typeface="굴림" charset="-127"/>
              </a:rPr>
              <a:t>(a) The perturbed poloidal flux of unstable ideal mode </a:t>
            </a:r>
            <a:r>
              <a:rPr lang="en-US" altLang="ko-KR" sz="1600" u="sng" dirty="0" smtClean="0">
                <a:ea typeface="굴림" charset="-127"/>
              </a:rPr>
              <a:t>and (b) </a:t>
            </a:r>
            <a:r>
              <a:rPr lang="en-US" altLang="ko-KR" sz="1600" u="sng" dirty="0">
                <a:ea typeface="굴림" charset="-127"/>
              </a:rPr>
              <a:t>t</a:t>
            </a:r>
            <a:r>
              <a:rPr lang="en-US" altLang="ko-KR" sz="1600" u="sng" dirty="0" smtClean="0">
                <a:ea typeface="굴림" charset="-127"/>
              </a:rPr>
              <a:t>he radial velocity </a:t>
            </a:r>
            <a:r>
              <a:rPr lang="en-US" altLang="ko-KR" sz="1600" u="sng" dirty="0" err="1" smtClean="0">
                <a:ea typeface="굴림" charset="-127"/>
              </a:rPr>
              <a:t>eigenfunction</a:t>
            </a:r>
            <a:r>
              <a:rPr lang="en-US" altLang="ko-KR" sz="1600" u="sng" dirty="0" smtClean="0">
                <a:ea typeface="굴림" charset="-127"/>
              </a:rPr>
              <a:t> of a 2/1 tearing mode from M3D-C</a:t>
            </a:r>
            <a:r>
              <a:rPr lang="en-US" altLang="ko-KR" sz="1600" u="sng" baseline="30000" dirty="0" smtClean="0">
                <a:ea typeface="굴림" charset="-127"/>
              </a:rPr>
              <a:t>1</a:t>
            </a:r>
            <a:endParaRPr lang="en-US" altLang="ko-KR" sz="1600" u="sng" dirty="0" smtClean="0">
              <a:ea typeface="굴림" charset="-127"/>
            </a:endParaRPr>
          </a:p>
        </p:txBody>
      </p:sp>
      <p:sp>
        <p:nvSpPr>
          <p:cNvPr id="10" name="TextBox 9"/>
          <p:cNvSpPr txBox="1"/>
          <p:nvPr/>
        </p:nvSpPr>
        <p:spPr>
          <a:xfrm>
            <a:off x="2915498" y="1351028"/>
            <a:ext cx="466794" cy="369332"/>
          </a:xfrm>
          <a:prstGeom prst="rect">
            <a:avLst/>
          </a:prstGeom>
          <a:noFill/>
        </p:spPr>
        <p:txBody>
          <a:bodyPr wrap="none" rtlCol="0">
            <a:spAutoFit/>
          </a:bodyPr>
          <a:lstStyle/>
          <a:p>
            <a:r>
              <a:rPr lang="en-US" altLang="ko-KR" sz="1800" dirty="0" smtClean="0"/>
              <a:t>(b)</a:t>
            </a:r>
            <a:endParaRPr lang="ko-KR" altLang="en-US" sz="1800" dirty="0"/>
          </a:p>
        </p:txBody>
      </p:sp>
      <p:sp>
        <p:nvSpPr>
          <p:cNvPr id="4" name="Rectangle 3"/>
          <p:cNvSpPr txBox="1">
            <a:spLocks noChangeArrowheads="1"/>
          </p:cNvSpPr>
          <p:nvPr/>
        </p:nvSpPr>
        <p:spPr>
          <a:xfrm>
            <a:off x="5158596" y="1344808"/>
            <a:ext cx="3985404" cy="4716838"/>
          </a:xfrm>
          <a:prstGeom prst="rect">
            <a:avLst/>
          </a:prstGeom>
        </p:spPr>
        <p:txBody>
          <a:bodyPr/>
          <a:lstStyle/>
          <a:p>
            <a:pPr marL="342900" indent="-342900">
              <a:lnSpc>
                <a:spcPct val="110000"/>
              </a:lnSpc>
              <a:spcBef>
                <a:spcPct val="70000"/>
              </a:spcBef>
              <a:buClr>
                <a:srgbClr val="F70606"/>
              </a:buClr>
              <a:buSzPct val="75000"/>
              <a:buFont typeface="Wingdings" pitchFamily="2" charset="2"/>
              <a:buChar char=""/>
              <a:defRPr/>
            </a:pPr>
            <a:r>
              <a:rPr lang="en-US" altLang="ko-KR" sz="1900" kern="0" dirty="0">
                <a:solidFill>
                  <a:srgbClr val="0033CC"/>
                </a:solidFill>
                <a:ea typeface="굴림" pitchFamily="50" charset="-127"/>
              </a:rPr>
              <a:t>The high </a:t>
            </a:r>
            <a:r>
              <a:rPr lang="en-US" altLang="ko-KR" sz="1900" kern="0" dirty="0" err="1">
                <a:solidFill>
                  <a:srgbClr val="0033CC"/>
                </a:solidFill>
                <a:latin typeface="Symbol" panose="05050102010706020507" pitchFamily="18" charset="2"/>
                <a:ea typeface="굴림" pitchFamily="50" charset="-127"/>
              </a:rPr>
              <a:t>b</a:t>
            </a:r>
            <a:r>
              <a:rPr lang="en-US" altLang="ko-KR" sz="1900" kern="0" baseline="-25000" dirty="0" err="1">
                <a:solidFill>
                  <a:srgbClr val="0033CC"/>
                </a:solidFill>
                <a:ea typeface="굴림" pitchFamily="50" charset="-127"/>
              </a:rPr>
              <a:t>N</a:t>
            </a:r>
            <a:r>
              <a:rPr lang="en-US" altLang="ko-KR" sz="1900" kern="0" dirty="0">
                <a:solidFill>
                  <a:srgbClr val="0033CC"/>
                </a:solidFill>
                <a:ea typeface="굴림" pitchFamily="50" charset="-127"/>
              </a:rPr>
              <a:t> equilibrium is computed to be </a:t>
            </a:r>
            <a:r>
              <a:rPr lang="en-US" altLang="ko-KR" sz="1900" kern="0" dirty="0" smtClean="0">
                <a:solidFill>
                  <a:srgbClr val="0033CC"/>
                </a:solidFill>
                <a:ea typeface="굴림" pitchFamily="50" charset="-127"/>
              </a:rPr>
              <a:t>unstable to n = 1 ideal mode </a:t>
            </a:r>
            <a:r>
              <a:rPr lang="en-US" altLang="ko-KR" sz="1900" kern="0" dirty="0">
                <a:solidFill>
                  <a:srgbClr val="0033CC"/>
                </a:solidFill>
                <a:ea typeface="굴림" pitchFamily="50" charset="-127"/>
              </a:rPr>
              <a:t>by </a:t>
            </a:r>
            <a:r>
              <a:rPr lang="en-US" altLang="ko-KR" sz="1900" kern="0" dirty="0" smtClean="0">
                <a:solidFill>
                  <a:srgbClr val="0033CC"/>
                </a:solidFill>
                <a:ea typeface="굴림" pitchFamily="50" charset="-127"/>
              </a:rPr>
              <a:t>linear M3D-C</a:t>
            </a:r>
            <a:r>
              <a:rPr lang="en-US" altLang="ko-KR" sz="1900" kern="0" baseline="30000" dirty="0" smtClean="0">
                <a:solidFill>
                  <a:srgbClr val="0033CC"/>
                </a:solidFill>
                <a:ea typeface="굴림" pitchFamily="50" charset="-127"/>
              </a:rPr>
              <a:t>1</a:t>
            </a:r>
            <a:r>
              <a:rPr lang="en-US" altLang="ko-KR" sz="1900" kern="0" dirty="0" smtClean="0">
                <a:solidFill>
                  <a:srgbClr val="0033CC"/>
                </a:solidFill>
                <a:ea typeface="굴림" pitchFamily="50" charset="-127"/>
              </a:rPr>
              <a:t> analysis consistent </a:t>
            </a:r>
            <a:r>
              <a:rPr lang="en-US" altLang="ko-KR" sz="1900" kern="0" dirty="0">
                <a:solidFill>
                  <a:srgbClr val="0033CC"/>
                </a:solidFill>
                <a:ea typeface="굴림" pitchFamily="50" charset="-127"/>
              </a:rPr>
              <a:t>with DCON </a:t>
            </a:r>
            <a:endParaRPr lang="en-US" altLang="ko-KR" sz="1900" kern="0" baseline="-25000" dirty="0">
              <a:solidFill>
                <a:srgbClr val="0033CC"/>
              </a:solidFill>
              <a:ea typeface="굴림" pitchFamily="50" charset="-127"/>
            </a:endParaRPr>
          </a:p>
          <a:p>
            <a:pPr marL="342900" indent="-342900">
              <a:spcBef>
                <a:spcPct val="70000"/>
              </a:spcBef>
              <a:buClr>
                <a:srgbClr val="F70606"/>
              </a:buClr>
              <a:buSzPct val="75000"/>
              <a:buFont typeface="Wingdings" pitchFamily="2" charset="2"/>
              <a:buChar char=""/>
              <a:defRPr/>
            </a:pPr>
            <a:r>
              <a:rPr lang="en-US" altLang="ko-KR" sz="1900" kern="0" dirty="0">
                <a:solidFill>
                  <a:srgbClr val="0033CC"/>
                </a:solidFill>
                <a:ea typeface="굴림" pitchFamily="50" charset="-127"/>
              </a:rPr>
              <a:t>Kinetic RWM stability can explain the observed RWM stable operation at </a:t>
            </a:r>
            <a:r>
              <a:rPr lang="en-US" altLang="ko-KR" sz="1900" kern="0" dirty="0" err="1">
                <a:solidFill>
                  <a:srgbClr val="0033CC"/>
                </a:solidFill>
                <a:latin typeface="Symbol" panose="05050102010706020507" pitchFamily="18" charset="2"/>
                <a:ea typeface="굴림" pitchFamily="50" charset="-127"/>
              </a:rPr>
              <a:t>b</a:t>
            </a:r>
            <a:r>
              <a:rPr lang="en-US" altLang="ko-KR" sz="1800" kern="0" baseline="-25000" dirty="0" err="1">
                <a:solidFill>
                  <a:srgbClr val="0033CC"/>
                </a:solidFill>
                <a:ea typeface="굴림" pitchFamily="50" charset="-127"/>
              </a:rPr>
              <a:t>N</a:t>
            </a:r>
            <a:r>
              <a:rPr lang="en-US" altLang="ko-KR" sz="1900" kern="0" dirty="0">
                <a:solidFill>
                  <a:srgbClr val="0033CC"/>
                </a:solidFill>
                <a:ea typeface="굴림" pitchFamily="50" charset="-127"/>
              </a:rPr>
              <a:t> &gt; </a:t>
            </a:r>
            <a:r>
              <a:rPr lang="en-US" altLang="ko-KR" sz="1900" kern="0" dirty="0" err="1">
                <a:solidFill>
                  <a:srgbClr val="0033CC"/>
                </a:solidFill>
                <a:latin typeface="Symbol" panose="05050102010706020507" pitchFamily="18" charset="2"/>
                <a:ea typeface="굴림" pitchFamily="50" charset="-127"/>
              </a:rPr>
              <a:t>b</a:t>
            </a:r>
            <a:r>
              <a:rPr lang="en-US" altLang="ko-KR" sz="1800" kern="0" baseline="-25000" dirty="0" err="1">
                <a:solidFill>
                  <a:srgbClr val="0033CC"/>
                </a:solidFill>
                <a:ea typeface="굴림" pitchFamily="50" charset="-127"/>
              </a:rPr>
              <a:t>N</a:t>
            </a:r>
            <a:r>
              <a:rPr lang="en-US" altLang="ko-KR" sz="1800" kern="0" baseline="30000" dirty="0" err="1">
                <a:solidFill>
                  <a:srgbClr val="0033CC"/>
                </a:solidFill>
                <a:ea typeface="굴림" pitchFamily="50" charset="-127"/>
              </a:rPr>
              <a:t>no</a:t>
            </a:r>
            <a:r>
              <a:rPr lang="en-US" altLang="ko-KR" sz="1800" kern="0" baseline="30000" dirty="0">
                <a:solidFill>
                  <a:srgbClr val="0033CC"/>
                </a:solidFill>
                <a:ea typeface="굴림" pitchFamily="50" charset="-127"/>
              </a:rPr>
              <a:t>-wall</a:t>
            </a:r>
          </a:p>
          <a:p>
            <a:pPr marL="342900" indent="-342900">
              <a:lnSpc>
                <a:spcPct val="95000"/>
              </a:lnSpc>
              <a:spcBef>
                <a:spcPct val="70000"/>
              </a:spcBef>
              <a:buClr>
                <a:srgbClr val="F70606"/>
              </a:buClr>
              <a:buSzPct val="75000"/>
              <a:buFont typeface="Wingdings" pitchFamily="2" charset="2"/>
              <a:buChar char=""/>
              <a:defRPr/>
            </a:pPr>
            <a:r>
              <a:rPr lang="en-US" altLang="ko-KR" sz="1900" kern="0" dirty="0" smtClean="0">
                <a:solidFill>
                  <a:srgbClr val="0033CC"/>
                </a:solidFill>
                <a:ea typeface="굴림" pitchFamily="50" charset="-127"/>
              </a:rPr>
              <a:t>A marginally stable 2/1 tearing mode is computed in M3D-C</a:t>
            </a:r>
            <a:r>
              <a:rPr lang="en-US" altLang="ko-KR" sz="1900" kern="0" baseline="30000" dirty="0" smtClean="0">
                <a:solidFill>
                  <a:srgbClr val="0033CC"/>
                </a:solidFill>
                <a:ea typeface="굴림" pitchFamily="50" charset="-127"/>
              </a:rPr>
              <a:t>1</a:t>
            </a:r>
            <a:r>
              <a:rPr lang="en-US" altLang="ko-KR" sz="1900" kern="0" dirty="0" smtClean="0">
                <a:solidFill>
                  <a:srgbClr val="0033CC"/>
                </a:solidFill>
                <a:ea typeface="굴림" pitchFamily="50" charset="-127"/>
              </a:rPr>
              <a:t> using a simplified input plasma resistivity estimated from measured </a:t>
            </a:r>
            <a:r>
              <a:rPr lang="en-US" altLang="ko-KR" sz="1900" kern="0" dirty="0" err="1" smtClean="0">
                <a:solidFill>
                  <a:srgbClr val="0033CC"/>
                </a:solidFill>
                <a:ea typeface="굴림" pitchFamily="50" charset="-127"/>
              </a:rPr>
              <a:t>T</a:t>
            </a:r>
            <a:r>
              <a:rPr lang="en-US" altLang="ko-KR" sz="1900" kern="0" baseline="-25000" dirty="0" err="1" smtClean="0">
                <a:solidFill>
                  <a:srgbClr val="0033CC"/>
                </a:solidFill>
                <a:ea typeface="굴림" pitchFamily="50" charset="-127"/>
              </a:rPr>
              <a:t>e</a:t>
            </a:r>
            <a:r>
              <a:rPr lang="en-US" altLang="ko-KR" sz="1900" kern="0" dirty="0" smtClean="0">
                <a:solidFill>
                  <a:srgbClr val="0033CC"/>
                </a:solidFill>
                <a:ea typeface="굴림" pitchFamily="50" charset="-127"/>
              </a:rPr>
              <a:t> profile </a:t>
            </a:r>
            <a:endParaRPr lang="en-US" altLang="ko-KR" sz="1900" kern="0" baseline="-25000" dirty="0">
              <a:solidFill>
                <a:srgbClr val="0033CC"/>
              </a:solidFill>
              <a:ea typeface="굴림" pitchFamily="50" charset="-127"/>
            </a:endParaRPr>
          </a:p>
        </p:txBody>
      </p:sp>
      <p:sp>
        <p:nvSpPr>
          <p:cNvPr id="29" name="TextBox 28"/>
          <p:cNvSpPr txBox="1"/>
          <p:nvPr/>
        </p:nvSpPr>
        <p:spPr>
          <a:xfrm>
            <a:off x="3542467" y="1135250"/>
            <a:ext cx="1088760" cy="261610"/>
          </a:xfrm>
          <a:prstGeom prst="rect">
            <a:avLst/>
          </a:prstGeom>
          <a:noFill/>
        </p:spPr>
        <p:txBody>
          <a:bodyPr wrap="none" rtlCol="0">
            <a:spAutoFit/>
          </a:bodyPr>
          <a:lstStyle/>
          <a:p>
            <a:r>
              <a:rPr lang="en-US" altLang="ko-KR" sz="1050" dirty="0" smtClean="0"/>
              <a:t>KSTAR 16295</a:t>
            </a:r>
            <a:endParaRPr lang="ko-KR" altLang="en-US" sz="1050" dirty="0"/>
          </a:p>
        </p:txBody>
      </p:sp>
      <p:sp>
        <p:nvSpPr>
          <p:cNvPr id="30" name="Rectangle 29"/>
          <p:cNvSpPr/>
          <p:nvPr/>
        </p:nvSpPr>
        <p:spPr>
          <a:xfrm>
            <a:off x="4631227" y="6117020"/>
            <a:ext cx="4368673" cy="307777"/>
          </a:xfrm>
          <a:prstGeom prst="rect">
            <a:avLst/>
          </a:prstGeom>
          <a:ln w="3175">
            <a:noFill/>
          </a:ln>
        </p:spPr>
        <p:txBody>
          <a:bodyPr wrap="square" lIns="45720" rIns="45720">
            <a:spAutoFit/>
          </a:bodyPr>
          <a:lstStyle/>
          <a:p>
            <a:r>
              <a:rPr lang="en-US" altLang="ko-KR" sz="1400" dirty="0" smtClean="0">
                <a:solidFill>
                  <a:schemeClr val="bg2">
                    <a:lumMod val="50000"/>
                  </a:schemeClr>
                </a:solidFill>
                <a:latin typeface="+mj-ea"/>
              </a:rPr>
              <a:t>S.C. </a:t>
            </a:r>
            <a:r>
              <a:rPr lang="en-US" altLang="ko-KR" sz="1400" dirty="0" err="1" smtClean="0">
                <a:solidFill>
                  <a:schemeClr val="bg2">
                    <a:lumMod val="50000"/>
                  </a:schemeClr>
                </a:solidFill>
                <a:latin typeface="+mj-ea"/>
              </a:rPr>
              <a:t>Jardin</a:t>
            </a:r>
            <a:r>
              <a:rPr lang="en-US" altLang="ko-KR" sz="1400" dirty="0" smtClean="0">
                <a:solidFill>
                  <a:schemeClr val="bg2">
                    <a:lumMod val="50000"/>
                  </a:schemeClr>
                </a:solidFill>
                <a:latin typeface="+mj-ea"/>
              </a:rPr>
              <a:t>, </a:t>
            </a:r>
            <a:r>
              <a:rPr lang="en-US" altLang="ko-KR" sz="1400" i="1" dirty="0" smtClean="0">
                <a:solidFill>
                  <a:schemeClr val="bg2">
                    <a:lumMod val="50000"/>
                  </a:schemeClr>
                </a:solidFill>
                <a:latin typeface="+mj-ea"/>
              </a:rPr>
              <a:t>et al</a:t>
            </a:r>
            <a:r>
              <a:rPr lang="en-US" altLang="ko-KR" sz="1400" dirty="0" smtClean="0">
                <a:solidFill>
                  <a:schemeClr val="bg2">
                    <a:lumMod val="50000"/>
                  </a:schemeClr>
                </a:solidFill>
                <a:latin typeface="+mj-ea"/>
              </a:rPr>
              <a:t>., J. </a:t>
            </a:r>
            <a:r>
              <a:rPr lang="en-US" altLang="ko-KR" sz="1400" dirty="0" err="1" smtClean="0">
                <a:solidFill>
                  <a:schemeClr val="bg2">
                    <a:lumMod val="50000"/>
                  </a:schemeClr>
                </a:solidFill>
                <a:latin typeface="+mj-ea"/>
              </a:rPr>
              <a:t>Comput</a:t>
            </a:r>
            <a:r>
              <a:rPr lang="en-US" altLang="ko-KR" sz="1400" dirty="0" smtClean="0">
                <a:solidFill>
                  <a:schemeClr val="bg2">
                    <a:lumMod val="50000"/>
                  </a:schemeClr>
                </a:solidFill>
                <a:latin typeface="+mj-ea"/>
              </a:rPr>
              <a:t>. Phys. </a:t>
            </a:r>
            <a:r>
              <a:rPr lang="en-US" altLang="ko-KR" sz="1400" b="1" dirty="0" smtClean="0">
                <a:solidFill>
                  <a:schemeClr val="bg2">
                    <a:lumMod val="50000"/>
                  </a:schemeClr>
                </a:solidFill>
                <a:latin typeface="+mj-ea"/>
              </a:rPr>
              <a:t>226</a:t>
            </a:r>
            <a:r>
              <a:rPr lang="en-US" altLang="ko-KR" sz="1400" dirty="0" smtClean="0">
                <a:solidFill>
                  <a:schemeClr val="bg2">
                    <a:lumMod val="50000"/>
                  </a:schemeClr>
                </a:solidFill>
                <a:latin typeface="+mj-ea"/>
              </a:rPr>
              <a:t> (2007) 2146</a:t>
            </a:r>
            <a:endParaRPr lang="en-US" sz="1400" dirty="0">
              <a:solidFill>
                <a:schemeClr val="bg2">
                  <a:lumMod val="50000"/>
                </a:schemeClr>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7" y="1349089"/>
            <a:ext cx="2271361" cy="3918531"/>
          </a:xfrm>
          <a:prstGeom prst="rect">
            <a:avLst/>
          </a:prstGeom>
        </p:spPr>
      </p:pic>
      <p:sp>
        <p:nvSpPr>
          <p:cNvPr id="39" name="TextBox 38"/>
          <p:cNvSpPr txBox="1"/>
          <p:nvPr/>
        </p:nvSpPr>
        <p:spPr>
          <a:xfrm>
            <a:off x="1030984" y="1139826"/>
            <a:ext cx="1088760" cy="261610"/>
          </a:xfrm>
          <a:prstGeom prst="rect">
            <a:avLst/>
          </a:prstGeom>
          <a:noFill/>
        </p:spPr>
        <p:txBody>
          <a:bodyPr wrap="none" rtlCol="0">
            <a:spAutoFit/>
          </a:bodyPr>
          <a:lstStyle/>
          <a:p>
            <a:r>
              <a:rPr lang="en-US" altLang="ko-KR" sz="1050" dirty="0" smtClean="0"/>
              <a:t>KSTAR 16295</a:t>
            </a:r>
            <a:endParaRPr lang="ko-KR" altLang="en-US" sz="1050" dirty="0"/>
          </a:p>
        </p:txBody>
      </p:sp>
    </p:spTree>
    <p:extLst>
      <p:ext uri="{BB962C8B-B14F-4D97-AF65-F5344CB8AC3E}">
        <p14:creationId xmlns:p14="http://schemas.microsoft.com/office/powerpoint/2010/main" val="180738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36220" y="4695576"/>
            <a:ext cx="8843331" cy="1636825"/>
          </a:xfrm>
          <a:prstGeom prst="rect">
            <a:avLst/>
          </a:prstGeom>
        </p:spPr>
        <p:txBody>
          <a:bodyPr/>
          <a:lstStyle/>
          <a:p>
            <a:pPr marL="342900" lvl="0" indent="-342900">
              <a:lnSpc>
                <a:spcPct val="105000"/>
              </a:lnSpc>
              <a:spcBef>
                <a:spcPct val="70000"/>
              </a:spcBef>
              <a:buClr>
                <a:srgbClr val="F70606"/>
              </a:buClr>
              <a:buSzPct val="75000"/>
              <a:buFont typeface="Wingdings" pitchFamily="2" charset="2"/>
              <a:buChar char=""/>
              <a:defRPr/>
            </a:pPr>
            <a:r>
              <a:rPr lang="en-US" altLang="ko-KR" sz="1800" kern="0" noProof="0" dirty="0" smtClean="0">
                <a:solidFill>
                  <a:srgbClr val="0033CC"/>
                </a:solidFill>
                <a:latin typeface="+mj-lt"/>
                <a:ea typeface="굴림" pitchFamily="50" charset="-127"/>
              </a:rPr>
              <a:t>MISK calculations </a:t>
            </a:r>
            <a:r>
              <a:rPr lang="en-US" altLang="ko-KR" sz="1800" kern="0" dirty="0" smtClean="0">
                <a:solidFill>
                  <a:srgbClr val="0033CC"/>
                </a:solidFill>
                <a:latin typeface="+mj-lt"/>
                <a:ea typeface="굴림" pitchFamily="50" charset="-127"/>
              </a:rPr>
              <a:t>find the equilibrium is stable to RWM as is consistent with experiment (</a:t>
            </a:r>
            <a:r>
              <a:rPr lang="en-US" altLang="ko-KR" sz="1800" kern="0" noProof="0" dirty="0" smtClean="0">
                <a:solidFill>
                  <a:srgbClr val="0033CC"/>
                </a:solidFill>
                <a:latin typeface="+mj-lt"/>
                <a:ea typeface="굴림" pitchFamily="50" charset="-127"/>
              </a:rPr>
              <a:t>rotation profile is </a:t>
            </a:r>
            <a:r>
              <a:rPr lang="en-US" altLang="ko-KR" sz="1800" kern="0" dirty="0" smtClean="0">
                <a:solidFill>
                  <a:srgbClr val="0033CC"/>
                </a:solidFill>
                <a:latin typeface="+mj-lt"/>
                <a:ea typeface="굴림" pitchFamily="50" charset="-127"/>
              </a:rPr>
              <a:t>s</a:t>
            </a:r>
            <a:r>
              <a:rPr lang="en-US" altLang="ko-KR" sz="1800" kern="0" noProof="0" dirty="0" err="1" smtClean="0">
                <a:solidFill>
                  <a:srgbClr val="0033CC"/>
                </a:solidFill>
                <a:latin typeface="+mj-lt"/>
                <a:ea typeface="굴림" pitchFamily="50" charset="-127"/>
              </a:rPr>
              <a:t>caled</a:t>
            </a:r>
            <a:r>
              <a:rPr lang="en-US" altLang="ko-KR" sz="1800" kern="0" noProof="0" dirty="0" smtClean="0">
                <a:solidFill>
                  <a:srgbClr val="0033CC"/>
                </a:solidFill>
                <a:latin typeface="+mj-lt"/>
                <a:ea typeface="굴림" pitchFamily="50" charset="-127"/>
              </a:rPr>
              <a:t> from 0.1 to 2 times in the analysis)</a:t>
            </a:r>
          </a:p>
          <a:p>
            <a:pPr marL="342900" marR="0" lvl="0" indent="-342900" defTabSz="914400" rtl="0" eaLnBrk="0" fontAlgn="base" latinLnBrk="0" hangingPunct="0">
              <a:lnSpc>
                <a:spcPct val="105000"/>
              </a:lnSpc>
              <a:spcBef>
                <a:spcPct val="70000"/>
              </a:spcBef>
              <a:spcAft>
                <a:spcPct val="0"/>
              </a:spcAft>
              <a:buClr>
                <a:srgbClr val="F70606"/>
              </a:buClr>
              <a:buSzPct val="75000"/>
              <a:buFont typeface="Wingdings" pitchFamily="2" charset="2"/>
              <a:buChar char=""/>
              <a:tabLst/>
              <a:defRPr/>
            </a:pPr>
            <a:r>
              <a:rPr lang="en-US" altLang="ko-KR" sz="1800" kern="0" noProof="0" dirty="0" smtClean="0">
                <a:solidFill>
                  <a:srgbClr val="0033CC"/>
                </a:solidFill>
                <a:latin typeface="+mj-lt"/>
                <a:ea typeface="굴림" pitchFamily="50" charset="-127"/>
              </a:rPr>
              <a:t>Energetic particles </a:t>
            </a:r>
            <a:r>
              <a:rPr lang="en-US" altLang="ko-KR" sz="1800" kern="0" dirty="0" smtClean="0">
                <a:solidFill>
                  <a:srgbClr val="0033CC"/>
                </a:solidFill>
                <a:latin typeface="+mj-lt"/>
                <a:ea typeface="굴림" pitchFamily="50" charset="-127"/>
              </a:rPr>
              <a:t>are</a:t>
            </a:r>
            <a:r>
              <a:rPr lang="en-US" altLang="ko-KR" sz="1800" kern="0" noProof="0" dirty="0" smtClean="0">
                <a:solidFill>
                  <a:srgbClr val="0033CC"/>
                </a:solidFill>
                <a:latin typeface="+mj-lt"/>
                <a:ea typeface="굴림" pitchFamily="50" charset="-127"/>
              </a:rPr>
              <a:t> predicted to give a strong stabilizing effect to RWMs</a:t>
            </a:r>
          </a:p>
          <a:p>
            <a:pPr marL="342900" marR="0" lvl="0" indent="-342900" defTabSz="914400" rtl="0" eaLnBrk="0" fontAlgn="base" latinLnBrk="0" hangingPunct="0">
              <a:spcBef>
                <a:spcPct val="70000"/>
              </a:spcBef>
              <a:spcAft>
                <a:spcPct val="0"/>
              </a:spcAft>
              <a:buClr>
                <a:srgbClr val="F70606"/>
              </a:buClr>
              <a:buSzPct val="75000"/>
              <a:buFont typeface="Wingdings" pitchFamily="2" charset="2"/>
              <a:buChar char=""/>
              <a:tabLst/>
              <a:defRPr/>
            </a:pPr>
            <a:endParaRPr kumimoji="0" lang="en-US" altLang="ko-KR" sz="1800" b="0" i="0" u="none" strike="noStrike" kern="0" cap="none" spc="0" normalizeH="0" baseline="0" noProof="0" dirty="0" smtClean="0">
              <a:ln>
                <a:noFill/>
              </a:ln>
              <a:solidFill>
                <a:srgbClr val="000099"/>
              </a:solidFill>
              <a:effectLst/>
              <a:uLnTx/>
              <a:uFillTx/>
              <a:latin typeface="+mj-lt"/>
              <a:ea typeface="굴림" pitchFamily="50" charset="-127"/>
            </a:endParaRPr>
          </a:p>
        </p:txBody>
      </p:sp>
      <p:sp>
        <p:nvSpPr>
          <p:cNvPr id="6" name="Rectangle 5"/>
          <p:cNvSpPr/>
          <p:nvPr/>
        </p:nvSpPr>
        <p:spPr>
          <a:xfrm>
            <a:off x="4599758" y="5846090"/>
            <a:ext cx="4193722" cy="585610"/>
          </a:xfrm>
          <a:prstGeom prst="rect">
            <a:avLst/>
          </a:prstGeom>
          <a:ln w="3175">
            <a:noFill/>
          </a:ln>
        </p:spPr>
        <p:txBody>
          <a:bodyPr wrap="square" lIns="45720" rIns="45720">
            <a:spAutoFit/>
          </a:bodyPr>
          <a:lstStyle/>
          <a:p>
            <a:pPr>
              <a:lnSpc>
                <a:spcPct val="120000"/>
              </a:lnSpc>
            </a:pPr>
            <a:r>
              <a:rPr lang="en-US" altLang="ko-KR" sz="1400" dirty="0">
                <a:solidFill>
                  <a:schemeClr val="bg2">
                    <a:lumMod val="50000"/>
                  </a:schemeClr>
                </a:solidFill>
              </a:rPr>
              <a:t> J.W. </a:t>
            </a:r>
            <a:r>
              <a:rPr lang="en-US" altLang="ko-KR" sz="1400" dirty="0" err="1">
                <a:solidFill>
                  <a:schemeClr val="bg2">
                    <a:lumMod val="50000"/>
                  </a:schemeClr>
                </a:solidFill>
              </a:rPr>
              <a:t>Berkery</a:t>
            </a:r>
            <a:r>
              <a:rPr lang="en-US" altLang="ko-KR" sz="1400" dirty="0">
                <a:solidFill>
                  <a:schemeClr val="bg2">
                    <a:lumMod val="50000"/>
                  </a:schemeClr>
                </a:solidFill>
              </a:rPr>
              <a:t>, </a:t>
            </a:r>
            <a:r>
              <a:rPr lang="en-US" altLang="ko-KR" sz="1400" i="1" dirty="0">
                <a:solidFill>
                  <a:schemeClr val="bg2">
                    <a:lumMod val="50000"/>
                  </a:schemeClr>
                </a:solidFill>
              </a:rPr>
              <a:t>et al</a:t>
            </a:r>
            <a:r>
              <a:rPr lang="en-US" altLang="ko-KR" sz="1400" dirty="0">
                <a:solidFill>
                  <a:schemeClr val="bg2">
                    <a:lumMod val="50000"/>
                  </a:schemeClr>
                </a:solidFill>
              </a:rPr>
              <a:t>., PRL </a:t>
            </a:r>
            <a:r>
              <a:rPr lang="en-US" altLang="ko-KR" sz="1400" b="1" dirty="0">
                <a:solidFill>
                  <a:schemeClr val="bg2">
                    <a:lumMod val="50000"/>
                  </a:schemeClr>
                </a:solidFill>
              </a:rPr>
              <a:t>104</a:t>
            </a:r>
            <a:r>
              <a:rPr lang="en-US" altLang="ko-KR" sz="1400" dirty="0">
                <a:solidFill>
                  <a:schemeClr val="bg2">
                    <a:lumMod val="50000"/>
                  </a:schemeClr>
                </a:solidFill>
              </a:rPr>
              <a:t> (2010) </a:t>
            </a:r>
            <a:r>
              <a:rPr lang="en-US" altLang="ko-KR" sz="1400" dirty="0" smtClean="0">
                <a:solidFill>
                  <a:schemeClr val="bg2">
                    <a:lumMod val="50000"/>
                  </a:schemeClr>
                </a:solidFill>
              </a:rPr>
              <a:t>035003</a:t>
            </a:r>
            <a:endParaRPr lang="en-US" altLang="ko-KR" sz="1400" dirty="0" smtClean="0">
              <a:solidFill>
                <a:schemeClr val="bg2">
                  <a:lumMod val="50000"/>
                </a:schemeClr>
              </a:solidFill>
              <a:latin typeface="+mn-lt"/>
            </a:endParaRPr>
          </a:p>
          <a:p>
            <a:pPr>
              <a:lnSpc>
                <a:spcPct val="120000"/>
              </a:lnSpc>
            </a:pPr>
            <a:r>
              <a:rPr lang="en-US" altLang="ko-KR" sz="1400" dirty="0" smtClean="0">
                <a:solidFill>
                  <a:schemeClr val="bg2">
                    <a:lumMod val="50000"/>
                  </a:schemeClr>
                </a:solidFill>
                <a:latin typeface="+mn-lt"/>
              </a:rPr>
              <a:t> Y.S. Park, </a:t>
            </a:r>
            <a:r>
              <a:rPr lang="en-US" altLang="ko-KR" sz="1400" i="1" dirty="0">
                <a:solidFill>
                  <a:schemeClr val="bg2">
                    <a:lumMod val="50000"/>
                  </a:schemeClr>
                </a:solidFill>
              </a:rPr>
              <a:t>et al</a:t>
            </a:r>
            <a:r>
              <a:rPr lang="en-US" altLang="ko-KR" sz="1400" dirty="0" smtClean="0">
                <a:solidFill>
                  <a:schemeClr val="bg2">
                    <a:lumMod val="50000"/>
                  </a:schemeClr>
                </a:solidFill>
              </a:rPr>
              <a:t>.,</a:t>
            </a:r>
            <a:r>
              <a:rPr lang="en-US" altLang="ko-KR" sz="1400" dirty="0" smtClean="0">
                <a:solidFill>
                  <a:schemeClr val="bg2">
                    <a:lumMod val="50000"/>
                  </a:schemeClr>
                </a:solidFill>
                <a:latin typeface="+mn-lt"/>
              </a:rPr>
              <a:t> </a:t>
            </a:r>
            <a:r>
              <a:rPr lang="en-US" altLang="ko-KR" sz="1400" dirty="0" err="1" smtClean="0">
                <a:solidFill>
                  <a:schemeClr val="bg2">
                    <a:lumMod val="50000"/>
                  </a:schemeClr>
                </a:solidFill>
                <a:latin typeface="+mn-lt"/>
              </a:rPr>
              <a:t>Nucl</a:t>
            </a:r>
            <a:r>
              <a:rPr lang="en-US" altLang="ko-KR" sz="1400" dirty="0" smtClean="0">
                <a:solidFill>
                  <a:schemeClr val="bg2">
                    <a:lumMod val="50000"/>
                  </a:schemeClr>
                </a:solidFill>
                <a:latin typeface="+mn-lt"/>
              </a:rPr>
              <a:t>. Fusion </a:t>
            </a:r>
            <a:r>
              <a:rPr lang="en-US" altLang="ko-KR" sz="1400" b="1" dirty="0" smtClean="0">
                <a:solidFill>
                  <a:schemeClr val="bg2">
                    <a:lumMod val="50000"/>
                  </a:schemeClr>
                </a:solidFill>
                <a:latin typeface="+mn-lt"/>
              </a:rPr>
              <a:t>51</a:t>
            </a:r>
            <a:r>
              <a:rPr lang="en-US" altLang="ko-KR" sz="1400" dirty="0" smtClean="0">
                <a:solidFill>
                  <a:schemeClr val="bg2">
                    <a:lumMod val="50000"/>
                  </a:schemeClr>
                </a:solidFill>
                <a:latin typeface="+mn-lt"/>
              </a:rPr>
              <a:t> (2011) 053001   </a:t>
            </a:r>
          </a:p>
        </p:txBody>
      </p:sp>
      <p:sp>
        <p:nvSpPr>
          <p:cNvPr id="7" name="TextBox 6"/>
          <p:cNvSpPr txBox="1"/>
          <p:nvPr/>
        </p:nvSpPr>
        <p:spPr>
          <a:xfrm>
            <a:off x="1566614" y="4257887"/>
            <a:ext cx="6169253" cy="346249"/>
          </a:xfrm>
          <a:prstGeom prst="rect">
            <a:avLst/>
          </a:prstGeom>
          <a:noFill/>
        </p:spPr>
        <p:txBody>
          <a:bodyPr wrap="square" rtlCol="0">
            <a:spAutoFit/>
          </a:bodyPr>
          <a:lstStyle/>
          <a:p>
            <a:pPr algn="just">
              <a:lnSpc>
                <a:spcPct val="110000"/>
              </a:lnSpc>
            </a:pPr>
            <a:r>
              <a:rPr lang="en-US" altLang="ko-KR" sz="1500" u="sng" dirty="0" smtClean="0"/>
              <a:t>n = 1 RWM stability diagram with scaled experimental rotation profiles</a:t>
            </a:r>
            <a:endParaRPr lang="ko-KR" altLang="en-US" sz="1500" u="sng" dirty="0">
              <a:solidFill>
                <a:srgbClr val="FF0000"/>
              </a:solidFill>
            </a:endParaRPr>
          </a:p>
        </p:txBody>
      </p:sp>
      <p:sp>
        <p:nvSpPr>
          <p:cNvPr id="8" name="Title 3"/>
          <p:cNvSpPr txBox="1">
            <a:spLocks/>
          </p:cNvSpPr>
          <p:nvPr/>
        </p:nvSpPr>
        <p:spPr>
          <a:xfrm>
            <a:off x="350520" y="12065"/>
            <a:ext cx="8481060" cy="754380"/>
          </a:xfrm>
          <a:prstGeom prst="rect">
            <a:avLst/>
          </a:prstGeom>
        </p:spPr>
        <p:txBody>
          <a:bodyPr anchor="ctr" anchorCtr="0"/>
          <a:lstStyle/>
          <a:p>
            <a:pPr lvl="0" algn="ctr">
              <a:defRPr/>
            </a:pPr>
            <a:r>
              <a:rPr lang="en-US" altLang="ko-KR" sz="2000" b="1" kern="0" dirty="0" smtClean="0">
                <a:solidFill>
                  <a:srgbClr val="0033CC"/>
                </a:solidFill>
                <a:latin typeface="+mj-ea"/>
                <a:ea typeface="+mj-ea"/>
                <a:cs typeface="+mj-cs"/>
              </a:rPr>
              <a:t>Kinetic modification of RWM stability is evaluated with including energetic particle effects</a:t>
            </a:r>
            <a:endParaRPr kumimoji="0" lang="ko-KR" altLang="en-US" sz="2000" b="1" i="1" u="none" strike="noStrike" kern="0" cap="none" spc="0" normalizeH="0" baseline="-25000" noProof="0" dirty="0">
              <a:ln>
                <a:noFill/>
              </a:ln>
              <a:solidFill>
                <a:srgbClr val="0033CC"/>
              </a:solidFill>
              <a:effectLst/>
              <a:uLnTx/>
              <a:uFillTx/>
              <a:latin typeface="+mj-lt"/>
              <a:ea typeface="+mj-ea"/>
              <a:cs typeface="+mj-cs"/>
            </a:endParaRPr>
          </a:p>
        </p:txBody>
      </p:sp>
      <p:grpSp>
        <p:nvGrpSpPr>
          <p:cNvPr id="3" name="Group 2"/>
          <p:cNvGrpSpPr/>
          <p:nvPr/>
        </p:nvGrpSpPr>
        <p:grpSpPr>
          <a:xfrm>
            <a:off x="4381098" y="810049"/>
            <a:ext cx="4721753" cy="3480469"/>
            <a:chOff x="75798" y="810049"/>
            <a:chExt cx="4721753" cy="3480469"/>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8" y="981285"/>
              <a:ext cx="4721753" cy="3309233"/>
            </a:xfrm>
            <a:prstGeom prst="rect">
              <a:avLst/>
            </a:prstGeom>
          </p:spPr>
        </p:pic>
        <p:sp>
          <p:nvSpPr>
            <p:cNvPr id="19" name="Rectangle 18"/>
            <p:cNvSpPr/>
            <p:nvPr/>
          </p:nvSpPr>
          <p:spPr bwMode="auto">
            <a:xfrm>
              <a:off x="3020606" y="2249978"/>
              <a:ext cx="814794" cy="264496"/>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20" name="TextBox 19"/>
            <p:cNvSpPr txBox="1"/>
            <p:nvPr/>
          </p:nvSpPr>
          <p:spPr>
            <a:xfrm>
              <a:off x="2197530" y="3194501"/>
              <a:ext cx="845103" cy="437043"/>
            </a:xfrm>
            <a:prstGeom prst="rect">
              <a:avLst/>
            </a:prstGeom>
            <a:noFill/>
          </p:spPr>
          <p:txBody>
            <a:bodyPr wrap="none" rtlCol="0">
              <a:spAutoFit/>
            </a:bodyPr>
            <a:lstStyle/>
            <a:p>
              <a:pPr algn="ctr">
                <a:lnSpc>
                  <a:spcPct val="80000"/>
                </a:lnSpc>
              </a:pPr>
              <a:r>
                <a:rPr lang="en-US" altLang="ko-KR" sz="1400" dirty="0" smtClean="0"/>
                <a:t>Stable</a:t>
              </a:r>
            </a:p>
            <a:p>
              <a:pPr algn="ctr">
                <a:lnSpc>
                  <a:spcPct val="80000"/>
                </a:lnSpc>
              </a:pPr>
              <a:r>
                <a:rPr lang="en-US" altLang="ko-KR" sz="1400" dirty="0" smtClean="0"/>
                <a:t>(</a:t>
              </a:r>
              <a:r>
                <a:rPr lang="en-US" altLang="ko-KR" sz="1400" dirty="0" err="1" smtClean="0">
                  <a:latin typeface="Symbol" panose="05050102010706020507" pitchFamily="18" charset="2"/>
                </a:rPr>
                <a:t>gt</a:t>
              </a:r>
              <a:r>
                <a:rPr lang="en-US" altLang="ko-KR" sz="1400" baseline="-25000" dirty="0" err="1" smtClean="0"/>
                <a:t>w</a:t>
              </a:r>
              <a:r>
                <a:rPr lang="en-US" altLang="ko-KR" sz="1400" dirty="0" smtClean="0"/>
                <a:t> &lt; 0)</a:t>
              </a:r>
              <a:endParaRPr lang="ko-KR" altLang="en-US" sz="1400" dirty="0"/>
            </a:p>
          </p:txBody>
        </p:sp>
        <p:sp>
          <p:nvSpPr>
            <p:cNvPr id="22" name="TextBox 21"/>
            <p:cNvSpPr txBox="1"/>
            <p:nvPr/>
          </p:nvSpPr>
          <p:spPr>
            <a:xfrm>
              <a:off x="2824527" y="2465877"/>
              <a:ext cx="1446230" cy="276999"/>
            </a:xfrm>
            <a:prstGeom prst="rect">
              <a:avLst/>
            </a:prstGeom>
            <a:noFill/>
          </p:spPr>
          <p:txBody>
            <a:bodyPr wrap="none" rtlCol="0">
              <a:spAutoFit/>
            </a:bodyPr>
            <a:lstStyle/>
            <a:p>
              <a:r>
                <a:rPr lang="en-US" altLang="ko-KR" sz="1200" dirty="0" smtClean="0">
                  <a:solidFill>
                    <a:srgbClr val="FF0000"/>
                  </a:solidFill>
                </a:rPr>
                <a:t>Experiment </a:t>
              </a:r>
              <a:r>
                <a:rPr lang="en-US" altLang="ko-KR" sz="800" dirty="0" smtClean="0">
                  <a:solidFill>
                    <a:srgbClr val="FF0000"/>
                  </a:solidFill>
                </a:rPr>
                <a:t>(w/o EP)</a:t>
              </a:r>
              <a:endParaRPr lang="ko-KR" altLang="en-US" sz="800" dirty="0">
                <a:solidFill>
                  <a:srgbClr val="FF0000"/>
                </a:solidFill>
              </a:endParaRPr>
            </a:p>
          </p:txBody>
        </p:sp>
        <p:sp>
          <p:nvSpPr>
            <p:cNvPr id="23" name="TextBox 22"/>
            <p:cNvSpPr txBox="1"/>
            <p:nvPr/>
          </p:nvSpPr>
          <p:spPr>
            <a:xfrm>
              <a:off x="1761727" y="810049"/>
              <a:ext cx="1899687" cy="276999"/>
            </a:xfrm>
            <a:prstGeom prst="rect">
              <a:avLst/>
            </a:prstGeom>
            <a:noFill/>
          </p:spPr>
          <p:txBody>
            <a:bodyPr wrap="none" rtlCol="0">
              <a:spAutoFit/>
            </a:bodyPr>
            <a:lstStyle/>
            <a:p>
              <a:r>
                <a:rPr lang="en-US" altLang="ko-KR" sz="1200" dirty="0" smtClean="0"/>
                <a:t>KSTAR 16295 @ 2.315 s</a:t>
              </a:r>
              <a:endParaRPr lang="ko-KR" altLang="en-US" sz="1200" dirty="0"/>
            </a:p>
          </p:txBody>
        </p:sp>
        <p:sp>
          <p:nvSpPr>
            <p:cNvPr id="24" name="TextBox 23"/>
            <p:cNvSpPr txBox="1"/>
            <p:nvPr/>
          </p:nvSpPr>
          <p:spPr>
            <a:xfrm>
              <a:off x="840735" y="1106496"/>
              <a:ext cx="1130438" cy="338554"/>
            </a:xfrm>
            <a:prstGeom prst="rect">
              <a:avLst/>
            </a:prstGeom>
            <a:noFill/>
          </p:spPr>
          <p:txBody>
            <a:bodyPr wrap="none" rtlCol="0">
              <a:spAutoFit/>
            </a:bodyPr>
            <a:lstStyle/>
            <a:p>
              <a:r>
                <a:rPr lang="en-US" altLang="ko-KR" sz="1600" u="sng" dirty="0" smtClean="0"/>
                <a:t>MISK </a:t>
              </a:r>
              <a:r>
                <a:rPr lang="en-US" altLang="ko-KR" sz="1600" u="sng" dirty="0" err="1" smtClean="0">
                  <a:latin typeface="Symbol" panose="05050102010706020507" pitchFamily="18" charset="2"/>
                </a:rPr>
                <a:t>d</a:t>
              </a:r>
              <a:r>
                <a:rPr lang="en-US" altLang="ko-KR" sz="1600" u="sng" dirty="0" err="1" smtClean="0"/>
                <a:t>W</a:t>
              </a:r>
              <a:r>
                <a:rPr lang="en-US" altLang="ko-KR" sz="1600" u="sng" baseline="-25000" dirty="0" err="1" smtClean="0"/>
                <a:t>K</a:t>
              </a:r>
              <a:endParaRPr lang="ko-KR" altLang="en-US" sz="1600" u="sng" baseline="-25000" dirty="0"/>
            </a:p>
          </p:txBody>
        </p:sp>
      </p:grpSp>
      <p:grpSp>
        <p:nvGrpSpPr>
          <p:cNvPr id="2" name="Group 1"/>
          <p:cNvGrpSpPr/>
          <p:nvPr/>
        </p:nvGrpSpPr>
        <p:grpSpPr>
          <a:xfrm>
            <a:off x="35553" y="810049"/>
            <a:ext cx="4648207" cy="3475465"/>
            <a:chOff x="4480553" y="810049"/>
            <a:chExt cx="4648207" cy="3475465"/>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553" y="976930"/>
              <a:ext cx="4648207" cy="3308584"/>
            </a:xfrm>
            <a:prstGeom prst="rect">
              <a:avLst/>
            </a:prstGeom>
          </p:spPr>
        </p:pic>
        <p:sp>
          <p:nvSpPr>
            <p:cNvPr id="4" name="Rectangle 3"/>
            <p:cNvSpPr/>
            <p:nvPr/>
          </p:nvSpPr>
          <p:spPr bwMode="auto">
            <a:xfrm>
              <a:off x="7343507" y="2108430"/>
              <a:ext cx="804945" cy="232890"/>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10" name="TextBox 9"/>
            <p:cNvSpPr txBox="1"/>
            <p:nvPr/>
          </p:nvSpPr>
          <p:spPr>
            <a:xfrm>
              <a:off x="6819895" y="2734130"/>
              <a:ext cx="1149675" cy="412421"/>
            </a:xfrm>
            <a:prstGeom prst="rect">
              <a:avLst/>
            </a:prstGeom>
            <a:noFill/>
          </p:spPr>
          <p:txBody>
            <a:bodyPr wrap="none" rtlCol="0">
              <a:spAutoFit/>
            </a:bodyPr>
            <a:lstStyle/>
            <a:p>
              <a:pPr algn="ctr">
                <a:lnSpc>
                  <a:spcPct val="80000"/>
                </a:lnSpc>
              </a:pPr>
              <a:r>
                <a:rPr lang="en-US" altLang="ko-KR" sz="1300" dirty="0" smtClean="0"/>
                <a:t>w/ Energetic </a:t>
              </a:r>
            </a:p>
            <a:p>
              <a:pPr algn="ctr">
                <a:lnSpc>
                  <a:spcPct val="80000"/>
                </a:lnSpc>
              </a:pPr>
              <a:r>
                <a:rPr lang="en-US" altLang="ko-KR" sz="1300" dirty="0" smtClean="0"/>
                <a:t>particles</a:t>
              </a:r>
              <a:endParaRPr lang="ko-KR" altLang="en-US" sz="1300" dirty="0"/>
            </a:p>
          </p:txBody>
        </p:sp>
        <p:sp>
          <p:nvSpPr>
            <p:cNvPr id="12" name="TextBox 11"/>
            <p:cNvSpPr txBox="1"/>
            <p:nvPr/>
          </p:nvSpPr>
          <p:spPr>
            <a:xfrm>
              <a:off x="5230230" y="3338348"/>
              <a:ext cx="1130438" cy="338554"/>
            </a:xfrm>
            <a:prstGeom prst="rect">
              <a:avLst/>
            </a:prstGeom>
            <a:noFill/>
          </p:spPr>
          <p:txBody>
            <a:bodyPr wrap="none" rtlCol="0">
              <a:spAutoFit/>
            </a:bodyPr>
            <a:lstStyle/>
            <a:p>
              <a:r>
                <a:rPr lang="en-US" altLang="ko-KR" sz="1600" u="sng" dirty="0" smtClean="0"/>
                <a:t>MISK </a:t>
              </a:r>
              <a:r>
                <a:rPr lang="en-US" altLang="ko-KR" sz="1600" u="sng" dirty="0" err="1" smtClean="0">
                  <a:latin typeface="Symbol" panose="05050102010706020507" pitchFamily="18" charset="2"/>
                </a:rPr>
                <a:t>d</a:t>
              </a:r>
              <a:r>
                <a:rPr lang="en-US" altLang="ko-KR" sz="1600" u="sng" dirty="0" err="1" smtClean="0"/>
                <a:t>W</a:t>
              </a:r>
              <a:r>
                <a:rPr lang="en-US" altLang="ko-KR" sz="1600" u="sng" baseline="-25000" dirty="0" err="1" smtClean="0"/>
                <a:t>K</a:t>
              </a:r>
              <a:endParaRPr lang="ko-KR" altLang="en-US" sz="1600" u="sng" baseline="-25000" dirty="0"/>
            </a:p>
          </p:txBody>
        </p:sp>
        <p:sp>
          <p:nvSpPr>
            <p:cNvPr id="13" name="TextBox 12"/>
            <p:cNvSpPr txBox="1"/>
            <p:nvPr/>
          </p:nvSpPr>
          <p:spPr>
            <a:xfrm>
              <a:off x="7212379" y="1849245"/>
              <a:ext cx="1350050" cy="276999"/>
            </a:xfrm>
            <a:prstGeom prst="rect">
              <a:avLst/>
            </a:prstGeom>
            <a:noFill/>
          </p:spPr>
          <p:txBody>
            <a:bodyPr wrap="none" rtlCol="0">
              <a:spAutoFit/>
            </a:bodyPr>
            <a:lstStyle/>
            <a:p>
              <a:r>
                <a:rPr lang="en-US" altLang="ko-KR" sz="1200" dirty="0" smtClean="0">
                  <a:solidFill>
                    <a:srgbClr val="FF0000"/>
                  </a:solidFill>
                </a:rPr>
                <a:t>Experiment </a:t>
              </a:r>
              <a:r>
                <a:rPr lang="en-US" altLang="ko-KR" sz="800" dirty="0" smtClean="0">
                  <a:solidFill>
                    <a:srgbClr val="FF0000"/>
                  </a:solidFill>
                </a:rPr>
                <a:t>(w/ EP)</a:t>
              </a:r>
              <a:endParaRPr lang="ko-KR" altLang="en-US" sz="800" dirty="0">
                <a:solidFill>
                  <a:srgbClr val="FF0000"/>
                </a:solidFill>
              </a:endParaRPr>
            </a:p>
          </p:txBody>
        </p:sp>
        <p:sp>
          <p:nvSpPr>
            <p:cNvPr id="14" name="TextBox 13"/>
            <p:cNvSpPr txBox="1"/>
            <p:nvPr/>
          </p:nvSpPr>
          <p:spPr>
            <a:xfrm>
              <a:off x="6118830" y="810049"/>
              <a:ext cx="1973232" cy="276999"/>
            </a:xfrm>
            <a:prstGeom prst="rect">
              <a:avLst/>
            </a:prstGeom>
            <a:noFill/>
          </p:spPr>
          <p:txBody>
            <a:bodyPr wrap="none" rtlCol="0">
              <a:spAutoFit/>
            </a:bodyPr>
            <a:lstStyle/>
            <a:p>
              <a:r>
                <a:rPr lang="en-US" altLang="ko-KR" sz="1200" dirty="0" smtClean="0"/>
                <a:t>KSTAR 16325 @ 11.975 s</a:t>
              </a:r>
              <a:endParaRPr lang="ko-KR" altLang="en-US" sz="1200" dirty="0"/>
            </a:p>
          </p:txBody>
        </p:sp>
        <p:sp>
          <p:nvSpPr>
            <p:cNvPr id="15" name="Rectangle 14"/>
            <p:cNvSpPr/>
            <p:nvPr/>
          </p:nvSpPr>
          <p:spPr bwMode="auto">
            <a:xfrm>
              <a:off x="5281929" y="2317568"/>
              <a:ext cx="804945" cy="232890"/>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16" name="TextBox 15"/>
            <p:cNvSpPr txBox="1"/>
            <p:nvPr/>
          </p:nvSpPr>
          <p:spPr>
            <a:xfrm>
              <a:off x="6221431" y="1671570"/>
              <a:ext cx="1242649" cy="412421"/>
            </a:xfrm>
            <a:prstGeom prst="rect">
              <a:avLst/>
            </a:prstGeom>
            <a:noFill/>
          </p:spPr>
          <p:txBody>
            <a:bodyPr wrap="none" rtlCol="0">
              <a:spAutoFit/>
            </a:bodyPr>
            <a:lstStyle/>
            <a:p>
              <a:pPr algn="ctr">
                <a:lnSpc>
                  <a:spcPct val="80000"/>
                </a:lnSpc>
              </a:pPr>
              <a:r>
                <a:rPr lang="en-US" altLang="ko-KR" sz="1300" dirty="0" smtClean="0"/>
                <a:t>w/o Energetic </a:t>
              </a:r>
            </a:p>
            <a:p>
              <a:pPr algn="ctr">
                <a:lnSpc>
                  <a:spcPct val="80000"/>
                </a:lnSpc>
              </a:pPr>
              <a:r>
                <a:rPr lang="en-US" altLang="ko-KR" sz="1300" dirty="0" smtClean="0"/>
                <a:t>particles</a:t>
              </a:r>
              <a:endParaRPr lang="ko-KR" altLang="en-US" sz="1300" dirty="0"/>
            </a:p>
          </p:txBody>
        </p:sp>
        <p:sp>
          <p:nvSpPr>
            <p:cNvPr id="17" name="TextBox 16"/>
            <p:cNvSpPr txBox="1"/>
            <p:nvPr/>
          </p:nvSpPr>
          <p:spPr>
            <a:xfrm>
              <a:off x="5132119" y="2535218"/>
              <a:ext cx="1398140" cy="276999"/>
            </a:xfrm>
            <a:prstGeom prst="rect">
              <a:avLst/>
            </a:prstGeom>
            <a:noFill/>
          </p:spPr>
          <p:txBody>
            <a:bodyPr wrap="none" rtlCol="0">
              <a:spAutoFit/>
            </a:bodyPr>
            <a:lstStyle/>
            <a:p>
              <a:r>
                <a:rPr lang="en-US" altLang="ko-KR" sz="1200" dirty="0" smtClean="0">
                  <a:solidFill>
                    <a:srgbClr val="FF0000"/>
                  </a:solidFill>
                </a:rPr>
                <a:t>Experiment </a:t>
              </a:r>
              <a:r>
                <a:rPr lang="en-US" altLang="ko-KR" sz="800" dirty="0" smtClean="0">
                  <a:solidFill>
                    <a:srgbClr val="FF0000"/>
                  </a:solidFill>
                </a:rPr>
                <a:t>(w/o EP)</a:t>
              </a:r>
              <a:endParaRPr lang="ko-KR" altLang="en-US" sz="800" dirty="0">
                <a:solidFill>
                  <a:srgbClr val="FF0000"/>
                </a:solidFill>
              </a:endParaRPr>
            </a:p>
          </p:txBody>
        </p:sp>
      </p:grpSp>
      <p:sp>
        <p:nvSpPr>
          <p:cNvPr id="25" name="TextBox 24"/>
          <p:cNvSpPr txBox="1"/>
          <p:nvPr/>
        </p:nvSpPr>
        <p:spPr>
          <a:xfrm>
            <a:off x="2854335" y="1152059"/>
            <a:ext cx="788385" cy="282573"/>
          </a:xfrm>
          <a:prstGeom prst="rect">
            <a:avLst/>
          </a:prstGeom>
          <a:solidFill>
            <a:srgbClr val="FFFFCC"/>
          </a:solidFill>
          <a:ln w="15875">
            <a:solidFill>
              <a:srgbClr val="FF0000"/>
            </a:solidFill>
          </a:ln>
        </p:spPr>
        <p:txBody>
          <a:bodyPr wrap="square" lIns="72000" tIns="18000" rIns="72000" bIns="18000" rtlCol="0">
            <a:spAutoFit/>
          </a:bodyPr>
          <a:lstStyle/>
          <a:p>
            <a:pPr algn="ctr"/>
            <a:r>
              <a:rPr lang="en-US" altLang="ko-KR" sz="1600" dirty="0" err="1" smtClean="0">
                <a:solidFill>
                  <a:schemeClr val="tx1"/>
                </a:solidFill>
                <a:latin typeface="Symbol" panose="05050102010706020507" pitchFamily="18" charset="2"/>
              </a:rPr>
              <a:t>b</a:t>
            </a:r>
            <a:r>
              <a:rPr lang="en-US" altLang="ko-KR" sz="1600" baseline="-25000" dirty="0" err="1" smtClean="0">
                <a:solidFill>
                  <a:schemeClr val="tx1"/>
                </a:solidFill>
              </a:rPr>
              <a:t>N</a:t>
            </a:r>
            <a:r>
              <a:rPr lang="en-US" altLang="ko-KR" sz="1600" dirty="0" smtClean="0">
                <a:solidFill>
                  <a:schemeClr val="tx1"/>
                </a:solidFill>
              </a:rPr>
              <a:t> = </a:t>
            </a:r>
            <a:r>
              <a:rPr lang="en-US" altLang="ko-KR" sz="1600" dirty="0">
                <a:solidFill>
                  <a:schemeClr val="tx1"/>
                </a:solidFill>
              </a:rPr>
              <a:t>2</a:t>
            </a:r>
            <a:endParaRPr lang="ko-KR" altLang="en-US" sz="1600" dirty="0">
              <a:solidFill>
                <a:schemeClr val="tx1"/>
              </a:solidFill>
            </a:endParaRPr>
          </a:p>
        </p:txBody>
      </p:sp>
      <p:sp>
        <p:nvSpPr>
          <p:cNvPr id="26" name="TextBox 25"/>
          <p:cNvSpPr txBox="1"/>
          <p:nvPr/>
        </p:nvSpPr>
        <p:spPr>
          <a:xfrm>
            <a:off x="7546643" y="1148290"/>
            <a:ext cx="788385" cy="282573"/>
          </a:xfrm>
          <a:prstGeom prst="rect">
            <a:avLst/>
          </a:prstGeom>
          <a:solidFill>
            <a:srgbClr val="FFFFCC"/>
          </a:solidFill>
          <a:ln w="15875">
            <a:solidFill>
              <a:srgbClr val="FF0000"/>
            </a:solidFill>
          </a:ln>
        </p:spPr>
        <p:txBody>
          <a:bodyPr wrap="square" lIns="72000" tIns="18000" rIns="72000" bIns="18000" rtlCol="0">
            <a:spAutoFit/>
          </a:bodyPr>
          <a:lstStyle/>
          <a:p>
            <a:pPr algn="ctr"/>
            <a:r>
              <a:rPr lang="en-US" altLang="ko-KR" sz="1600" dirty="0" err="1" smtClean="0">
                <a:solidFill>
                  <a:schemeClr val="tx1"/>
                </a:solidFill>
                <a:latin typeface="Symbol" panose="05050102010706020507" pitchFamily="18" charset="2"/>
              </a:rPr>
              <a:t>b</a:t>
            </a:r>
            <a:r>
              <a:rPr lang="en-US" altLang="ko-KR" sz="1600" baseline="-25000" dirty="0" err="1" smtClean="0">
                <a:solidFill>
                  <a:schemeClr val="tx1"/>
                </a:solidFill>
              </a:rPr>
              <a:t>N</a:t>
            </a:r>
            <a:r>
              <a:rPr lang="en-US" altLang="ko-KR" sz="1600" dirty="0" smtClean="0">
                <a:solidFill>
                  <a:schemeClr val="tx1"/>
                </a:solidFill>
              </a:rPr>
              <a:t> = 3</a:t>
            </a:r>
            <a:endParaRPr lang="ko-KR" altLang="en-US" sz="1600" dirty="0">
              <a:solidFill>
                <a:schemeClr val="tx1"/>
              </a:solidFill>
            </a:endParaRPr>
          </a:p>
        </p:txBody>
      </p:sp>
    </p:spTree>
    <p:extLst>
      <p:ext uri="{BB962C8B-B14F-4D97-AF65-F5344CB8AC3E}">
        <p14:creationId xmlns:p14="http://schemas.microsoft.com/office/powerpoint/2010/main" val="228020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3"/>
          <p:cNvSpPr txBox="1">
            <a:spLocks noChangeArrowheads="1"/>
          </p:cNvSpPr>
          <p:nvPr/>
        </p:nvSpPr>
        <p:spPr bwMode="auto">
          <a:xfrm>
            <a:off x="4567927" y="952616"/>
            <a:ext cx="410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4000" rIns="54000">
            <a:spAutoFit/>
          </a:bodyPr>
          <a:lstStyle>
            <a:lvl1pPr>
              <a:defRPr sz="3200">
                <a:solidFill>
                  <a:schemeClr val="tx2"/>
                </a:solidFill>
                <a:latin typeface="Arial" charset="0"/>
              </a:defRPr>
            </a:lvl1pPr>
            <a:lvl2pPr marL="742950" indent="-285750">
              <a:defRPr sz="3200">
                <a:solidFill>
                  <a:schemeClr val="tx2"/>
                </a:solidFill>
                <a:latin typeface="Arial" charset="0"/>
              </a:defRPr>
            </a:lvl2pPr>
            <a:lvl3pPr marL="1143000" indent="-228600">
              <a:defRPr sz="3200">
                <a:solidFill>
                  <a:schemeClr val="tx2"/>
                </a:solidFill>
                <a:latin typeface="Arial" charset="0"/>
              </a:defRPr>
            </a:lvl3pPr>
            <a:lvl4pPr marL="1600200" indent="-228600">
              <a:defRPr sz="3200">
                <a:solidFill>
                  <a:schemeClr val="tx2"/>
                </a:solidFill>
                <a:latin typeface="Arial" charset="0"/>
              </a:defRPr>
            </a:lvl4pPr>
            <a:lvl5pPr marL="2057400" indent="-228600">
              <a:defRPr sz="3200">
                <a:solidFill>
                  <a:schemeClr val="tx2"/>
                </a:solidFill>
                <a:latin typeface="Arial" charset="0"/>
              </a:defRPr>
            </a:lvl5pPr>
            <a:lvl6pPr marL="2514600" indent="-228600" eaLnBrk="0" fontAlgn="base" hangingPunct="0">
              <a:spcBef>
                <a:spcPct val="0"/>
              </a:spcBef>
              <a:spcAft>
                <a:spcPct val="0"/>
              </a:spcAft>
              <a:defRPr sz="3200">
                <a:solidFill>
                  <a:schemeClr val="tx2"/>
                </a:solidFill>
                <a:latin typeface="Arial" charset="0"/>
              </a:defRPr>
            </a:lvl6pPr>
            <a:lvl7pPr marL="2971800" indent="-228600" eaLnBrk="0" fontAlgn="base" hangingPunct="0">
              <a:spcBef>
                <a:spcPct val="0"/>
              </a:spcBef>
              <a:spcAft>
                <a:spcPct val="0"/>
              </a:spcAft>
              <a:defRPr sz="3200">
                <a:solidFill>
                  <a:schemeClr val="tx2"/>
                </a:solidFill>
                <a:latin typeface="Arial" charset="0"/>
              </a:defRPr>
            </a:lvl7pPr>
            <a:lvl8pPr marL="3429000" indent="-228600" eaLnBrk="0" fontAlgn="base" hangingPunct="0">
              <a:spcBef>
                <a:spcPct val="0"/>
              </a:spcBef>
              <a:spcAft>
                <a:spcPct val="0"/>
              </a:spcAft>
              <a:defRPr sz="3200">
                <a:solidFill>
                  <a:schemeClr val="tx2"/>
                </a:solidFill>
                <a:latin typeface="Arial" charset="0"/>
              </a:defRPr>
            </a:lvl8pPr>
            <a:lvl9pPr marL="3886200" indent="-228600" eaLnBrk="0" fontAlgn="base" hangingPunct="0">
              <a:spcBef>
                <a:spcPct val="0"/>
              </a:spcBef>
              <a:spcAft>
                <a:spcPct val="0"/>
              </a:spcAft>
              <a:defRPr sz="3200">
                <a:solidFill>
                  <a:schemeClr val="tx2"/>
                </a:solidFill>
                <a:latin typeface="Arial" charset="0"/>
              </a:defRPr>
            </a:lvl9pPr>
          </a:lstStyle>
          <a:p>
            <a:pPr algn="ctr"/>
            <a:r>
              <a:rPr lang="en-US" sz="1400" u="sng" dirty="0">
                <a:solidFill>
                  <a:schemeClr val="tx1"/>
                </a:solidFill>
              </a:rPr>
              <a:t> </a:t>
            </a:r>
            <a:r>
              <a:rPr lang="en-US" sz="1400" u="sng" dirty="0" smtClean="0">
                <a:solidFill>
                  <a:schemeClr val="tx1"/>
                </a:solidFill>
              </a:rPr>
              <a:t>RWM feedback sensors on passive plates</a:t>
            </a:r>
            <a:endParaRPr lang="en-US" sz="1400" u="sng" baseline="-25000" dirty="0">
              <a:solidFill>
                <a:schemeClr val="tx1"/>
              </a:solidFill>
            </a:endParaRPr>
          </a:p>
        </p:txBody>
      </p:sp>
      <p:sp>
        <p:nvSpPr>
          <p:cNvPr id="11" name="Title 3"/>
          <p:cNvSpPr txBox="1">
            <a:spLocks/>
          </p:cNvSpPr>
          <p:nvPr/>
        </p:nvSpPr>
        <p:spPr>
          <a:xfrm>
            <a:off x="209550" y="53975"/>
            <a:ext cx="8705849" cy="685800"/>
          </a:xfrm>
          <a:prstGeom prst="rect">
            <a:avLst/>
          </a:prstGeom>
        </p:spPr>
        <p:txBody>
          <a:bodyPr anchor="ctr" anchorCtr="0"/>
          <a:lstStyle/>
          <a:p>
            <a:pPr lvl="0" algn="ctr">
              <a:defRPr/>
            </a:pPr>
            <a:r>
              <a:rPr lang="en-US" sz="2200" b="1" dirty="0" smtClean="0">
                <a:solidFill>
                  <a:srgbClr val="0033CC"/>
                </a:solidFill>
                <a:latin typeface="+mj-lt"/>
              </a:rPr>
              <a:t>RWM active feedback control system installed in KSTAR</a:t>
            </a:r>
          </a:p>
        </p:txBody>
      </p:sp>
      <p:sp>
        <p:nvSpPr>
          <p:cNvPr id="13" name="TextBox 53"/>
          <p:cNvSpPr txBox="1">
            <a:spLocks noChangeArrowheads="1"/>
          </p:cNvSpPr>
          <p:nvPr/>
        </p:nvSpPr>
        <p:spPr bwMode="auto">
          <a:xfrm>
            <a:off x="191093" y="952616"/>
            <a:ext cx="43139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2"/>
                </a:solidFill>
                <a:latin typeface="Arial" charset="0"/>
              </a:defRPr>
            </a:lvl1pPr>
            <a:lvl2pPr marL="742950" indent="-285750">
              <a:defRPr sz="3200">
                <a:solidFill>
                  <a:schemeClr val="tx2"/>
                </a:solidFill>
                <a:latin typeface="Arial" charset="0"/>
              </a:defRPr>
            </a:lvl2pPr>
            <a:lvl3pPr marL="1143000" indent="-228600">
              <a:defRPr sz="3200">
                <a:solidFill>
                  <a:schemeClr val="tx2"/>
                </a:solidFill>
                <a:latin typeface="Arial" charset="0"/>
              </a:defRPr>
            </a:lvl3pPr>
            <a:lvl4pPr marL="1600200" indent="-228600">
              <a:defRPr sz="3200">
                <a:solidFill>
                  <a:schemeClr val="tx2"/>
                </a:solidFill>
                <a:latin typeface="Arial" charset="0"/>
              </a:defRPr>
            </a:lvl4pPr>
            <a:lvl5pPr marL="2057400" indent="-228600">
              <a:defRPr sz="3200">
                <a:solidFill>
                  <a:schemeClr val="tx2"/>
                </a:solidFill>
                <a:latin typeface="Arial" charset="0"/>
              </a:defRPr>
            </a:lvl5pPr>
            <a:lvl6pPr marL="2514600" indent="-228600" eaLnBrk="0" fontAlgn="base" hangingPunct="0">
              <a:spcBef>
                <a:spcPct val="0"/>
              </a:spcBef>
              <a:spcAft>
                <a:spcPct val="0"/>
              </a:spcAft>
              <a:defRPr sz="3200">
                <a:solidFill>
                  <a:schemeClr val="tx2"/>
                </a:solidFill>
                <a:latin typeface="Arial" charset="0"/>
              </a:defRPr>
            </a:lvl6pPr>
            <a:lvl7pPr marL="2971800" indent="-228600" eaLnBrk="0" fontAlgn="base" hangingPunct="0">
              <a:spcBef>
                <a:spcPct val="0"/>
              </a:spcBef>
              <a:spcAft>
                <a:spcPct val="0"/>
              </a:spcAft>
              <a:defRPr sz="3200">
                <a:solidFill>
                  <a:schemeClr val="tx2"/>
                </a:solidFill>
                <a:latin typeface="Arial" charset="0"/>
              </a:defRPr>
            </a:lvl7pPr>
            <a:lvl8pPr marL="3429000" indent="-228600" eaLnBrk="0" fontAlgn="base" hangingPunct="0">
              <a:spcBef>
                <a:spcPct val="0"/>
              </a:spcBef>
              <a:spcAft>
                <a:spcPct val="0"/>
              </a:spcAft>
              <a:defRPr sz="3200">
                <a:solidFill>
                  <a:schemeClr val="tx2"/>
                </a:solidFill>
                <a:latin typeface="Arial" charset="0"/>
              </a:defRPr>
            </a:lvl8pPr>
            <a:lvl9pPr marL="3886200" indent="-228600" eaLnBrk="0" fontAlgn="base" hangingPunct="0">
              <a:spcBef>
                <a:spcPct val="0"/>
              </a:spcBef>
              <a:spcAft>
                <a:spcPct val="0"/>
              </a:spcAft>
              <a:defRPr sz="3200">
                <a:solidFill>
                  <a:schemeClr val="tx2"/>
                </a:solidFill>
                <a:latin typeface="Arial" charset="0"/>
              </a:defRPr>
            </a:lvl9pPr>
          </a:lstStyle>
          <a:p>
            <a:pPr algn="ctr"/>
            <a:r>
              <a:rPr lang="en-US" sz="1400" u="sng" dirty="0" smtClean="0">
                <a:solidFill>
                  <a:schemeClr val="tx1"/>
                </a:solidFill>
              </a:rPr>
              <a:t>KSTAR RWM feedback physics model in VALEN-3D</a:t>
            </a:r>
            <a:endParaRPr lang="en-US" sz="1400" u="sng" baseline="-25000" dirty="0">
              <a:solidFill>
                <a:schemeClr val="tx1"/>
              </a:solidFill>
            </a:endParaRPr>
          </a:p>
        </p:txBody>
      </p:sp>
      <p:sp>
        <p:nvSpPr>
          <p:cNvPr id="19" name="Rectangle 3"/>
          <p:cNvSpPr txBox="1">
            <a:spLocks noChangeArrowheads="1"/>
          </p:cNvSpPr>
          <p:nvPr/>
        </p:nvSpPr>
        <p:spPr>
          <a:xfrm>
            <a:off x="157852" y="4625719"/>
            <a:ext cx="8813362" cy="2015414"/>
          </a:xfrm>
          <a:prstGeom prst="rect">
            <a:avLst/>
          </a:prstGeom>
        </p:spPr>
        <p:txBody>
          <a:bodyPr lIns="0" rIns="0"/>
          <a:lstStyle/>
          <a:p>
            <a:pPr marL="342900" lvl="0" indent="-342900">
              <a:spcBef>
                <a:spcPct val="70000"/>
              </a:spcBef>
              <a:buClr>
                <a:srgbClr val="F70606"/>
              </a:buClr>
              <a:buSzPct val="75000"/>
              <a:buFont typeface="Wingdings" pitchFamily="2" charset="2"/>
              <a:buChar char=""/>
              <a:defRPr/>
            </a:pPr>
            <a:r>
              <a:rPr lang="en-US" altLang="ko-KR" sz="1800" kern="0" noProof="0" dirty="0" smtClean="0">
                <a:solidFill>
                  <a:srgbClr val="0033CC"/>
                </a:solidFill>
                <a:latin typeface="+mj-lt"/>
                <a:ea typeface="굴림" pitchFamily="50" charset="-127"/>
              </a:rPr>
              <a:t>For plasma operation at </a:t>
            </a:r>
            <a:r>
              <a:rPr lang="en-US" altLang="ko-KR" sz="1800" kern="0" noProof="0" dirty="0" err="1" smtClean="0">
                <a:solidFill>
                  <a:srgbClr val="0033CC"/>
                </a:solidFill>
                <a:latin typeface="Symbol" panose="05050102010706020507" pitchFamily="18" charset="2"/>
                <a:ea typeface="굴림" pitchFamily="50" charset="-127"/>
              </a:rPr>
              <a:t>b</a:t>
            </a:r>
            <a:r>
              <a:rPr lang="en-US" altLang="ko-KR" sz="1800" kern="0" baseline="-25000" noProof="0" dirty="0" err="1" smtClean="0">
                <a:solidFill>
                  <a:srgbClr val="0033CC"/>
                </a:solidFill>
                <a:latin typeface="+mj-lt"/>
                <a:ea typeface="굴림" pitchFamily="50" charset="-127"/>
              </a:rPr>
              <a:t>N</a:t>
            </a:r>
            <a:r>
              <a:rPr lang="en-US" altLang="ko-KR" sz="1800" kern="0" noProof="0" dirty="0" smtClean="0">
                <a:solidFill>
                  <a:srgbClr val="0033CC"/>
                </a:solidFill>
                <a:latin typeface="+mj-lt"/>
                <a:ea typeface="굴림" pitchFamily="50" charset="-127"/>
              </a:rPr>
              <a:t> &gt; </a:t>
            </a:r>
            <a:r>
              <a:rPr lang="en-US" altLang="ko-KR" sz="1800" kern="0" dirty="0" err="1" smtClean="0">
                <a:solidFill>
                  <a:srgbClr val="0033CC"/>
                </a:solidFill>
                <a:latin typeface="Symbol" panose="05050102010706020507" pitchFamily="18" charset="2"/>
                <a:ea typeface="굴림" pitchFamily="50" charset="-127"/>
              </a:rPr>
              <a:t>b</a:t>
            </a:r>
            <a:r>
              <a:rPr lang="en-US" altLang="ko-KR" sz="1800" kern="0" baseline="-25000" dirty="0" err="1" smtClean="0">
                <a:solidFill>
                  <a:srgbClr val="0033CC"/>
                </a:solidFill>
                <a:ea typeface="굴림" pitchFamily="50" charset="-127"/>
              </a:rPr>
              <a:t>N</a:t>
            </a:r>
            <a:r>
              <a:rPr lang="en-US" altLang="ko-KR" sz="1800" kern="0" baseline="30000" noProof="0" dirty="0" smtClean="0">
                <a:solidFill>
                  <a:srgbClr val="0033CC"/>
                </a:solidFill>
                <a:latin typeface="+mj-lt"/>
                <a:ea typeface="굴림" pitchFamily="50" charset="-127"/>
              </a:rPr>
              <a:t>no-wall</a:t>
            </a:r>
            <a:r>
              <a:rPr lang="en-US" altLang="ko-KR" sz="1800" kern="0" noProof="0" dirty="0" smtClean="0">
                <a:solidFill>
                  <a:srgbClr val="0033CC"/>
                </a:solidFill>
                <a:latin typeface="+mj-lt"/>
                <a:ea typeface="굴림" pitchFamily="50" charset="-127"/>
              </a:rPr>
              <a:t>, RWM control system is </a:t>
            </a:r>
            <a:r>
              <a:rPr lang="en-US" altLang="ko-KR" sz="1800" kern="0" dirty="0" smtClean="0">
                <a:solidFill>
                  <a:srgbClr val="0033CC"/>
                </a:solidFill>
                <a:latin typeface="+mj-lt"/>
                <a:ea typeface="굴림" pitchFamily="50" charset="-127"/>
              </a:rPr>
              <a:t>prepared in KSTAR</a:t>
            </a:r>
            <a:r>
              <a:rPr lang="en-US" altLang="ko-KR" sz="1800" kern="0" noProof="0" dirty="0" smtClean="0">
                <a:solidFill>
                  <a:srgbClr val="0033CC"/>
                </a:solidFill>
                <a:latin typeface="+mj-lt"/>
                <a:ea typeface="굴림" pitchFamily="50" charset="-127"/>
              </a:rPr>
              <a:t> </a:t>
            </a:r>
          </a:p>
          <a:p>
            <a:pPr marL="742950" lvl="1" indent="-285750">
              <a:spcBef>
                <a:spcPct val="50000"/>
              </a:spcBef>
              <a:buClr>
                <a:srgbClr val="5FCAFA"/>
              </a:buClr>
              <a:buSzPct val="80000"/>
              <a:buFont typeface="Wingdings" pitchFamily="2" charset="2"/>
              <a:buChar char="q"/>
              <a:defRPr/>
            </a:pPr>
            <a:r>
              <a:rPr lang="en-US" altLang="ko-KR" sz="1600" kern="0" dirty="0" smtClean="0">
                <a:solidFill>
                  <a:srgbClr val="000000"/>
                </a:solidFill>
                <a:latin typeface="Helvetica"/>
                <a:ea typeface="굴림" pitchFamily="50" charset="-127"/>
              </a:rPr>
              <a:t>The middle in-vessel control coils (IVCCs) minimizes the inductive shielding by the copper passive stabilizing plates during RWM feedback </a:t>
            </a:r>
            <a:endParaRPr lang="en-US" altLang="ko-KR" sz="1500" kern="0" dirty="0" smtClean="0">
              <a:solidFill>
                <a:srgbClr val="000000"/>
              </a:solidFill>
              <a:latin typeface="Helvetica"/>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600" kern="0" dirty="0" smtClean="0">
                <a:solidFill>
                  <a:srgbClr val="000000"/>
                </a:solidFill>
                <a:latin typeface="Helvetica"/>
                <a:ea typeface="굴림" pitchFamily="50" charset="-127"/>
              </a:rPr>
              <a:t>Three sets of RWM </a:t>
            </a:r>
            <a:r>
              <a:rPr lang="en-US" altLang="ko-KR" sz="1600" kern="0" dirty="0" err="1" smtClean="0">
                <a:solidFill>
                  <a:srgbClr val="000000"/>
                </a:solidFill>
                <a:latin typeface="Helvetica"/>
                <a:ea typeface="굴림" pitchFamily="50" charset="-127"/>
              </a:rPr>
              <a:t>B</a:t>
            </a:r>
            <a:r>
              <a:rPr lang="en-US" altLang="ko-KR" sz="1600" kern="0" baseline="-25000" dirty="0" err="1" smtClean="0">
                <a:solidFill>
                  <a:srgbClr val="000000"/>
                </a:solidFill>
                <a:latin typeface="Helvetica"/>
                <a:ea typeface="굴림" pitchFamily="50" charset="-127"/>
              </a:rPr>
              <a:t>p</a:t>
            </a:r>
            <a:r>
              <a:rPr lang="en-US" altLang="ko-KR" sz="1600" kern="0" dirty="0" smtClean="0">
                <a:solidFill>
                  <a:srgbClr val="000000"/>
                </a:solidFill>
                <a:latin typeface="Helvetica"/>
                <a:ea typeface="굴림" pitchFamily="50" charset="-127"/>
              </a:rPr>
              <a:t> sensors at</a:t>
            </a:r>
            <a:r>
              <a:rPr lang="en-US" altLang="ko-KR" sz="1600" kern="0" dirty="0">
                <a:solidFill>
                  <a:srgbClr val="000000"/>
                </a:solidFill>
                <a:latin typeface="Helvetica"/>
                <a:ea typeface="굴림" pitchFamily="50" charset="-127"/>
              </a:rPr>
              <a:t> </a:t>
            </a:r>
            <a:r>
              <a:rPr lang="en-US" altLang="ko-KR" sz="1600" kern="0" dirty="0" smtClean="0">
                <a:solidFill>
                  <a:srgbClr val="000000"/>
                </a:solidFill>
                <a:latin typeface="Helvetica"/>
                <a:ea typeface="굴림" pitchFamily="50" charset="-127"/>
              </a:rPr>
              <a:t>8 toroidal positions above and below the </a:t>
            </a:r>
            <a:r>
              <a:rPr lang="en-US" altLang="ko-KR" sz="1600" kern="0" dirty="0" err="1" smtClean="0">
                <a:solidFill>
                  <a:srgbClr val="000000"/>
                </a:solidFill>
                <a:latin typeface="Helvetica"/>
                <a:ea typeface="굴림" pitchFamily="50" charset="-127"/>
              </a:rPr>
              <a:t>midplane</a:t>
            </a:r>
            <a:r>
              <a:rPr lang="en-US" altLang="ko-KR" sz="1600" kern="0" dirty="0" smtClean="0">
                <a:solidFill>
                  <a:srgbClr val="000000"/>
                </a:solidFill>
                <a:latin typeface="Helvetica"/>
                <a:ea typeface="굴림" pitchFamily="50" charset="-127"/>
              </a:rPr>
              <a:t> have been installed at the inside of the passive plates     </a:t>
            </a:r>
            <a:r>
              <a:rPr lang="en-US" altLang="ko-KR" sz="1600" kern="0" dirty="0" smtClean="0">
                <a:solidFill>
                  <a:srgbClr val="000000"/>
                </a:solidFill>
                <a:latin typeface="Helvetica"/>
                <a:ea typeface="굴림" pitchFamily="50" charset="-127"/>
                <a:sym typeface="Wingdings" panose="05000000000000000000" pitchFamily="2" charset="2"/>
              </a:rPr>
              <a:t>total 20 independent </a:t>
            </a:r>
            <a:r>
              <a:rPr lang="en-US" altLang="ko-KR" sz="1600" kern="0" dirty="0" err="1" smtClean="0">
                <a:solidFill>
                  <a:srgbClr val="000000"/>
                </a:solidFill>
                <a:latin typeface="Helvetica"/>
                <a:ea typeface="굴림" pitchFamily="50" charset="-127"/>
                <a:sym typeface="Wingdings" panose="05000000000000000000" pitchFamily="2" charset="2"/>
              </a:rPr>
              <a:t>B</a:t>
            </a:r>
            <a:r>
              <a:rPr lang="en-US" altLang="ko-KR" sz="1600" kern="0" baseline="-25000" dirty="0" err="1" smtClean="0">
                <a:solidFill>
                  <a:srgbClr val="000000"/>
                </a:solidFill>
                <a:latin typeface="Helvetica"/>
                <a:ea typeface="굴림" pitchFamily="50" charset="-127"/>
                <a:sym typeface="Wingdings" panose="05000000000000000000" pitchFamily="2" charset="2"/>
              </a:rPr>
              <a:t>p</a:t>
            </a:r>
            <a:r>
              <a:rPr lang="en-US" altLang="ko-KR" sz="1600" kern="0" dirty="0" smtClean="0">
                <a:solidFill>
                  <a:srgbClr val="000000"/>
                </a:solidFill>
                <a:latin typeface="Helvetica"/>
                <a:ea typeface="굴림" pitchFamily="50" charset="-127"/>
                <a:sym typeface="Wingdings" panose="05000000000000000000" pitchFamily="2" charset="2"/>
              </a:rPr>
              <a:t> measurements for RWM identification (</a:t>
            </a:r>
            <a:r>
              <a:rPr lang="en-US" altLang="ko-KR" sz="1600" kern="0" dirty="0" err="1" smtClean="0">
                <a:solidFill>
                  <a:srgbClr val="000000"/>
                </a:solidFill>
                <a:latin typeface="Helvetica"/>
                <a:ea typeface="굴림" pitchFamily="50" charset="-127"/>
                <a:sym typeface="Wingdings" panose="05000000000000000000" pitchFamily="2" charset="2"/>
              </a:rPr>
              <a:t>f</a:t>
            </a:r>
            <a:r>
              <a:rPr lang="en-US" altLang="ko-KR" sz="1400" kern="0" baseline="-25000" dirty="0" err="1" smtClean="0">
                <a:solidFill>
                  <a:srgbClr val="000000"/>
                </a:solidFill>
                <a:latin typeface="Helvetica"/>
                <a:ea typeface="굴림" pitchFamily="50" charset="-127"/>
                <a:sym typeface="Wingdings" panose="05000000000000000000" pitchFamily="2" charset="2"/>
              </a:rPr>
              <a:t>sample</a:t>
            </a:r>
            <a:r>
              <a:rPr lang="en-US" altLang="ko-KR" sz="1600" kern="0" dirty="0" smtClean="0">
                <a:solidFill>
                  <a:srgbClr val="000000"/>
                </a:solidFill>
                <a:latin typeface="Helvetica"/>
                <a:ea typeface="굴림" pitchFamily="50" charset="-127"/>
                <a:sym typeface="Wingdings" panose="05000000000000000000" pitchFamily="2" charset="2"/>
              </a:rPr>
              <a:t> = 20 kHz)</a:t>
            </a:r>
            <a:endParaRPr lang="en-US" altLang="ko-KR" sz="1600" kern="0" noProof="0" dirty="0" smtClean="0">
              <a:solidFill>
                <a:srgbClr val="005288"/>
              </a:solidFill>
              <a:latin typeface="+mj-lt"/>
              <a:ea typeface="굴림" pitchFamily="50" charset="-127"/>
            </a:endParaRPr>
          </a:p>
          <a:p>
            <a:pPr marL="800100" lvl="1" indent="-342900">
              <a:spcBef>
                <a:spcPct val="70000"/>
              </a:spcBef>
              <a:buClr>
                <a:srgbClr val="F70606"/>
              </a:buClr>
              <a:buSzPct val="75000"/>
              <a:buFont typeface="Wingdings" pitchFamily="2" charset="2"/>
              <a:buChar char=""/>
              <a:defRPr/>
            </a:pPr>
            <a:endParaRPr lang="en-US" altLang="ko-KR" sz="1600" kern="0" noProof="0" dirty="0" smtClean="0">
              <a:solidFill>
                <a:srgbClr val="005288"/>
              </a:solidFill>
              <a:latin typeface="+mj-lt"/>
              <a:ea typeface="굴림" pitchFamily="50" charset="-127"/>
            </a:endParaRPr>
          </a:p>
        </p:txBody>
      </p:sp>
      <p:sp>
        <p:nvSpPr>
          <p:cNvPr id="12" name="Rectangle 11"/>
          <p:cNvSpPr/>
          <p:nvPr/>
        </p:nvSpPr>
        <p:spPr>
          <a:xfrm>
            <a:off x="1147436" y="4338558"/>
            <a:ext cx="4186564" cy="292388"/>
          </a:xfrm>
          <a:prstGeom prst="rect">
            <a:avLst/>
          </a:prstGeom>
          <a:ln w="3175">
            <a:noFill/>
          </a:ln>
        </p:spPr>
        <p:txBody>
          <a:bodyPr wrap="square" lIns="45720" rIns="45720">
            <a:spAutoFit/>
          </a:bodyPr>
          <a:lstStyle/>
          <a:p>
            <a:r>
              <a:rPr lang="en-US" altLang="ko-KR" sz="1300" dirty="0" smtClean="0">
                <a:solidFill>
                  <a:schemeClr val="bg2">
                    <a:lumMod val="50000"/>
                  </a:schemeClr>
                </a:solidFill>
                <a:latin typeface="+mj-ea"/>
              </a:rPr>
              <a:t>Y.S. Park, </a:t>
            </a:r>
            <a:r>
              <a:rPr lang="en-US" altLang="ko-KR" sz="1300" i="1" dirty="0" smtClean="0">
                <a:solidFill>
                  <a:schemeClr val="bg2">
                    <a:lumMod val="50000"/>
                  </a:schemeClr>
                </a:solidFill>
                <a:latin typeface="+mj-ea"/>
              </a:rPr>
              <a:t>et al</a:t>
            </a:r>
            <a:r>
              <a:rPr lang="en-US" altLang="ko-KR" sz="1300" dirty="0" smtClean="0">
                <a:solidFill>
                  <a:schemeClr val="bg2">
                    <a:lumMod val="50000"/>
                  </a:schemeClr>
                </a:solidFill>
                <a:latin typeface="+mj-ea"/>
              </a:rPr>
              <a:t>., Phys. Plasmas 21 (2014) 012513</a:t>
            </a:r>
            <a:endParaRPr lang="en-US" sz="1300" dirty="0">
              <a:solidFill>
                <a:schemeClr val="bg2">
                  <a:lumMod val="50000"/>
                </a:schemeClr>
              </a:solidFill>
            </a:endParaRPr>
          </a:p>
        </p:txBody>
      </p:sp>
      <p:grpSp>
        <p:nvGrpSpPr>
          <p:cNvPr id="85" name="Group 84"/>
          <p:cNvGrpSpPr/>
          <p:nvPr/>
        </p:nvGrpSpPr>
        <p:grpSpPr>
          <a:xfrm>
            <a:off x="125427" y="1367417"/>
            <a:ext cx="4385350" cy="2752721"/>
            <a:chOff x="-26973" y="1367417"/>
            <a:chExt cx="4385350" cy="2752721"/>
          </a:xfrm>
        </p:grpSpPr>
        <p:pic>
          <p:nvPicPr>
            <p:cNvPr id="9" name="Picture 13" descr="figure01new.png"/>
            <p:cNvPicPr>
              <a:picLocks noChangeAspect="1"/>
            </p:cNvPicPr>
            <p:nvPr/>
          </p:nvPicPr>
          <p:blipFill rotWithShape="1">
            <a:blip r:embed="rId4" cstate="print">
              <a:extLst>
                <a:ext uri="{28A0092B-C50C-407E-A947-70E740481C1C}">
                  <a14:useLocalDpi xmlns:a14="http://schemas.microsoft.com/office/drawing/2010/main" val="0"/>
                </a:ext>
              </a:extLst>
            </a:blip>
            <a:srcRect l="1" r="31423"/>
            <a:stretch/>
          </p:blipFill>
          <p:spPr bwMode="auto">
            <a:xfrm>
              <a:off x="353786" y="1367417"/>
              <a:ext cx="3456000" cy="27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6973" y="2976232"/>
              <a:ext cx="466794" cy="261610"/>
            </a:xfrm>
            <a:prstGeom prst="rect">
              <a:avLst/>
            </a:prstGeom>
            <a:noFill/>
          </p:spPr>
          <p:txBody>
            <a:bodyPr wrap="none" rtlCol="0">
              <a:spAutoFit/>
            </a:bodyPr>
            <a:lstStyle/>
            <a:p>
              <a:r>
                <a:rPr lang="en-US" sz="1100" dirty="0" smtClean="0">
                  <a:solidFill>
                    <a:srgbClr val="33CC33"/>
                  </a:solidFill>
                </a:rPr>
                <a:t>MPs</a:t>
              </a:r>
              <a:endParaRPr lang="en-US" sz="1100" dirty="0">
                <a:solidFill>
                  <a:srgbClr val="33CC33"/>
                </a:solidFill>
              </a:endParaRPr>
            </a:p>
          </p:txBody>
        </p:sp>
        <p:cxnSp>
          <p:nvCxnSpPr>
            <p:cNvPr id="22" name="Straight Arrow Connector 21"/>
            <p:cNvCxnSpPr/>
            <p:nvPr/>
          </p:nvCxnSpPr>
          <p:spPr bwMode="auto">
            <a:xfrm flipV="1">
              <a:off x="342129" y="2754775"/>
              <a:ext cx="314547" cy="285984"/>
            </a:xfrm>
            <a:prstGeom prst="straightConnector1">
              <a:avLst/>
            </a:prstGeom>
            <a:solidFill>
              <a:schemeClr val="accent1"/>
            </a:solidFill>
            <a:ln w="12700" cap="flat" cmpd="sng" algn="ctr">
              <a:solidFill>
                <a:srgbClr val="33CC33"/>
              </a:solidFill>
              <a:prstDash val="solid"/>
              <a:round/>
              <a:headEnd type="none" w="med" len="med"/>
              <a:tailEnd type="triangle" w="sm" len="med"/>
            </a:ln>
            <a:effectLst/>
          </p:spPr>
        </p:cxnSp>
        <p:sp>
          <p:nvSpPr>
            <p:cNvPr id="23" name="Rectangle 22"/>
            <p:cNvSpPr/>
            <p:nvPr/>
          </p:nvSpPr>
          <p:spPr bwMode="auto">
            <a:xfrm>
              <a:off x="674496" y="2709610"/>
              <a:ext cx="36576" cy="61912"/>
            </a:xfrm>
            <a:prstGeom prst="rect">
              <a:avLst/>
            </a:prstGeom>
            <a:solidFill>
              <a:srgbClr val="33CC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3" name="TextBox 2"/>
            <p:cNvSpPr txBox="1"/>
            <p:nvPr/>
          </p:nvSpPr>
          <p:spPr>
            <a:xfrm>
              <a:off x="3009931" y="1405296"/>
              <a:ext cx="1348446" cy="230832"/>
            </a:xfrm>
            <a:prstGeom prst="rect">
              <a:avLst/>
            </a:prstGeom>
            <a:noFill/>
          </p:spPr>
          <p:txBody>
            <a:bodyPr wrap="none" rtlCol="0">
              <a:spAutoFit/>
            </a:bodyPr>
            <a:lstStyle/>
            <a:p>
              <a:r>
                <a:rPr lang="en-US" altLang="ko-KR" sz="900" dirty="0" smtClean="0"/>
                <a:t>~8,000 finite elements </a:t>
              </a:r>
              <a:endParaRPr lang="ko-KR" altLang="en-US" sz="900" dirty="0"/>
            </a:p>
          </p:txBody>
        </p:sp>
        <p:cxnSp>
          <p:nvCxnSpPr>
            <p:cNvPr id="6" name="Straight Arrow Connector 5"/>
            <p:cNvCxnSpPr/>
            <p:nvPr/>
          </p:nvCxnSpPr>
          <p:spPr bwMode="auto">
            <a:xfrm flipH="1" flipV="1">
              <a:off x="2195645" y="2012761"/>
              <a:ext cx="690368" cy="617282"/>
            </a:xfrm>
            <a:prstGeom prst="straightConnector1">
              <a:avLst/>
            </a:prstGeom>
            <a:solidFill>
              <a:schemeClr val="accent1"/>
            </a:solidFill>
            <a:ln w="9525" cap="flat" cmpd="sng" algn="ctr">
              <a:solidFill>
                <a:srgbClr val="FF0066"/>
              </a:solidFill>
              <a:prstDash val="solid"/>
              <a:round/>
              <a:headEnd type="oval" w="med" len="med"/>
              <a:tailEnd type="none"/>
            </a:ln>
            <a:effectLst/>
          </p:spPr>
        </p:cxnSp>
        <p:sp>
          <p:nvSpPr>
            <p:cNvPr id="8" name="TextBox 7"/>
            <p:cNvSpPr txBox="1"/>
            <p:nvPr/>
          </p:nvSpPr>
          <p:spPr>
            <a:xfrm>
              <a:off x="1687361" y="1821405"/>
              <a:ext cx="1034954" cy="184666"/>
            </a:xfrm>
            <a:prstGeom prst="rect">
              <a:avLst/>
            </a:prstGeom>
            <a:solidFill>
              <a:srgbClr val="FFFFCC"/>
            </a:solidFill>
            <a:ln w="9525">
              <a:solidFill>
                <a:srgbClr val="FF0066"/>
              </a:solidFill>
            </a:ln>
          </p:spPr>
          <p:txBody>
            <a:bodyPr wrap="none" lIns="36000" tIns="0" rIns="36000" bIns="0" rtlCol="0">
              <a:spAutoFit/>
            </a:bodyPr>
            <a:lstStyle/>
            <a:p>
              <a:pPr algn="ctr"/>
              <a:r>
                <a:rPr lang="en-US" altLang="ko-KR" sz="1200" dirty="0" smtClean="0">
                  <a:solidFill>
                    <a:schemeClr val="tx1"/>
                  </a:solidFill>
                </a:rPr>
                <a:t>RWM sensors</a:t>
              </a:r>
              <a:endParaRPr lang="ko-KR" altLang="en-US" sz="1200" dirty="0">
                <a:solidFill>
                  <a:schemeClr val="tx1"/>
                </a:solidFill>
              </a:endParaRPr>
            </a:p>
          </p:txBody>
        </p:sp>
        <p:cxnSp>
          <p:nvCxnSpPr>
            <p:cNvPr id="21" name="Straight Arrow Connector 20"/>
            <p:cNvCxnSpPr/>
            <p:nvPr/>
          </p:nvCxnSpPr>
          <p:spPr bwMode="auto">
            <a:xfrm flipV="1">
              <a:off x="1609725" y="2012761"/>
              <a:ext cx="595508" cy="663004"/>
            </a:xfrm>
            <a:prstGeom prst="straightConnector1">
              <a:avLst/>
            </a:prstGeom>
            <a:solidFill>
              <a:schemeClr val="accent1"/>
            </a:solidFill>
            <a:ln w="9525" cap="flat" cmpd="sng" algn="ctr">
              <a:solidFill>
                <a:srgbClr val="FF0066"/>
              </a:solidFill>
              <a:prstDash val="solid"/>
              <a:round/>
              <a:headEnd type="oval" w="med" len="med"/>
              <a:tailEnd type="none"/>
            </a:ln>
            <a:effectLst/>
          </p:spPr>
        </p:cxnSp>
      </p:grpSp>
      <p:grpSp>
        <p:nvGrpSpPr>
          <p:cNvPr id="88" name="Group 87"/>
          <p:cNvGrpSpPr/>
          <p:nvPr/>
        </p:nvGrpSpPr>
        <p:grpSpPr>
          <a:xfrm>
            <a:off x="4384411" y="1321305"/>
            <a:ext cx="4669575" cy="3237772"/>
            <a:chOff x="4420987" y="1321305"/>
            <a:chExt cx="4669575" cy="3237772"/>
          </a:xfrm>
        </p:grpSpPr>
        <p:pic>
          <p:nvPicPr>
            <p:cNvPr id="76" name="Picture 75"/>
            <p:cNvPicPr>
              <a:picLocks noChangeAspect="1"/>
            </p:cNvPicPr>
            <p:nvPr/>
          </p:nvPicPr>
          <p:blipFill rotWithShape="1">
            <a:blip r:embed="rId5">
              <a:extLst>
                <a:ext uri="{28A0092B-C50C-407E-A947-70E740481C1C}">
                  <a14:useLocalDpi xmlns:a14="http://schemas.microsoft.com/office/drawing/2010/main" val="0"/>
                </a:ext>
              </a:extLst>
            </a:blip>
            <a:srcRect t="-4" b="19184"/>
            <a:stretch/>
          </p:blipFill>
          <p:spPr>
            <a:xfrm rot="5400000">
              <a:off x="5100860" y="1300781"/>
              <a:ext cx="3070116" cy="3111163"/>
            </a:xfrm>
            <a:prstGeom prst="rect">
              <a:avLst/>
            </a:prstGeom>
          </p:spPr>
        </p:pic>
        <p:sp>
          <p:nvSpPr>
            <p:cNvPr id="80" name="Arc 79"/>
            <p:cNvSpPr/>
            <p:nvPr/>
          </p:nvSpPr>
          <p:spPr bwMode="auto">
            <a:xfrm>
              <a:off x="6418927" y="2634581"/>
              <a:ext cx="449331" cy="449331"/>
            </a:xfrm>
            <a:prstGeom prst="arc">
              <a:avLst/>
            </a:prstGeom>
            <a:solidFill>
              <a:schemeClr val="bg1"/>
            </a:solidFill>
            <a:ln w="9525" cap="flat" cmpd="sng" algn="ctr">
              <a:solidFill>
                <a:schemeClr val="tx1"/>
              </a:solidFill>
              <a:prstDash val="solid"/>
              <a:round/>
              <a:headEnd type="none" w="med" len="med"/>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28" name="TextBox 27"/>
            <p:cNvSpPr txBox="1"/>
            <p:nvPr/>
          </p:nvSpPr>
          <p:spPr>
            <a:xfrm>
              <a:off x="5623560" y="4297467"/>
              <a:ext cx="2190023" cy="261610"/>
            </a:xfrm>
            <a:prstGeom prst="rect">
              <a:avLst/>
            </a:prstGeom>
            <a:noFill/>
          </p:spPr>
          <p:txBody>
            <a:bodyPr wrap="none" rtlCol="0">
              <a:spAutoFit/>
            </a:bodyPr>
            <a:lstStyle/>
            <a:p>
              <a:r>
                <a:rPr lang="en-US" altLang="ko-KR" sz="1100" dirty="0" smtClean="0"/>
                <a:t>&lt;lower passive plate - top view&gt;</a:t>
              </a:r>
              <a:endParaRPr lang="ko-KR" altLang="en-US" sz="1100" dirty="0"/>
            </a:p>
          </p:txBody>
        </p:sp>
        <p:sp>
          <p:nvSpPr>
            <p:cNvPr id="29" name="TextBox 28"/>
            <p:cNvSpPr txBox="1"/>
            <p:nvPr/>
          </p:nvSpPr>
          <p:spPr>
            <a:xfrm>
              <a:off x="7835674" y="1846782"/>
              <a:ext cx="1172116" cy="492443"/>
            </a:xfrm>
            <a:prstGeom prst="rect">
              <a:avLst/>
            </a:prstGeom>
            <a:noFill/>
          </p:spPr>
          <p:txBody>
            <a:bodyPr wrap="none" rtlCol="0">
              <a:spAutoFit/>
            </a:bodyPr>
            <a:lstStyle/>
            <a:p>
              <a:r>
                <a:rPr lang="en-US" altLang="ko-KR" sz="1000" b="1" dirty="0" smtClean="0">
                  <a:solidFill>
                    <a:schemeClr val="accent1"/>
                  </a:solidFill>
                </a:rPr>
                <a:t>MPZU04</a:t>
              </a:r>
              <a:r>
                <a:rPr lang="en-US" altLang="ko-KR" sz="900" dirty="0" smtClean="0"/>
                <a:t> </a:t>
              </a:r>
              <a:r>
                <a:rPr lang="en-US" altLang="ko-KR" sz="700" dirty="0" smtClean="0"/>
                <a:t>(8 sensors)</a:t>
              </a:r>
            </a:p>
            <a:p>
              <a:pPr lvl="0"/>
              <a:r>
                <a:rPr lang="en-US" altLang="ko-KR" sz="800" dirty="0">
                  <a:solidFill>
                    <a:srgbClr val="000000"/>
                  </a:solidFill>
                </a:rPr>
                <a:t> </a:t>
              </a:r>
              <a:r>
                <a:rPr lang="en-US" altLang="ko-KR" sz="800" dirty="0" smtClean="0">
                  <a:solidFill>
                    <a:srgbClr val="000000"/>
                  </a:solidFill>
                </a:rPr>
                <a:t> (R </a:t>
              </a:r>
              <a:r>
                <a:rPr lang="en-US" altLang="ko-KR" sz="800" dirty="0">
                  <a:solidFill>
                    <a:srgbClr val="000000"/>
                  </a:solidFill>
                </a:rPr>
                <a:t>= </a:t>
              </a:r>
              <a:r>
                <a:rPr lang="en-US" altLang="ko-KR" sz="800" dirty="0" smtClean="0">
                  <a:solidFill>
                    <a:srgbClr val="000000"/>
                  </a:solidFill>
                </a:rPr>
                <a:t>2.10 </a:t>
              </a:r>
              <a:r>
                <a:rPr lang="en-US" altLang="ko-KR" sz="800" dirty="0">
                  <a:solidFill>
                    <a:srgbClr val="000000"/>
                  </a:solidFill>
                </a:rPr>
                <a:t>m, </a:t>
              </a:r>
            </a:p>
            <a:p>
              <a:pPr lvl="0"/>
              <a:r>
                <a:rPr lang="en-US" altLang="ko-KR" sz="800" dirty="0">
                  <a:solidFill>
                    <a:srgbClr val="000000"/>
                  </a:solidFill>
                </a:rPr>
                <a:t>   Z = </a:t>
              </a:r>
              <a:r>
                <a:rPr lang="en-US" altLang="ko-KR" sz="800" dirty="0" smtClean="0">
                  <a:solidFill>
                    <a:srgbClr val="000000"/>
                  </a:solidFill>
                </a:rPr>
                <a:t>0.68 </a:t>
              </a:r>
              <a:r>
                <a:rPr lang="en-US" altLang="ko-KR" sz="800" dirty="0">
                  <a:solidFill>
                    <a:srgbClr val="000000"/>
                  </a:solidFill>
                </a:rPr>
                <a:t>m)</a:t>
              </a:r>
              <a:endParaRPr lang="en-US" altLang="ko-KR" sz="700" dirty="0" smtClean="0"/>
            </a:p>
          </p:txBody>
        </p:sp>
        <p:cxnSp>
          <p:nvCxnSpPr>
            <p:cNvPr id="31" name="Straight Connector 30"/>
            <p:cNvCxnSpPr/>
            <p:nvPr/>
          </p:nvCxnSpPr>
          <p:spPr bwMode="auto">
            <a:xfrm flipV="1">
              <a:off x="5699760" y="2047240"/>
              <a:ext cx="1910080" cy="1633742"/>
            </a:xfrm>
            <a:prstGeom prst="line">
              <a:avLst/>
            </a:prstGeom>
            <a:solidFill>
              <a:schemeClr val="accent1"/>
            </a:solidFill>
            <a:ln w="6350" cap="flat" cmpd="sng" algn="ctr">
              <a:solidFill>
                <a:schemeClr val="tx1">
                  <a:lumMod val="65000"/>
                  <a:lumOff val="35000"/>
                </a:schemeClr>
              </a:solidFill>
              <a:prstDash val="dash"/>
              <a:round/>
              <a:headEnd type="none" w="med" len="med"/>
              <a:tailEnd type="none" w="med" len="med"/>
            </a:ln>
            <a:effectLst/>
          </p:spPr>
        </p:cxnSp>
        <p:cxnSp>
          <p:nvCxnSpPr>
            <p:cNvPr id="36" name="Straight Connector 35"/>
            <p:cNvCxnSpPr/>
            <p:nvPr/>
          </p:nvCxnSpPr>
          <p:spPr bwMode="auto">
            <a:xfrm flipH="1" flipV="1">
              <a:off x="5892800" y="1855476"/>
              <a:ext cx="1524000" cy="2007865"/>
            </a:xfrm>
            <a:prstGeom prst="line">
              <a:avLst/>
            </a:prstGeom>
            <a:solidFill>
              <a:schemeClr val="accent1"/>
            </a:solidFill>
            <a:ln w="6350" cap="flat" cmpd="sng" algn="ctr">
              <a:solidFill>
                <a:schemeClr val="tx1">
                  <a:lumMod val="65000"/>
                  <a:lumOff val="35000"/>
                </a:schemeClr>
              </a:solidFill>
              <a:prstDash val="dash"/>
              <a:round/>
              <a:headEnd type="none" w="med" len="med"/>
              <a:tailEnd type="none" w="med" len="med"/>
            </a:ln>
            <a:effectLst/>
          </p:spPr>
        </p:cxnSp>
        <p:cxnSp>
          <p:nvCxnSpPr>
            <p:cNvPr id="39" name="Straight Connector 38"/>
            <p:cNvCxnSpPr/>
            <p:nvPr/>
          </p:nvCxnSpPr>
          <p:spPr bwMode="auto">
            <a:xfrm flipV="1">
              <a:off x="6073918" y="1742440"/>
              <a:ext cx="1180711" cy="2225918"/>
            </a:xfrm>
            <a:prstGeom prst="line">
              <a:avLst/>
            </a:prstGeom>
            <a:solidFill>
              <a:schemeClr val="accent1"/>
            </a:solidFill>
            <a:ln w="6350" cap="flat" cmpd="sng" algn="ctr">
              <a:solidFill>
                <a:schemeClr val="tx1">
                  <a:lumMod val="65000"/>
                  <a:lumOff val="35000"/>
                </a:schemeClr>
              </a:solidFill>
              <a:prstDash val="dash"/>
              <a:round/>
              <a:headEnd type="none" w="med" len="med"/>
              <a:tailEnd type="none" w="med" len="med"/>
            </a:ln>
            <a:effectLst/>
          </p:spPr>
        </p:cxnSp>
        <p:cxnSp>
          <p:nvCxnSpPr>
            <p:cNvPr id="43" name="Straight Connector 42"/>
            <p:cNvCxnSpPr/>
            <p:nvPr/>
          </p:nvCxnSpPr>
          <p:spPr bwMode="auto">
            <a:xfrm>
              <a:off x="5549900" y="2268444"/>
              <a:ext cx="2222500" cy="1183243"/>
            </a:xfrm>
            <a:prstGeom prst="line">
              <a:avLst/>
            </a:prstGeom>
            <a:solidFill>
              <a:schemeClr val="accent1"/>
            </a:solidFill>
            <a:ln w="6350" cap="flat" cmpd="sng" algn="ctr">
              <a:solidFill>
                <a:schemeClr val="tx1">
                  <a:lumMod val="65000"/>
                  <a:lumOff val="35000"/>
                </a:schemeClr>
              </a:solidFill>
              <a:prstDash val="dash"/>
              <a:round/>
              <a:headEnd type="none" w="med" len="med"/>
              <a:tailEnd type="none" w="med" len="med"/>
            </a:ln>
            <a:effectLst/>
          </p:spPr>
        </p:cxnSp>
        <p:sp>
          <p:nvSpPr>
            <p:cNvPr id="52" name="TextBox 51"/>
            <p:cNvSpPr txBox="1"/>
            <p:nvPr/>
          </p:nvSpPr>
          <p:spPr>
            <a:xfrm>
              <a:off x="6856321" y="1911124"/>
              <a:ext cx="317716" cy="200055"/>
            </a:xfrm>
            <a:prstGeom prst="rect">
              <a:avLst/>
            </a:prstGeom>
            <a:noFill/>
          </p:spPr>
          <p:txBody>
            <a:bodyPr wrap="none" rtlCol="0">
              <a:spAutoFit/>
            </a:bodyPr>
            <a:lstStyle/>
            <a:p>
              <a:r>
                <a:rPr lang="en-US" altLang="ko-KR" sz="700" dirty="0" smtClean="0"/>
                <a:t>28</a:t>
              </a:r>
              <a:r>
                <a:rPr lang="en-US" altLang="ko-KR" sz="700" baseline="30000" dirty="0" smtClean="0"/>
                <a:t>o</a:t>
              </a:r>
              <a:endParaRPr lang="ko-KR" altLang="en-US" sz="700" baseline="30000" dirty="0"/>
            </a:p>
          </p:txBody>
        </p:sp>
        <p:sp>
          <p:nvSpPr>
            <p:cNvPr id="53" name="TextBox 52"/>
            <p:cNvSpPr txBox="1"/>
            <p:nvPr/>
          </p:nvSpPr>
          <p:spPr>
            <a:xfrm>
              <a:off x="7246411" y="2226358"/>
              <a:ext cx="317716" cy="200055"/>
            </a:xfrm>
            <a:prstGeom prst="rect">
              <a:avLst/>
            </a:prstGeom>
            <a:noFill/>
          </p:spPr>
          <p:txBody>
            <a:bodyPr wrap="none" rtlCol="0">
              <a:spAutoFit/>
            </a:bodyPr>
            <a:lstStyle/>
            <a:p>
              <a:r>
                <a:rPr lang="en-US" altLang="ko-KR" sz="700" dirty="0" smtClean="0"/>
                <a:t>49</a:t>
              </a:r>
              <a:r>
                <a:rPr lang="en-US" altLang="ko-KR" sz="700" baseline="30000" dirty="0" smtClean="0"/>
                <a:t>o</a:t>
              </a:r>
              <a:endParaRPr lang="ko-KR" altLang="en-US" sz="700" baseline="30000" dirty="0"/>
            </a:p>
          </p:txBody>
        </p:sp>
        <p:sp>
          <p:nvSpPr>
            <p:cNvPr id="54" name="TextBox 53"/>
            <p:cNvSpPr txBox="1"/>
            <p:nvPr/>
          </p:nvSpPr>
          <p:spPr>
            <a:xfrm>
              <a:off x="7314201" y="3099757"/>
              <a:ext cx="367408" cy="200055"/>
            </a:xfrm>
            <a:prstGeom prst="rect">
              <a:avLst/>
            </a:prstGeom>
            <a:noFill/>
          </p:spPr>
          <p:txBody>
            <a:bodyPr wrap="none" rtlCol="0">
              <a:spAutoFit/>
            </a:bodyPr>
            <a:lstStyle/>
            <a:p>
              <a:r>
                <a:rPr lang="en-US" altLang="ko-KR" sz="700" dirty="0" smtClean="0"/>
                <a:t>118</a:t>
              </a:r>
              <a:r>
                <a:rPr lang="en-US" altLang="ko-KR" sz="700" baseline="30000" dirty="0" smtClean="0"/>
                <a:t>o</a:t>
              </a:r>
              <a:endParaRPr lang="ko-KR" altLang="en-US" sz="700" baseline="30000" dirty="0"/>
            </a:p>
          </p:txBody>
        </p:sp>
        <p:sp>
          <p:nvSpPr>
            <p:cNvPr id="55" name="TextBox 54"/>
            <p:cNvSpPr txBox="1"/>
            <p:nvPr/>
          </p:nvSpPr>
          <p:spPr>
            <a:xfrm>
              <a:off x="6926097" y="3541606"/>
              <a:ext cx="367408" cy="200055"/>
            </a:xfrm>
            <a:prstGeom prst="rect">
              <a:avLst/>
            </a:prstGeom>
            <a:noFill/>
          </p:spPr>
          <p:txBody>
            <a:bodyPr wrap="none" rtlCol="0">
              <a:spAutoFit/>
            </a:bodyPr>
            <a:lstStyle/>
            <a:p>
              <a:r>
                <a:rPr lang="en-US" altLang="ko-KR" sz="700" dirty="0" smtClean="0"/>
                <a:t>142</a:t>
              </a:r>
              <a:r>
                <a:rPr lang="en-US" altLang="ko-KR" sz="700" baseline="30000" dirty="0" smtClean="0"/>
                <a:t>o</a:t>
              </a:r>
              <a:endParaRPr lang="ko-KR" altLang="en-US" sz="700" baseline="30000" dirty="0"/>
            </a:p>
          </p:txBody>
        </p:sp>
        <p:sp>
          <p:nvSpPr>
            <p:cNvPr id="56" name="TextBox 55"/>
            <p:cNvSpPr txBox="1"/>
            <p:nvPr/>
          </p:nvSpPr>
          <p:spPr>
            <a:xfrm>
              <a:off x="6157201" y="3625472"/>
              <a:ext cx="367408" cy="200055"/>
            </a:xfrm>
            <a:prstGeom prst="rect">
              <a:avLst/>
            </a:prstGeom>
            <a:noFill/>
          </p:spPr>
          <p:txBody>
            <a:bodyPr wrap="none" rtlCol="0">
              <a:spAutoFit/>
            </a:bodyPr>
            <a:lstStyle/>
            <a:p>
              <a:r>
                <a:rPr lang="en-US" altLang="ko-KR" sz="700" dirty="0" smtClean="0"/>
                <a:t>208</a:t>
              </a:r>
              <a:r>
                <a:rPr lang="en-US" altLang="ko-KR" sz="700" baseline="30000" dirty="0" smtClean="0"/>
                <a:t>o</a:t>
              </a:r>
              <a:endParaRPr lang="ko-KR" altLang="en-US" sz="700" baseline="30000" dirty="0"/>
            </a:p>
          </p:txBody>
        </p:sp>
        <p:sp>
          <p:nvSpPr>
            <p:cNvPr id="57" name="TextBox 56"/>
            <p:cNvSpPr txBox="1"/>
            <p:nvPr/>
          </p:nvSpPr>
          <p:spPr>
            <a:xfrm>
              <a:off x="5747972" y="3266872"/>
              <a:ext cx="367408" cy="200055"/>
            </a:xfrm>
            <a:prstGeom prst="rect">
              <a:avLst/>
            </a:prstGeom>
            <a:noFill/>
          </p:spPr>
          <p:txBody>
            <a:bodyPr wrap="none" rtlCol="0">
              <a:spAutoFit/>
            </a:bodyPr>
            <a:lstStyle/>
            <a:p>
              <a:r>
                <a:rPr lang="en-US" altLang="ko-KR" sz="700" dirty="0" smtClean="0"/>
                <a:t>229</a:t>
              </a:r>
              <a:r>
                <a:rPr lang="en-US" altLang="ko-KR" sz="700" baseline="30000" dirty="0" smtClean="0"/>
                <a:t>o</a:t>
              </a:r>
              <a:endParaRPr lang="ko-KR" altLang="en-US" sz="700" baseline="30000" dirty="0"/>
            </a:p>
          </p:txBody>
        </p:sp>
        <p:sp>
          <p:nvSpPr>
            <p:cNvPr id="58" name="TextBox 57"/>
            <p:cNvSpPr txBox="1"/>
            <p:nvPr/>
          </p:nvSpPr>
          <p:spPr>
            <a:xfrm>
              <a:off x="5641326" y="2422603"/>
              <a:ext cx="367408" cy="200055"/>
            </a:xfrm>
            <a:prstGeom prst="rect">
              <a:avLst/>
            </a:prstGeom>
            <a:noFill/>
          </p:spPr>
          <p:txBody>
            <a:bodyPr wrap="none" rtlCol="0">
              <a:spAutoFit/>
            </a:bodyPr>
            <a:lstStyle/>
            <a:p>
              <a:r>
                <a:rPr lang="en-US" altLang="ko-KR" sz="700" dirty="0" smtClean="0"/>
                <a:t>298</a:t>
              </a:r>
              <a:r>
                <a:rPr lang="en-US" altLang="ko-KR" sz="700" baseline="30000" dirty="0" smtClean="0"/>
                <a:t>o</a:t>
              </a:r>
              <a:endParaRPr lang="ko-KR" altLang="en-US" sz="700" baseline="30000" dirty="0"/>
            </a:p>
          </p:txBody>
        </p:sp>
        <p:sp>
          <p:nvSpPr>
            <p:cNvPr id="59" name="TextBox 58"/>
            <p:cNvSpPr txBox="1"/>
            <p:nvPr/>
          </p:nvSpPr>
          <p:spPr>
            <a:xfrm>
              <a:off x="6022307" y="1976040"/>
              <a:ext cx="367408" cy="200055"/>
            </a:xfrm>
            <a:prstGeom prst="rect">
              <a:avLst/>
            </a:prstGeom>
            <a:noFill/>
          </p:spPr>
          <p:txBody>
            <a:bodyPr wrap="none" rtlCol="0">
              <a:spAutoFit/>
            </a:bodyPr>
            <a:lstStyle/>
            <a:p>
              <a:r>
                <a:rPr lang="en-US" altLang="ko-KR" sz="700" dirty="0" smtClean="0"/>
                <a:t>322</a:t>
              </a:r>
              <a:r>
                <a:rPr lang="en-US" altLang="ko-KR" sz="700" baseline="30000" dirty="0" smtClean="0"/>
                <a:t>o</a:t>
              </a:r>
              <a:endParaRPr lang="ko-KR" altLang="en-US" sz="700" baseline="30000" dirty="0"/>
            </a:p>
          </p:txBody>
        </p:sp>
        <p:cxnSp>
          <p:nvCxnSpPr>
            <p:cNvPr id="65" name="Straight Arrow Connector 64"/>
            <p:cNvCxnSpPr/>
            <p:nvPr/>
          </p:nvCxnSpPr>
          <p:spPr bwMode="auto">
            <a:xfrm flipH="1">
              <a:off x="7566662" y="1971178"/>
              <a:ext cx="325141" cy="139866"/>
            </a:xfrm>
            <a:prstGeom prst="straightConnector1">
              <a:avLst/>
            </a:prstGeom>
            <a:solidFill>
              <a:schemeClr val="accent1"/>
            </a:solidFill>
            <a:ln w="6350" cap="flat" cmpd="sng" algn="ctr">
              <a:solidFill>
                <a:schemeClr val="tx1"/>
              </a:solidFill>
              <a:prstDash val="solid"/>
              <a:round/>
              <a:headEnd type="none" w="med" len="med"/>
              <a:tailEnd type="triangle" w="sm" len="sm"/>
            </a:ln>
            <a:effectLst/>
          </p:spPr>
        </p:cxnSp>
        <p:sp>
          <p:nvSpPr>
            <p:cNvPr id="67" name="TextBox 66"/>
            <p:cNvSpPr txBox="1"/>
            <p:nvPr/>
          </p:nvSpPr>
          <p:spPr>
            <a:xfrm>
              <a:off x="7826100" y="3565415"/>
              <a:ext cx="1149674" cy="492443"/>
            </a:xfrm>
            <a:prstGeom prst="rect">
              <a:avLst/>
            </a:prstGeom>
            <a:noFill/>
          </p:spPr>
          <p:txBody>
            <a:bodyPr wrap="none" rtlCol="0">
              <a:spAutoFit/>
            </a:bodyPr>
            <a:lstStyle/>
            <a:p>
              <a:r>
                <a:rPr lang="en-US" altLang="ko-KR" sz="1000" b="1" dirty="0" smtClean="0">
                  <a:solidFill>
                    <a:srgbClr val="FF0000"/>
                  </a:solidFill>
                </a:rPr>
                <a:t>MPZL20</a:t>
              </a:r>
              <a:r>
                <a:rPr lang="en-US" altLang="ko-KR" sz="900" dirty="0" smtClean="0"/>
                <a:t> </a:t>
              </a:r>
              <a:r>
                <a:rPr lang="en-US" altLang="ko-KR" sz="700" dirty="0" smtClean="0"/>
                <a:t>(8 sensors)</a:t>
              </a:r>
            </a:p>
            <a:p>
              <a:r>
                <a:rPr lang="en-US" altLang="ko-KR" sz="800" dirty="0" smtClean="0"/>
                <a:t>       (R = 2.18 m, </a:t>
              </a:r>
            </a:p>
            <a:p>
              <a:r>
                <a:rPr lang="en-US" altLang="ko-KR" sz="800" dirty="0"/>
                <a:t> </a:t>
              </a:r>
              <a:r>
                <a:rPr lang="en-US" altLang="ko-KR" sz="800" dirty="0" smtClean="0"/>
                <a:t>       Z = -0.56 m)</a:t>
              </a:r>
            </a:p>
          </p:txBody>
        </p:sp>
        <p:cxnSp>
          <p:nvCxnSpPr>
            <p:cNvPr id="68" name="Straight Arrow Connector 67"/>
            <p:cNvCxnSpPr/>
            <p:nvPr/>
          </p:nvCxnSpPr>
          <p:spPr bwMode="auto">
            <a:xfrm flipH="1" flipV="1">
              <a:off x="7749845" y="3454376"/>
              <a:ext cx="261483" cy="154576"/>
            </a:xfrm>
            <a:prstGeom prst="straightConnector1">
              <a:avLst/>
            </a:prstGeom>
            <a:solidFill>
              <a:schemeClr val="accent1"/>
            </a:solidFill>
            <a:ln w="6350" cap="flat" cmpd="sng" algn="ctr">
              <a:solidFill>
                <a:schemeClr val="tx1"/>
              </a:solidFill>
              <a:prstDash val="solid"/>
              <a:round/>
              <a:headEnd type="none" w="med" len="med"/>
              <a:tailEnd type="triangle" w="sm" len="sm"/>
            </a:ln>
            <a:effectLst/>
          </p:spPr>
        </p:cxnSp>
        <p:sp>
          <p:nvSpPr>
            <p:cNvPr id="71" name="TextBox 70"/>
            <p:cNvSpPr txBox="1"/>
            <p:nvPr/>
          </p:nvSpPr>
          <p:spPr>
            <a:xfrm>
              <a:off x="4420987" y="1888793"/>
              <a:ext cx="1172116" cy="492443"/>
            </a:xfrm>
            <a:prstGeom prst="rect">
              <a:avLst/>
            </a:prstGeom>
            <a:noFill/>
          </p:spPr>
          <p:txBody>
            <a:bodyPr wrap="none" rtlCol="0">
              <a:spAutoFit/>
            </a:bodyPr>
            <a:lstStyle/>
            <a:p>
              <a:r>
                <a:rPr lang="en-US" altLang="ko-KR" sz="1000" b="1" dirty="0" smtClean="0">
                  <a:solidFill>
                    <a:srgbClr val="006600"/>
                  </a:solidFill>
                </a:rPr>
                <a:t>MPZU03</a:t>
              </a:r>
              <a:r>
                <a:rPr lang="en-US" altLang="ko-KR" sz="900" dirty="0" smtClean="0"/>
                <a:t> </a:t>
              </a:r>
              <a:r>
                <a:rPr lang="en-US" altLang="ko-KR" sz="700" dirty="0" smtClean="0"/>
                <a:t>(4 sensors)</a:t>
              </a:r>
            </a:p>
            <a:p>
              <a:r>
                <a:rPr lang="en-US" altLang="ko-KR" sz="800" dirty="0" smtClean="0"/>
                <a:t>  (R = 2.18 m, </a:t>
              </a:r>
            </a:p>
            <a:p>
              <a:r>
                <a:rPr lang="en-US" altLang="ko-KR" sz="800" dirty="0" smtClean="0"/>
                <a:t>   Z = 0.56 m)</a:t>
              </a:r>
            </a:p>
          </p:txBody>
        </p:sp>
        <p:cxnSp>
          <p:nvCxnSpPr>
            <p:cNvPr id="73" name="Straight Arrow Connector 72"/>
            <p:cNvCxnSpPr/>
            <p:nvPr/>
          </p:nvCxnSpPr>
          <p:spPr bwMode="auto">
            <a:xfrm>
              <a:off x="5208448" y="2090404"/>
              <a:ext cx="353091" cy="188283"/>
            </a:xfrm>
            <a:prstGeom prst="straightConnector1">
              <a:avLst/>
            </a:prstGeom>
            <a:solidFill>
              <a:schemeClr val="accent1"/>
            </a:solidFill>
            <a:ln w="6350" cap="flat" cmpd="sng" algn="ctr">
              <a:solidFill>
                <a:schemeClr val="tx1"/>
              </a:solidFill>
              <a:prstDash val="solid"/>
              <a:round/>
              <a:headEnd type="none" w="med" len="med"/>
              <a:tailEnd type="triangle" w="sm" len="sm"/>
            </a:ln>
            <a:effectLst/>
          </p:spPr>
        </p:cxnSp>
        <p:sp>
          <p:nvSpPr>
            <p:cNvPr id="78" name="TextBox 77"/>
            <p:cNvSpPr txBox="1"/>
            <p:nvPr/>
          </p:nvSpPr>
          <p:spPr>
            <a:xfrm>
              <a:off x="8165309" y="2547206"/>
              <a:ext cx="925253" cy="553998"/>
            </a:xfrm>
            <a:prstGeom prst="rect">
              <a:avLst/>
            </a:prstGeom>
            <a:noFill/>
          </p:spPr>
          <p:txBody>
            <a:bodyPr wrap="none" rtlCol="0">
              <a:spAutoFit/>
            </a:bodyPr>
            <a:lstStyle/>
            <a:p>
              <a:r>
                <a:rPr lang="en-US" altLang="ko-KR" sz="1000" dirty="0" smtClean="0">
                  <a:solidFill>
                    <a:schemeClr val="bg2">
                      <a:lumMod val="50000"/>
                    </a:schemeClr>
                  </a:solidFill>
                </a:rPr>
                <a:t>Middle-IVCC</a:t>
              </a:r>
            </a:p>
            <a:p>
              <a:r>
                <a:rPr lang="en-US" altLang="ko-KR" sz="1000" dirty="0" smtClean="0">
                  <a:solidFill>
                    <a:schemeClr val="bg2">
                      <a:lumMod val="50000"/>
                    </a:schemeClr>
                  </a:solidFill>
                </a:rPr>
                <a:t>RWM control</a:t>
              </a:r>
            </a:p>
            <a:p>
              <a:r>
                <a:rPr lang="en-US" altLang="ko-KR" sz="1000" dirty="0">
                  <a:solidFill>
                    <a:schemeClr val="bg2">
                      <a:lumMod val="50000"/>
                    </a:schemeClr>
                  </a:solidFill>
                </a:rPr>
                <a:t>c</a:t>
              </a:r>
              <a:r>
                <a:rPr lang="en-US" altLang="ko-KR" sz="1000" dirty="0" smtClean="0">
                  <a:solidFill>
                    <a:schemeClr val="bg2">
                      <a:lumMod val="50000"/>
                    </a:schemeClr>
                  </a:solidFill>
                </a:rPr>
                <a:t>oils (4 coils)</a:t>
              </a:r>
            </a:p>
          </p:txBody>
        </p:sp>
        <p:sp>
          <p:nvSpPr>
            <p:cNvPr id="81" name="TextBox 80"/>
            <p:cNvSpPr txBox="1"/>
            <p:nvPr/>
          </p:nvSpPr>
          <p:spPr>
            <a:xfrm>
              <a:off x="6723650" y="2468542"/>
              <a:ext cx="258404" cy="261610"/>
            </a:xfrm>
            <a:prstGeom prst="rect">
              <a:avLst/>
            </a:prstGeom>
            <a:noFill/>
          </p:spPr>
          <p:txBody>
            <a:bodyPr wrap="none" rtlCol="0">
              <a:spAutoFit/>
            </a:bodyPr>
            <a:lstStyle/>
            <a:p>
              <a:r>
                <a:rPr lang="en-US" altLang="ko-KR" sz="1100" i="1" dirty="0" smtClean="0">
                  <a:latin typeface="Symbol" panose="05050102010706020507" pitchFamily="18" charset="2"/>
                </a:rPr>
                <a:t>f</a:t>
              </a:r>
              <a:endParaRPr lang="ko-KR" altLang="en-US" sz="1100" i="1" baseline="30000" dirty="0">
                <a:latin typeface="Symbol" panose="05050102010706020507" pitchFamily="18" charset="2"/>
              </a:endParaRPr>
            </a:p>
          </p:txBody>
        </p:sp>
        <p:cxnSp>
          <p:nvCxnSpPr>
            <p:cNvPr id="87" name="Straight Arrow Connector 86"/>
            <p:cNvCxnSpPr/>
            <p:nvPr/>
          </p:nvCxnSpPr>
          <p:spPr bwMode="auto">
            <a:xfrm flipH="1">
              <a:off x="8075022" y="2808822"/>
              <a:ext cx="137498" cy="0"/>
            </a:xfrm>
            <a:prstGeom prst="straightConnector1">
              <a:avLst/>
            </a:prstGeom>
            <a:solidFill>
              <a:schemeClr val="accent1"/>
            </a:solidFill>
            <a:ln w="12700" cap="flat" cmpd="sng" algn="ctr">
              <a:solidFill>
                <a:schemeClr val="tx1"/>
              </a:solidFill>
              <a:prstDash val="solid"/>
              <a:round/>
              <a:headEnd type="none" w="med" len="med"/>
              <a:tailEnd type="triangle" w="sm" len="sm"/>
            </a:ln>
            <a:effectLst/>
          </p:spPr>
        </p:cxnSp>
      </p:grpSp>
      <p:sp>
        <p:nvSpPr>
          <p:cNvPr id="89" name="TextBox 88"/>
          <p:cNvSpPr txBox="1"/>
          <p:nvPr/>
        </p:nvSpPr>
        <p:spPr>
          <a:xfrm>
            <a:off x="227482" y="3714325"/>
            <a:ext cx="1851716" cy="353943"/>
          </a:xfrm>
          <a:prstGeom prst="rect">
            <a:avLst/>
          </a:prstGeom>
          <a:solidFill>
            <a:schemeClr val="bg1"/>
          </a:solidFill>
        </p:spPr>
        <p:txBody>
          <a:bodyPr wrap="square" lIns="0" tIns="0" rIns="0" bIns="0" rtlCol="0">
            <a:spAutoFit/>
          </a:bodyPr>
          <a:lstStyle/>
          <a:p>
            <a:pPr algn="ctr"/>
            <a:r>
              <a:rPr lang="en-US" altLang="ko-KR" sz="1150" dirty="0" smtClean="0">
                <a:solidFill>
                  <a:schemeClr val="bg2">
                    <a:lumMod val="50000"/>
                  </a:schemeClr>
                </a:solidFill>
              </a:rPr>
              <a:t>Primary RWM control coils</a:t>
            </a:r>
          </a:p>
          <a:p>
            <a:pPr algn="ctr"/>
            <a:r>
              <a:rPr lang="en-US" altLang="ko-KR" sz="1150" dirty="0" smtClean="0">
                <a:solidFill>
                  <a:schemeClr val="bg2">
                    <a:lumMod val="50000"/>
                  </a:schemeClr>
                </a:solidFill>
              </a:rPr>
              <a:t>(Middle FEC/RWM)</a:t>
            </a:r>
            <a:endParaRPr lang="ko-KR" altLang="en-US" sz="1150" dirty="0">
              <a:solidFill>
                <a:schemeClr val="bg2">
                  <a:lumMod val="50000"/>
                </a:schemeClr>
              </a:solidFill>
            </a:endParaRPr>
          </a:p>
        </p:txBody>
      </p:sp>
      <p:sp>
        <p:nvSpPr>
          <p:cNvPr id="90" name="TextBox 89"/>
          <p:cNvSpPr txBox="1"/>
          <p:nvPr/>
        </p:nvSpPr>
        <p:spPr>
          <a:xfrm>
            <a:off x="1821072" y="3973564"/>
            <a:ext cx="1851716" cy="338554"/>
          </a:xfrm>
          <a:prstGeom prst="rect">
            <a:avLst/>
          </a:prstGeom>
          <a:solidFill>
            <a:schemeClr val="bg1"/>
          </a:solidFill>
        </p:spPr>
        <p:txBody>
          <a:bodyPr wrap="square" lIns="0" tIns="0" rIns="0" bIns="0" rtlCol="0">
            <a:spAutoFit/>
          </a:bodyPr>
          <a:lstStyle/>
          <a:p>
            <a:pPr algn="ctr"/>
            <a:r>
              <a:rPr lang="en-US" altLang="ko-KR" sz="1100" dirty="0" smtClean="0">
                <a:solidFill>
                  <a:schemeClr val="accent1"/>
                </a:solidFill>
              </a:rPr>
              <a:t>NSTX-type future RWM</a:t>
            </a:r>
          </a:p>
          <a:p>
            <a:pPr algn="ctr"/>
            <a:r>
              <a:rPr lang="en-US" altLang="ko-KR" sz="1100" dirty="0">
                <a:solidFill>
                  <a:schemeClr val="accent1"/>
                </a:solidFill>
              </a:rPr>
              <a:t>s</a:t>
            </a:r>
            <a:r>
              <a:rPr lang="en-US" altLang="ko-KR" sz="1100" dirty="0" smtClean="0">
                <a:solidFill>
                  <a:schemeClr val="accent1"/>
                </a:solidFill>
              </a:rPr>
              <a:t>ensors </a:t>
            </a:r>
            <a:r>
              <a:rPr lang="en-US" altLang="ko-KR" sz="1000" dirty="0" smtClean="0">
                <a:solidFill>
                  <a:schemeClr val="accent1"/>
                </a:solidFill>
              </a:rPr>
              <a:t>(imaginary)</a:t>
            </a:r>
            <a:endParaRPr lang="ko-KR" altLang="en-US" sz="1100" dirty="0">
              <a:solidFill>
                <a:schemeClr val="accent1"/>
              </a:solidFill>
            </a:endParaRPr>
          </a:p>
        </p:txBody>
      </p:sp>
      <p:graphicFrame>
        <p:nvGraphicFramePr>
          <p:cNvPr id="91" name="Object 90"/>
          <p:cNvGraphicFramePr>
            <a:graphicFrameLocks noChangeAspect="1"/>
          </p:cNvGraphicFramePr>
          <p:nvPr>
            <p:extLst>
              <p:ext uri="{D42A27DB-BD31-4B8C-83A1-F6EECF244321}">
                <p14:modId xmlns:p14="http://schemas.microsoft.com/office/powerpoint/2010/main" val="1778032363"/>
              </p:ext>
            </p:extLst>
          </p:nvPr>
        </p:nvGraphicFramePr>
        <p:xfrm>
          <a:off x="5767324" y="5979303"/>
          <a:ext cx="190500" cy="152400"/>
        </p:xfrm>
        <a:graphic>
          <a:graphicData uri="http://schemas.openxmlformats.org/presentationml/2006/ole">
            <mc:AlternateContent xmlns:mc="http://schemas.openxmlformats.org/markup-compatibility/2006">
              <mc:Choice xmlns:v="urn:schemas-microsoft-com:vml" Requires="v">
                <p:oleObj spid="_x0000_s2210" name="Equation" r:id="rId6" imgW="190440" imgH="152280" progId="Equation.3">
                  <p:embed/>
                </p:oleObj>
              </mc:Choice>
              <mc:Fallback>
                <p:oleObj name="Equation" r:id="rId6" imgW="190440" imgH="152280" progId="Equation.3">
                  <p:embed/>
                  <p:pic>
                    <p:nvPicPr>
                      <p:cNvPr id="91" name="Object 90"/>
                      <p:cNvPicPr/>
                      <p:nvPr/>
                    </p:nvPicPr>
                    <p:blipFill>
                      <a:blip r:embed="rId7"/>
                      <a:stretch>
                        <a:fillRect/>
                      </a:stretch>
                    </p:blipFill>
                    <p:spPr>
                      <a:xfrm>
                        <a:off x="5767324" y="5979303"/>
                        <a:ext cx="190500" cy="152400"/>
                      </a:xfrm>
                      <a:prstGeom prst="rect">
                        <a:avLst/>
                      </a:prstGeom>
                    </p:spPr>
                  </p:pic>
                </p:oleObj>
              </mc:Fallback>
            </mc:AlternateContent>
          </a:graphicData>
        </a:graphic>
      </p:graphicFrame>
    </p:spTree>
    <p:extLst>
      <p:ext uri="{BB962C8B-B14F-4D97-AF65-F5344CB8AC3E}">
        <p14:creationId xmlns:p14="http://schemas.microsoft.com/office/powerpoint/2010/main" val="3100882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19" y="850097"/>
            <a:ext cx="4210259" cy="5600053"/>
          </a:xfrm>
          <a:prstGeom prst="rect">
            <a:avLst/>
          </a:prstGeom>
        </p:spPr>
      </p:pic>
      <p:sp>
        <p:nvSpPr>
          <p:cNvPr id="11" name="Title 3"/>
          <p:cNvSpPr txBox="1">
            <a:spLocks/>
          </p:cNvSpPr>
          <p:nvPr/>
        </p:nvSpPr>
        <p:spPr>
          <a:xfrm>
            <a:off x="209550" y="53975"/>
            <a:ext cx="8705849" cy="685800"/>
          </a:xfrm>
          <a:prstGeom prst="rect">
            <a:avLst/>
          </a:prstGeom>
        </p:spPr>
        <p:txBody>
          <a:bodyPr anchor="ctr" anchorCtr="0"/>
          <a:lstStyle/>
          <a:p>
            <a:pPr lvl="0" algn="ctr">
              <a:defRPr/>
            </a:pPr>
            <a:r>
              <a:rPr lang="en-US" sz="2100" b="1" dirty="0" smtClean="0">
                <a:solidFill>
                  <a:srgbClr val="0033CC"/>
                </a:solidFill>
                <a:latin typeface="+mj-lt"/>
              </a:rPr>
              <a:t>Magnetic fields from induced currents are compensated from sensor measurement for accurate RWM identification</a:t>
            </a:r>
          </a:p>
        </p:txBody>
      </p:sp>
      <p:sp>
        <p:nvSpPr>
          <p:cNvPr id="19" name="Rectangle 3"/>
          <p:cNvSpPr txBox="1">
            <a:spLocks noChangeArrowheads="1"/>
          </p:cNvSpPr>
          <p:nvPr/>
        </p:nvSpPr>
        <p:spPr>
          <a:xfrm>
            <a:off x="4839047" y="970224"/>
            <a:ext cx="4076352" cy="5359798"/>
          </a:xfrm>
          <a:prstGeom prst="rect">
            <a:avLst/>
          </a:prstGeom>
        </p:spPr>
        <p:txBody>
          <a:bodyPr lIns="0" rIns="0"/>
          <a:lstStyle/>
          <a:p>
            <a:pPr marL="342900" lvl="0" indent="-342900">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Define the DC-compensated </a:t>
            </a:r>
            <a:r>
              <a:rPr lang="en-US" altLang="ko-KR" sz="1700" i="1" kern="0" dirty="0" smtClean="0">
                <a:solidFill>
                  <a:srgbClr val="0033CC"/>
                </a:solidFill>
                <a:latin typeface="Symbol" panose="05050102010706020507" pitchFamily="18" charset="2"/>
                <a:ea typeface="굴림" pitchFamily="50" charset="-127"/>
              </a:rPr>
              <a:t>d</a:t>
            </a:r>
            <a:r>
              <a:rPr lang="en-US" altLang="ko-KR" sz="1700" i="1" kern="0" dirty="0" smtClean="0">
                <a:solidFill>
                  <a:srgbClr val="0033CC"/>
                </a:solidFill>
                <a:ea typeface="굴림" pitchFamily="50" charset="-127"/>
              </a:rPr>
              <a:t>B</a:t>
            </a:r>
            <a:r>
              <a:rPr lang="en-US" altLang="ko-KR" sz="1700" kern="0" dirty="0" smtClean="0">
                <a:solidFill>
                  <a:srgbClr val="0033CC"/>
                </a:solidFill>
                <a:ea typeface="굴림" pitchFamily="50" charset="-127"/>
              </a:rPr>
              <a:t>:</a:t>
            </a:r>
          </a:p>
          <a:p>
            <a:pPr lvl="0">
              <a:spcBef>
                <a:spcPct val="70000"/>
              </a:spcBef>
              <a:buClr>
                <a:srgbClr val="F70606"/>
              </a:buClr>
              <a:buSzPct val="75000"/>
              <a:defRPr/>
            </a:pPr>
            <a:endParaRPr lang="en-US" altLang="ko-KR" sz="1700" kern="0" dirty="0">
              <a:solidFill>
                <a:srgbClr val="005288"/>
              </a:solidFill>
              <a:ea typeface="굴림" pitchFamily="50" charset="-127"/>
            </a:endParaRPr>
          </a:p>
          <a:p>
            <a:pPr lvl="0">
              <a:spcBef>
                <a:spcPct val="70000"/>
              </a:spcBef>
              <a:buClr>
                <a:srgbClr val="F70606"/>
              </a:buClr>
              <a:buSzPct val="75000"/>
              <a:defRPr/>
            </a:pPr>
            <a:endParaRPr lang="en-US" altLang="ko-KR" sz="700" kern="0" dirty="0" smtClean="0">
              <a:solidFill>
                <a:srgbClr val="005288"/>
              </a:solidFill>
              <a:ea typeface="굴림" pitchFamily="50" charset="-127"/>
            </a:endParaRPr>
          </a:p>
          <a:p>
            <a:pPr marL="342900" lvl="0" indent="-342900">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Significant </a:t>
            </a:r>
            <a:r>
              <a:rPr lang="en-US" altLang="ko-KR" sz="1700" kern="0" dirty="0">
                <a:solidFill>
                  <a:srgbClr val="0033CC"/>
                </a:solidFill>
                <a:ea typeface="굴림" pitchFamily="50" charset="-127"/>
              </a:rPr>
              <a:t>inductive component </a:t>
            </a:r>
            <a:r>
              <a:rPr lang="en-US" altLang="ko-KR" sz="1700" kern="0" dirty="0" smtClean="0">
                <a:solidFill>
                  <a:srgbClr val="0033CC"/>
                </a:solidFill>
                <a:ea typeface="굴림" pitchFamily="50" charset="-127"/>
              </a:rPr>
              <a:t>still remains in </a:t>
            </a:r>
            <a:r>
              <a:rPr lang="en-US" altLang="ko-KR" sz="1700" i="1" kern="0" dirty="0" err="1" smtClean="0">
                <a:solidFill>
                  <a:srgbClr val="0033CC"/>
                </a:solidFill>
                <a:latin typeface="Symbol" panose="05050102010706020507" pitchFamily="18" charset="2"/>
                <a:ea typeface="굴림" pitchFamily="50" charset="-127"/>
              </a:rPr>
              <a:t>d</a:t>
            </a:r>
            <a:r>
              <a:rPr lang="en-US" altLang="ko-KR" sz="1700" i="1" kern="0" dirty="0" err="1" smtClean="0">
                <a:solidFill>
                  <a:srgbClr val="0033CC"/>
                </a:solidFill>
                <a:ea typeface="굴림" pitchFamily="50" charset="-127"/>
              </a:rPr>
              <a:t>B</a:t>
            </a:r>
            <a:r>
              <a:rPr lang="en-US" altLang="ko-KR" sz="1700" kern="0" baseline="-25000" dirty="0" err="1" smtClean="0">
                <a:solidFill>
                  <a:srgbClr val="0033CC"/>
                </a:solidFill>
                <a:ea typeface="굴림" pitchFamily="50" charset="-127"/>
              </a:rPr>
              <a:t>DC</a:t>
            </a:r>
            <a:r>
              <a:rPr lang="en-US" altLang="ko-KR" sz="1700" kern="0" baseline="-25000" dirty="0" smtClean="0">
                <a:solidFill>
                  <a:srgbClr val="0033CC"/>
                </a:solidFill>
                <a:ea typeface="굴림" pitchFamily="50" charset="-127"/>
              </a:rPr>
              <a:t> </a:t>
            </a:r>
            <a:r>
              <a:rPr lang="en-US" altLang="ko-KR" sz="1700" kern="0" dirty="0" smtClean="0">
                <a:solidFill>
                  <a:srgbClr val="0033CC"/>
                </a:solidFill>
                <a:ea typeface="굴림" pitchFamily="50" charset="-127"/>
              </a:rPr>
              <a:t> due to high sensor mutual coupling to the passive plates</a:t>
            </a:r>
            <a:endParaRPr lang="en-US" altLang="ko-KR" sz="1700" kern="0" baseline="-25000" dirty="0" smtClean="0">
              <a:solidFill>
                <a:srgbClr val="0033CC"/>
              </a:solidFill>
              <a:ea typeface="굴림" pitchFamily="50" charset="-127"/>
            </a:endParaRPr>
          </a:p>
          <a:p>
            <a:pPr marL="342900" lvl="0" indent="-342900">
              <a:spcBef>
                <a:spcPct val="70000"/>
              </a:spcBef>
              <a:buClr>
                <a:srgbClr val="F70606"/>
              </a:buClr>
              <a:buSzPct val="75000"/>
              <a:buFont typeface="Wingdings" pitchFamily="2" charset="2"/>
              <a:buChar char=""/>
              <a:defRPr/>
            </a:pPr>
            <a:r>
              <a:rPr lang="en-US" altLang="ko-KR" sz="1700" kern="0" dirty="0">
                <a:solidFill>
                  <a:srgbClr val="0033CC"/>
                </a:solidFill>
                <a:ea typeface="굴림" pitchFamily="50" charset="-127"/>
              </a:rPr>
              <a:t>Similar to NSTX, use low-pass-filtered (LPF) RWM coil </a:t>
            </a:r>
            <a:r>
              <a:rPr lang="en-US" altLang="ko-KR" sz="1700" kern="0" dirty="0" smtClean="0">
                <a:solidFill>
                  <a:srgbClr val="0033CC"/>
                </a:solidFill>
                <a:ea typeface="굴림" pitchFamily="50" charset="-127"/>
              </a:rPr>
              <a:t>current derivative as </a:t>
            </a:r>
            <a:r>
              <a:rPr lang="en-US" altLang="ko-KR" sz="1700" kern="0" dirty="0">
                <a:solidFill>
                  <a:srgbClr val="0033CC"/>
                </a:solidFill>
                <a:ea typeface="굴림" pitchFamily="50" charset="-127"/>
              </a:rPr>
              <a:t>the source of the inductive </a:t>
            </a:r>
            <a:r>
              <a:rPr lang="en-US" altLang="ko-KR" sz="1700" i="1" kern="0" dirty="0">
                <a:solidFill>
                  <a:srgbClr val="0033CC"/>
                </a:solidFill>
                <a:latin typeface="Symbol" panose="05050102010706020507" pitchFamily="18" charset="2"/>
                <a:ea typeface="굴림" pitchFamily="50" charset="-127"/>
              </a:rPr>
              <a:t>d</a:t>
            </a:r>
            <a:r>
              <a:rPr lang="en-US" altLang="ko-KR" sz="1700" i="1" kern="0" dirty="0">
                <a:solidFill>
                  <a:srgbClr val="0033CC"/>
                </a:solidFill>
                <a:ea typeface="굴림" pitchFamily="50" charset="-127"/>
              </a:rPr>
              <a:t>B</a:t>
            </a:r>
            <a:endParaRPr lang="en-US" altLang="ko-KR" sz="1700" kern="0" dirty="0">
              <a:solidFill>
                <a:srgbClr val="0033CC"/>
              </a:solidFill>
              <a:ea typeface="굴림" pitchFamily="50" charset="-127"/>
            </a:endParaRPr>
          </a:p>
          <a:p>
            <a:pPr marL="342900" lvl="0" indent="-342900">
              <a:spcBef>
                <a:spcPct val="70000"/>
              </a:spcBef>
              <a:buClr>
                <a:srgbClr val="F70606"/>
              </a:buClr>
              <a:buSzPct val="75000"/>
              <a:buFont typeface="Wingdings" pitchFamily="2" charset="2"/>
              <a:buChar char=""/>
              <a:defRPr/>
            </a:pPr>
            <a:r>
              <a:rPr lang="en-US" altLang="ko-KR" sz="1700" kern="0" dirty="0">
                <a:solidFill>
                  <a:srgbClr val="0033CC"/>
                </a:solidFill>
                <a:ea typeface="굴림" pitchFamily="50" charset="-127"/>
              </a:rPr>
              <a:t>Define the </a:t>
            </a:r>
            <a:r>
              <a:rPr lang="en-US" altLang="ko-KR" sz="1700" kern="0" dirty="0" smtClean="0">
                <a:solidFill>
                  <a:srgbClr val="0033CC"/>
                </a:solidFill>
                <a:ea typeface="굴림" pitchFamily="50" charset="-127"/>
              </a:rPr>
              <a:t>AC-compensated </a:t>
            </a:r>
            <a:r>
              <a:rPr lang="en-US" altLang="ko-KR" sz="1700" i="1" kern="0" dirty="0">
                <a:solidFill>
                  <a:srgbClr val="0033CC"/>
                </a:solidFill>
                <a:latin typeface="Symbol" panose="05050102010706020507" pitchFamily="18" charset="2"/>
                <a:ea typeface="굴림" pitchFamily="50" charset="-127"/>
              </a:rPr>
              <a:t>d</a:t>
            </a:r>
            <a:r>
              <a:rPr lang="en-US" altLang="ko-KR" sz="1700" i="1" kern="0" dirty="0">
                <a:solidFill>
                  <a:srgbClr val="0033CC"/>
                </a:solidFill>
                <a:ea typeface="굴림" pitchFamily="50" charset="-127"/>
              </a:rPr>
              <a:t>B</a:t>
            </a:r>
            <a:r>
              <a:rPr lang="en-US" altLang="ko-KR" sz="1700" kern="0" dirty="0">
                <a:solidFill>
                  <a:srgbClr val="0033CC"/>
                </a:solidFill>
                <a:ea typeface="굴림" pitchFamily="50" charset="-127"/>
              </a:rPr>
              <a:t>: </a:t>
            </a:r>
            <a:endParaRPr lang="en-US" altLang="ko-KR" sz="1700" kern="0" dirty="0" smtClean="0">
              <a:solidFill>
                <a:srgbClr val="0033CC"/>
              </a:solidFill>
              <a:ea typeface="굴림" pitchFamily="50" charset="-127"/>
            </a:endParaRPr>
          </a:p>
          <a:p>
            <a:pPr marL="342900" lvl="0" indent="-342900">
              <a:spcBef>
                <a:spcPct val="70000"/>
              </a:spcBef>
              <a:buClr>
                <a:srgbClr val="F70606"/>
              </a:buClr>
              <a:buSzPct val="75000"/>
              <a:buFont typeface="Wingdings" pitchFamily="2" charset="2"/>
              <a:buChar char=""/>
              <a:defRPr/>
            </a:pPr>
            <a:endParaRPr lang="en-US" altLang="ko-KR" sz="1700" kern="0" dirty="0" smtClean="0">
              <a:solidFill>
                <a:srgbClr val="000099"/>
              </a:solidFill>
              <a:ea typeface="굴림" pitchFamily="50" charset="-127"/>
            </a:endParaRPr>
          </a:p>
          <a:p>
            <a:pPr marL="342900" lvl="0" indent="-342900">
              <a:spcBef>
                <a:spcPct val="70000"/>
              </a:spcBef>
              <a:buClr>
                <a:srgbClr val="F70606"/>
              </a:buClr>
              <a:buSzPct val="75000"/>
              <a:buFont typeface="Wingdings" pitchFamily="2" charset="2"/>
              <a:buChar char=""/>
              <a:defRPr/>
            </a:pPr>
            <a:endParaRPr lang="en-US" altLang="ko-KR" sz="1700" kern="0" dirty="0">
              <a:solidFill>
                <a:srgbClr val="000099"/>
              </a:solidFill>
              <a:ea typeface="굴림" pitchFamily="50" charset="-127"/>
            </a:endParaRPr>
          </a:p>
          <a:p>
            <a:pPr marL="342900" indent="-342900">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Tested three </a:t>
            </a:r>
            <a:r>
              <a:rPr lang="en-US" altLang="ko-KR" sz="1700" i="1" kern="0" dirty="0" err="1" smtClean="0">
                <a:solidFill>
                  <a:srgbClr val="0033CC"/>
                </a:solidFill>
                <a:latin typeface="Symbol" panose="05050102010706020507" pitchFamily="18" charset="2"/>
                <a:ea typeface="굴림" pitchFamily="50" charset="-127"/>
              </a:rPr>
              <a:t>t</a:t>
            </a:r>
            <a:r>
              <a:rPr lang="en-US" altLang="ko-KR" sz="1700" kern="0" baseline="-25000" dirty="0" err="1" smtClean="0">
                <a:solidFill>
                  <a:srgbClr val="0033CC"/>
                </a:solidFill>
                <a:latin typeface="+mn-ea"/>
              </a:rPr>
              <a:t>AC</a:t>
            </a:r>
            <a:r>
              <a:rPr lang="en-US" altLang="ko-KR" sz="1700" kern="0" dirty="0" smtClean="0">
                <a:solidFill>
                  <a:srgbClr val="0033CC"/>
                </a:solidFill>
                <a:ea typeface="굴림" pitchFamily="50" charset="-127"/>
              </a:rPr>
              <a:t> values </a:t>
            </a:r>
            <a:r>
              <a:rPr lang="en-US" altLang="ko-KR" sz="1700" kern="0" dirty="0">
                <a:solidFill>
                  <a:srgbClr val="0033CC"/>
                </a:solidFill>
                <a:ea typeface="굴림" pitchFamily="50" charset="-127"/>
              </a:rPr>
              <a:t>well compensates the inductive </a:t>
            </a:r>
            <a:r>
              <a:rPr lang="en-US" altLang="ko-KR" sz="1700" kern="0" dirty="0" smtClean="0">
                <a:solidFill>
                  <a:srgbClr val="0033CC"/>
                </a:solidFill>
                <a:ea typeface="굴림" pitchFamily="50" charset="-127"/>
              </a:rPr>
              <a:t>effect with </a:t>
            </a:r>
            <a:r>
              <a:rPr lang="en-US" altLang="ko-KR" sz="1700" kern="0" dirty="0">
                <a:solidFill>
                  <a:srgbClr val="0033CC"/>
                </a:solidFill>
                <a:ea typeface="굴림" pitchFamily="50" charset="-127"/>
              </a:rPr>
              <a:t>remaining |</a:t>
            </a:r>
            <a:r>
              <a:rPr lang="en-US" altLang="ko-KR" sz="1700" i="1" kern="0" dirty="0">
                <a:solidFill>
                  <a:srgbClr val="0033CC"/>
                </a:solidFill>
                <a:latin typeface="Symbol" panose="05050102010706020507" pitchFamily="18" charset="2"/>
                <a:ea typeface="굴림" pitchFamily="50" charset="-127"/>
              </a:rPr>
              <a:t>d</a:t>
            </a:r>
            <a:r>
              <a:rPr lang="en-US" altLang="ko-KR" sz="1700" i="1" kern="0" dirty="0">
                <a:solidFill>
                  <a:srgbClr val="0033CC"/>
                </a:solidFill>
                <a:ea typeface="굴림" pitchFamily="50" charset="-127"/>
              </a:rPr>
              <a:t>B</a:t>
            </a:r>
            <a:r>
              <a:rPr lang="en-US" altLang="ko-KR" sz="1700" kern="0" dirty="0">
                <a:solidFill>
                  <a:srgbClr val="0033CC"/>
                </a:solidFill>
                <a:ea typeface="굴림" pitchFamily="50" charset="-127"/>
              </a:rPr>
              <a:t>| &lt;  2 G after </a:t>
            </a:r>
            <a:r>
              <a:rPr lang="en-US" altLang="ko-KR" sz="1700" kern="0" dirty="0" smtClean="0">
                <a:solidFill>
                  <a:srgbClr val="0033CC"/>
                </a:solidFill>
                <a:ea typeface="굴림" pitchFamily="50" charset="-127"/>
              </a:rPr>
              <a:t>applying DC/AC </a:t>
            </a:r>
            <a:r>
              <a:rPr lang="en-US" altLang="ko-KR" sz="1700" kern="0" dirty="0">
                <a:solidFill>
                  <a:srgbClr val="0033CC"/>
                </a:solidFill>
                <a:ea typeface="굴림" pitchFamily="50" charset="-127"/>
              </a:rPr>
              <a:t>compensations</a:t>
            </a:r>
          </a:p>
          <a:p>
            <a:pPr marL="342900" lvl="0" indent="-342900">
              <a:spcBef>
                <a:spcPct val="70000"/>
              </a:spcBef>
              <a:buClr>
                <a:srgbClr val="F70606"/>
              </a:buClr>
              <a:buSzPct val="75000"/>
              <a:buFont typeface="Wingdings" pitchFamily="2" charset="2"/>
              <a:buChar char=""/>
              <a:defRPr/>
            </a:pPr>
            <a:endParaRPr lang="en-US" altLang="ko-KR" sz="1700" kern="0" dirty="0">
              <a:solidFill>
                <a:srgbClr val="000099"/>
              </a:solidFill>
              <a:ea typeface="굴림" pitchFamily="50" charset="-127"/>
            </a:endParaRPr>
          </a:p>
          <a:p>
            <a:pPr marL="342900" lvl="0" indent="-342900">
              <a:spcBef>
                <a:spcPct val="70000"/>
              </a:spcBef>
              <a:buClr>
                <a:srgbClr val="F70606"/>
              </a:buClr>
              <a:buSzPct val="75000"/>
              <a:buFont typeface="Wingdings" pitchFamily="2" charset="2"/>
              <a:buChar char=""/>
              <a:defRPr/>
            </a:pPr>
            <a:endParaRPr lang="en-US" altLang="ko-KR" sz="1700" kern="0" dirty="0">
              <a:solidFill>
                <a:schemeClr val="tx1"/>
              </a:solidFill>
              <a:ea typeface="굴림" pitchFamily="50" charset="-127"/>
            </a:endParaRPr>
          </a:p>
        </p:txBody>
      </p:sp>
      <mc:AlternateContent xmlns:mc="http://schemas.openxmlformats.org/markup-compatibility/2006" xmlns:a14="http://schemas.microsoft.com/office/drawing/2010/main">
        <mc:Choice Requires="a14">
          <p:sp>
            <p:nvSpPr>
              <p:cNvPr id="4" name="TextBox 3"/>
              <p:cNvSpPr txBox="1"/>
              <p:nvPr/>
            </p:nvSpPr>
            <p:spPr>
              <a:xfrm>
                <a:off x="5740980" y="1343304"/>
                <a:ext cx="2022477" cy="720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600" b="0" i="1" smtClean="0">
                              <a:latin typeface="Cambria Math" panose="02040503050406030204" pitchFamily="18" charset="0"/>
                            </a:rPr>
                          </m:ctrlPr>
                        </m:sSubPr>
                        <m:e>
                          <m:r>
                            <a:rPr lang="ko-KR" altLang="el-GR" sz="1600" i="1">
                              <a:latin typeface="Cambria Math" panose="02040503050406030204" pitchFamily="18" charset="0"/>
                            </a:rPr>
                            <m:t>𝛿</m:t>
                          </m:r>
                          <m:r>
                            <a:rPr lang="en-US" altLang="ko-KR" sz="1600" i="1">
                              <a:latin typeface="Cambria Math" panose="02040503050406030204" pitchFamily="18" charset="0"/>
                            </a:rPr>
                            <m:t>𝐵</m:t>
                          </m:r>
                        </m:e>
                        <m:sub>
                          <m:r>
                            <m:rPr>
                              <m:sty m:val="p"/>
                            </m:rPr>
                            <a:rPr lang="en-US" altLang="ko-KR" sz="1600">
                              <a:latin typeface="Cambria Math" panose="02040503050406030204" pitchFamily="18" charset="0"/>
                            </a:rPr>
                            <m:t>DC</m:t>
                          </m:r>
                        </m:sub>
                      </m:sSub>
                      <m:r>
                        <a:rPr lang="en-US" altLang="ko-KR" sz="1600" b="0" i="1" smtClean="0">
                          <a:latin typeface="Cambria Math" panose="02040503050406030204" pitchFamily="18" charset="0"/>
                        </a:rPr>
                        <m:t>=</m:t>
                      </m:r>
                      <m:r>
                        <a:rPr lang="ko-KR" altLang="el-GR" sz="1600" i="1">
                          <a:latin typeface="Cambria Math" panose="02040503050406030204" pitchFamily="18" charset="0"/>
                        </a:rPr>
                        <m:t>𝛿</m:t>
                      </m:r>
                      <m:r>
                        <a:rPr lang="en-US" altLang="ko-KR" sz="1600" i="1">
                          <a:latin typeface="Cambria Math" panose="02040503050406030204" pitchFamily="18" charset="0"/>
                        </a:rPr>
                        <m:t>𝐵</m:t>
                      </m:r>
                      <m:r>
                        <a:rPr lang="en-US" altLang="ko-KR" sz="1600" i="1">
                          <a:latin typeface="Cambria Math" panose="02040503050406030204" pitchFamily="18" charset="0"/>
                        </a:rPr>
                        <m:t>−</m:t>
                      </m:r>
                      <m:nary>
                        <m:naryPr>
                          <m:chr m:val="∑"/>
                          <m:ctrlPr>
                            <a:rPr lang="pt-BR" altLang="ko-KR" sz="1600" i="1" smtClean="0">
                              <a:latin typeface="Cambria Math" panose="02040503050406030204" pitchFamily="18" charset="0"/>
                            </a:rPr>
                          </m:ctrlPr>
                        </m:naryPr>
                        <m:sub>
                          <m:r>
                            <a:rPr lang="en-US" altLang="ko-KR" sz="1600" b="0" i="1" smtClean="0">
                              <a:latin typeface="Cambria Math" panose="02040503050406030204" pitchFamily="18" charset="0"/>
                            </a:rPr>
                            <m:t>𝑗</m:t>
                          </m:r>
                        </m:sub>
                        <m:sup>
                          <m:sSub>
                            <m:sSubPr>
                              <m:ctrlPr>
                                <a:rPr lang="pt-BR" altLang="ko-KR" sz="1600" i="1" smtClean="0">
                                  <a:latin typeface="Cambria Math" panose="02040503050406030204" pitchFamily="18" charset="0"/>
                                </a:rPr>
                              </m:ctrlPr>
                            </m:sSubPr>
                            <m:e>
                              <m:r>
                                <a:rPr lang="en-US" altLang="ko-KR" sz="1600" b="0" i="1" smtClean="0">
                                  <a:latin typeface="Cambria Math" panose="02040503050406030204" pitchFamily="18" charset="0"/>
                                </a:rPr>
                                <m:t>𝑁</m:t>
                              </m:r>
                            </m:e>
                            <m:sub>
                              <m:r>
                                <m:rPr>
                                  <m:sty m:val="p"/>
                                </m:rPr>
                                <a:rPr lang="en-US" altLang="ko-KR" sz="1600" b="0" i="0" smtClean="0">
                                  <a:latin typeface="Cambria Math" panose="02040503050406030204" pitchFamily="18" charset="0"/>
                                </a:rPr>
                                <m:t>coil</m:t>
                              </m:r>
                            </m:sub>
                          </m:sSub>
                        </m:sup>
                        <m:e>
                          <m:sSub>
                            <m:sSubPr>
                              <m:ctrlPr>
                                <a:rPr lang="pt-BR" altLang="ko-KR" sz="1600" i="1" smtClean="0">
                                  <a:latin typeface="Cambria Math" panose="02040503050406030204" pitchFamily="18" charset="0"/>
                                </a:rPr>
                              </m:ctrlPr>
                            </m:sSubPr>
                            <m:e>
                              <m:r>
                                <a:rPr lang="en-US" altLang="ko-KR" sz="1600" i="1">
                                  <a:latin typeface="Cambria Math" panose="02040503050406030204" pitchFamily="18" charset="0"/>
                                </a:rPr>
                                <m:t>𝑀</m:t>
                              </m:r>
                            </m:e>
                            <m:sub>
                              <m:r>
                                <a:rPr lang="en-US" altLang="ko-KR" sz="1600" b="0" i="1" smtClean="0">
                                  <a:latin typeface="Cambria Math" panose="02040503050406030204" pitchFamily="18" charset="0"/>
                                </a:rPr>
                                <m:t>𝑗</m:t>
                              </m:r>
                            </m:sub>
                          </m:sSub>
                          <m:sSub>
                            <m:sSubPr>
                              <m:ctrlPr>
                                <a:rPr lang="pt-BR" altLang="ko-KR" sz="1600" i="1" smtClean="0">
                                  <a:latin typeface="Cambria Math" panose="02040503050406030204" pitchFamily="18" charset="0"/>
                                </a:rPr>
                              </m:ctrlPr>
                            </m:sSubPr>
                            <m:e>
                              <m:r>
                                <a:rPr lang="en-US" altLang="ko-KR" sz="1600" b="0" i="1" smtClean="0">
                                  <a:latin typeface="Cambria Math" panose="02040503050406030204" pitchFamily="18" charset="0"/>
                                </a:rPr>
                                <m:t>𝐼</m:t>
                              </m:r>
                            </m:e>
                            <m:sub>
                              <m:r>
                                <a:rPr lang="en-US" altLang="ko-KR" sz="1600" b="0" i="1" smtClean="0">
                                  <a:latin typeface="Cambria Math" panose="02040503050406030204" pitchFamily="18" charset="0"/>
                                </a:rPr>
                                <m:t>𝑗</m:t>
                              </m:r>
                            </m:sub>
                          </m:sSub>
                        </m:e>
                      </m:nary>
                    </m:oMath>
                  </m:oMathPara>
                </a14:m>
                <a:endParaRPr lang="ko-KR" alt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5740980" y="1343304"/>
                <a:ext cx="2022477" cy="720197"/>
              </a:xfrm>
              <a:prstGeom prst="rect">
                <a:avLst/>
              </a:prstGeom>
              <a:blipFill>
                <a:blip r:embed="rId4"/>
                <a:stretch>
                  <a:fillRect/>
                </a:stretch>
              </a:blipFill>
            </p:spPr>
            <p:txBody>
              <a:bodyPr/>
              <a:lstStyle/>
              <a:p>
                <a:r>
                  <a:rPr lang="ko-KR" altLang="en-US">
                    <a:noFill/>
                  </a:rPr>
                  <a:t> </a:t>
                </a:r>
              </a:p>
            </p:txBody>
          </p:sp>
        </mc:Fallback>
      </mc:AlternateContent>
      <p:sp>
        <p:nvSpPr>
          <p:cNvPr id="10" name="TextBox 9"/>
          <p:cNvSpPr txBox="1"/>
          <p:nvPr/>
        </p:nvSpPr>
        <p:spPr>
          <a:xfrm>
            <a:off x="3552271" y="1085897"/>
            <a:ext cx="794054" cy="169277"/>
          </a:xfrm>
          <a:prstGeom prst="rect">
            <a:avLst/>
          </a:prstGeom>
          <a:solidFill>
            <a:srgbClr val="FFFFCC"/>
          </a:solidFill>
          <a:ln w="12700">
            <a:solidFill>
              <a:srgbClr val="FF0066"/>
            </a:solidFill>
          </a:ln>
        </p:spPr>
        <p:txBody>
          <a:bodyPr wrap="none" lIns="36000" tIns="0" rIns="36000" bIns="0" rtlCol="0" anchor="ctr" anchorCtr="0">
            <a:spAutoFit/>
          </a:bodyPr>
          <a:lstStyle/>
          <a:p>
            <a:pPr algn="ctr"/>
            <a:r>
              <a:rPr lang="en-US" altLang="ko-KR" sz="1100" dirty="0" smtClean="0">
                <a:solidFill>
                  <a:schemeClr val="tx1"/>
                </a:solidFill>
              </a:rPr>
              <a:t>Coil current</a:t>
            </a:r>
            <a:endParaRPr lang="ko-KR" altLang="en-US" sz="1100" dirty="0">
              <a:solidFill>
                <a:schemeClr val="tx1"/>
              </a:solidFill>
            </a:endParaRPr>
          </a:p>
        </p:txBody>
      </p:sp>
      <mc:AlternateContent xmlns:mc="http://schemas.openxmlformats.org/markup-compatibility/2006" xmlns:a14="http://schemas.microsoft.com/office/drawing/2010/main">
        <mc:Choice Requires="a14">
          <p:sp>
            <p:nvSpPr>
              <p:cNvPr id="13" name="TextBox 12"/>
              <p:cNvSpPr txBox="1"/>
              <p:nvPr/>
            </p:nvSpPr>
            <p:spPr>
              <a:xfrm>
                <a:off x="4706917" y="4445933"/>
                <a:ext cx="4340612" cy="720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600" b="0" i="1" smtClean="0">
                              <a:latin typeface="Cambria Math" panose="02040503050406030204" pitchFamily="18" charset="0"/>
                            </a:rPr>
                          </m:ctrlPr>
                        </m:sSubPr>
                        <m:e>
                          <m:r>
                            <a:rPr lang="ko-KR" altLang="el-GR" sz="1600" i="1">
                              <a:latin typeface="Cambria Math" panose="02040503050406030204" pitchFamily="18" charset="0"/>
                            </a:rPr>
                            <m:t>𝛿</m:t>
                          </m:r>
                          <m:r>
                            <a:rPr lang="en-US" altLang="ko-KR" sz="1600" i="1">
                              <a:latin typeface="Cambria Math" panose="02040503050406030204" pitchFamily="18" charset="0"/>
                            </a:rPr>
                            <m:t>𝐵</m:t>
                          </m:r>
                        </m:e>
                        <m:sub>
                          <m:r>
                            <m:rPr>
                              <m:sty m:val="p"/>
                            </m:rPr>
                            <a:rPr lang="en-US" altLang="ko-KR" sz="1600" b="0" i="0" smtClean="0">
                              <a:latin typeface="Cambria Math" panose="02040503050406030204" pitchFamily="18" charset="0"/>
                            </a:rPr>
                            <m:t>AC</m:t>
                          </m:r>
                        </m:sub>
                      </m:sSub>
                      <m:r>
                        <a:rPr lang="en-US" altLang="ko-KR" sz="1600" b="0" i="1" smtClean="0">
                          <a:latin typeface="Cambria Math" panose="02040503050406030204" pitchFamily="18" charset="0"/>
                        </a:rPr>
                        <m:t>=</m:t>
                      </m:r>
                      <m:sSub>
                        <m:sSubPr>
                          <m:ctrlPr>
                            <a:rPr lang="en-US" altLang="ko-KR" sz="1600" b="0" i="1" smtClean="0">
                              <a:latin typeface="Cambria Math" panose="02040503050406030204" pitchFamily="18" charset="0"/>
                            </a:rPr>
                          </m:ctrlPr>
                        </m:sSubPr>
                        <m:e>
                          <m:r>
                            <a:rPr lang="ko-KR" altLang="el-GR" sz="1600" i="1">
                              <a:latin typeface="Cambria Math" panose="02040503050406030204" pitchFamily="18" charset="0"/>
                            </a:rPr>
                            <m:t>𝛿</m:t>
                          </m:r>
                          <m:r>
                            <a:rPr lang="en-US" altLang="ko-KR" sz="1600" i="1">
                              <a:latin typeface="Cambria Math" panose="02040503050406030204" pitchFamily="18" charset="0"/>
                            </a:rPr>
                            <m:t>𝐵</m:t>
                          </m:r>
                        </m:e>
                        <m:sub>
                          <m:r>
                            <m:rPr>
                              <m:sty m:val="p"/>
                            </m:rPr>
                            <a:rPr lang="en-US" altLang="ko-KR" sz="1600" b="0" i="0" smtClean="0">
                              <a:latin typeface="Cambria Math" panose="02040503050406030204" pitchFamily="18" charset="0"/>
                            </a:rPr>
                            <m:t>DC</m:t>
                          </m:r>
                        </m:sub>
                      </m:sSub>
                      <m:r>
                        <a:rPr lang="en-US" altLang="ko-KR" sz="1600" b="0" i="1" smtClean="0">
                          <a:latin typeface="Cambria Math" panose="02040503050406030204" pitchFamily="18" charset="0"/>
                        </a:rPr>
                        <m:t>−</m:t>
                      </m:r>
                      <m:nary>
                        <m:naryPr>
                          <m:chr m:val="∑"/>
                          <m:ctrlPr>
                            <a:rPr lang="en-US" altLang="ko-KR" sz="1600" b="0" i="1" smtClean="0">
                              <a:latin typeface="Cambria Math" panose="02040503050406030204" pitchFamily="18" charset="0"/>
                            </a:rPr>
                          </m:ctrlPr>
                        </m:naryPr>
                        <m:sub>
                          <m:r>
                            <m:rPr>
                              <m:brk m:alnAt="23"/>
                            </m:rPr>
                            <a:rPr lang="en-US" altLang="ko-KR" sz="1600" b="0" i="1" smtClean="0">
                              <a:latin typeface="Cambria Math" panose="02040503050406030204" pitchFamily="18" charset="0"/>
                            </a:rPr>
                            <m:t>𝑗</m:t>
                          </m:r>
                        </m:sub>
                        <m:sup>
                          <m:sSub>
                            <m:sSubPr>
                              <m:ctrlPr>
                                <a:rPr lang="pt-BR" altLang="ko-KR" sz="1600" i="1">
                                  <a:latin typeface="Cambria Math" panose="02040503050406030204" pitchFamily="18" charset="0"/>
                                </a:rPr>
                              </m:ctrlPr>
                            </m:sSubPr>
                            <m:e>
                              <m:r>
                                <a:rPr lang="en-US" altLang="ko-KR" sz="1600" i="1">
                                  <a:latin typeface="Cambria Math" panose="02040503050406030204" pitchFamily="18" charset="0"/>
                                </a:rPr>
                                <m:t>𝑁</m:t>
                              </m:r>
                            </m:e>
                            <m:sub>
                              <m:r>
                                <m:rPr>
                                  <m:sty m:val="p"/>
                                </m:rPr>
                                <a:rPr lang="en-US" altLang="ko-KR" sz="1600">
                                  <a:latin typeface="Cambria Math" panose="02040503050406030204" pitchFamily="18" charset="0"/>
                                </a:rPr>
                                <m:t>coil</m:t>
                              </m:r>
                            </m:sub>
                          </m:sSub>
                        </m:sup>
                        <m:e>
                          <m:nary>
                            <m:naryPr>
                              <m:chr m:val="∑"/>
                              <m:ctrlPr>
                                <a:rPr lang="pt-BR" altLang="ko-KR" sz="1600" i="1">
                                  <a:latin typeface="Cambria Math" panose="02040503050406030204" pitchFamily="18" charset="0"/>
                                </a:rPr>
                              </m:ctrlPr>
                            </m:naryPr>
                            <m:sub>
                              <m:r>
                                <a:rPr lang="en-US" altLang="ko-KR" sz="1600" b="0" i="1" smtClean="0">
                                  <a:latin typeface="Cambria Math" panose="02040503050406030204" pitchFamily="18" charset="0"/>
                                </a:rPr>
                                <m:t>𝑘</m:t>
                              </m:r>
                            </m:sub>
                            <m:sup>
                              <m:sSub>
                                <m:sSubPr>
                                  <m:ctrlPr>
                                    <a:rPr lang="pt-BR" altLang="ko-KR" sz="1600" i="1">
                                      <a:latin typeface="Cambria Math" panose="02040503050406030204" pitchFamily="18" charset="0"/>
                                    </a:rPr>
                                  </m:ctrlPr>
                                </m:sSubPr>
                                <m:e>
                                  <m:r>
                                    <a:rPr lang="en-US" altLang="ko-KR" sz="1600" i="1">
                                      <a:latin typeface="Cambria Math" panose="02040503050406030204" pitchFamily="18" charset="0"/>
                                    </a:rPr>
                                    <m:t>𝑁</m:t>
                                  </m:r>
                                </m:e>
                                <m:sub>
                                  <m:r>
                                    <a:rPr lang="el-GR" altLang="ko-KR" sz="1600" b="0" i="1" smtClean="0">
                                      <a:latin typeface="Cambria Math" panose="02040503050406030204" pitchFamily="18" charset="0"/>
                                      <a:ea typeface="Cambria Math" panose="02040503050406030204" pitchFamily="18" charset="0"/>
                                    </a:rPr>
                                    <m:t>𝜏</m:t>
                                  </m:r>
                                </m:sub>
                              </m:sSub>
                            </m:sup>
                            <m:e>
                              <m:sSub>
                                <m:sSubPr>
                                  <m:ctrlPr>
                                    <a:rPr lang="pt-BR" altLang="ko-KR" sz="1600" i="1">
                                      <a:latin typeface="Cambria Math" panose="02040503050406030204" pitchFamily="18" charset="0"/>
                                    </a:rPr>
                                  </m:ctrlPr>
                                </m:sSubPr>
                                <m:e>
                                  <m:r>
                                    <a:rPr lang="en-US" altLang="ko-KR" sz="1600" b="0" i="1" smtClean="0">
                                      <a:latin typeface="Cambria Math" panose="02040503050406030204" pitchFamily="18" charset="0"/>
                                    </a:rPr>
                                    <m:t>𝑝</m:t>
                                  </m:r>
                                </m:e>
                                <m:sub>
                                  <m:r>
                                    <a:rPr lang="en-US" altLang="ko-KR" sz="1600" i="1">
                                      <a:latin typeface="Cambria Math" panose="02040503050406030204" pitchFamily="18" charset="0"/>
                                    </a:rPr>
                                    <m:t>𝑗</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𝑘</m:t>
                                  </m:r>
                                </m:sub>
                              </m:sSub>
                              <m:r>
                                <a:rPr lang="en-US" altLang="ko-KR" sz="1600" b="0" i="1" smtClean="0">
                                  <a:latin typeface="Cambria Math" panose="02040503050406030204" pitchFamily="18" charset="0"/>
                                </a:rPr>
                                <m:t>𝐿𝑃𝐹</m:t>
                              </m:r>
                              <m:d>
                                <m:dPr>
                                  <m:ctrlPr>
                                    <a:rPr lang="en-US" altLang="ko-KR" sz="1600" b="0" i="1" smtClean="0">
                                      <a:latin typeface="Cambria Math" panose="02040503050406030204" pitchFamily="18" charset="0"/>
                                    </a:rPr>
                                  </m:ctrlPr>
                                </m:dPr>
                                <m:e>
                                  <m:f>
                                    <m:fPr>
                                      <m:ctrlPr>
                                        <a:rPr lang="pt-BR" altLang="ko-KR" sz="1600" i="1">
                                          <a:latin typeface="Cambria Math" panose="02040503050406030204" pitchFamily="18" charset="0"/>
                                        </a:rPr>
                                      </m:ctrlPr>
                                    </m:fPr>
                                    <m:num>
                                      <m:r>
                                        <a:rPr lang="en-US" altLang="ko-KR" sz="1600" i="1">
                                          <a:latin typeface="Cambria Math" panose="02040503050406030204" pitchFamily="18" charset="0"/>
                                        </a:rPr>
                                        <m:t>𝑑</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𝐼</m:t>
                                          </m:r>
                                        </m:e>
                                        <m:sub>
                                          <m:r>
                                            <a:rPr lang="en-US" altLang="ko-KR" sz="1600" i="1">
                                              <a:latin typeface="Cambria Math" panose="02040503050406030204" pitchFamily="18" charset="0"/>
                                            </a:rPr>
                                            <m:t>𝑅𝑊𝑀</m:t>
                                          </m:r>
                                          <m:r>
                                            <a:rPr lang="en-US" altLang="ko-KR" sz="1600" i="1">
                                              <a:latin typeface="Cambria Math" panose="02040503050406030204" pitchFamily="18" charset="0"/>
                                            </a:rPr>
                                            <m:t>,</m:t>
                                          </m:r>
                                          <m:r>
                                            <a:rPr lang="en-US" altLang="ko-KR" sz="1600" i="1">
                                              <a:latin typeface="Cambria Math" panose="02040503050406030204" pitchFamily="18" charset="0"/>
                                            </a:rPr>
                                            <m:t>𝑗</m:t>
                                          </m:r>
                                        </m:sub>
                                      </m:sSub>
                                    </m:num>
                                    <m:den>
                                      <m:r>
                                        <a:rPr lang="en-US" altLang="ko-KR" sz="1600" i="1">
                                          <a:latin typeface="Cambria Math" panose="02040503050406030204" pitchFamily="18" charset="0"/>
                                        </a:rPr>
                                        <m:t>𝑑𝑡</m:t>
                                      </m:r>
                                    </m:den>
                                  </m:f>
                                  <m:r>
                                    <a:rPr lang="en-US" altLang="ko-KR" sz="1600" i="1">
                                      <a:latin typeface="Cambria Math" panose="02040503050406030204" pitchFamily="18" charset="0"/>
                                    </a:rPr>
                                    <m:t>;</m:t>
                                  </m:r>
                                  <m:sSub>
                                    <m:sSubPr>
                                      <m:ctrlPr>
                                        <a:rPr lang="en-US" altLang="ko-KR" sz="1600" i="1" smtClean="0">
                                          <a:latin typeface="Cambria Math" panose="02040503050406030204" pitchFamily="18" charset="0"/>
                                        </a:rPr>
                                      </m:ctrlPr>
                                    </m:sSubPr>
                                    <m:e>
                                      <m:r>
                                        <a:rPr lang="ko-KR" altLang="en-US" sz="1600" i="1">
                                          <a:latin typeface="Cambria Math" panose="02040503050406030204" pitchFamily="18" charset="0"/>
                                        </a:rPr>
                                        <m:t>𝜏</m:t>
                                      </m:r>
                                    </m:e>
                                    <m:sub>
                                      <m:r>
                                        <a:rPr lang="en-US" altLang="ko-KR" sz="1600" b="0" i="1" smtClean="0">
                                          <a:latin typeface="Cambria Math" panose="02040503050406030204" pitchFamily="18" charset="0"/>
                                        </a:rPr>
                                        <m:t>𝐴𝐶</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𝑘</m:t>
                                      </m:r>
                                    </m:sub>
                                  </m:sSub>
                                </m:e>
                              </m:d>
                            </m:e>
                          </m:nary>
                        </m:e>
                      </m:nary>
                    </m:oMath>
                  </m:oMathPara>
                </a14:m>
                <a:endParaRPr lang="ko-KR" alt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06917" y="4445933"/>
                <a:ext cx="4340612" cy="720197"/>
              </a:xfrm>
              <a:prstGeom prst="rect">
                <a:avLst/>
              </a:prstGeom>
              <a:blipFill>
                <a:blip r:embed="rId5"/>
                <a:stretch>
                  <a:fillRect/>
                </a:stretch>
              </a:blipFill>
            </p:spPr>
            <p:txBody>
              <a:bodyPr/>
              <a:lstStyle/>
              <a:p>
                <a:r>
                  <a:rPr lang="ko-KR" altLang="en-US">
                    <a:noFill/>
                  </a:rPr>
                  <a:t> </a:t>
                </a:r>
              </a:p>
            </p:txBody>
          </p:sp>
        </mc:Fallback>
      </mc:AlternateContent>
      <p:sp>
        <p:nvSpPr>
          <p:cNvPr id="14" name="TextBox 13"/>
          <p:cNvSpPr txBox="1"/>
          <p:nvPr/>
        </p:nvSpPr>
        <p:spPr>
          <a:xfrm>
            <a:off x="3630016" y="2361323"/>
            <a:ext cx="705889" cy="205629"/>
          </a:xfrm>
          <a:prstGeom prst="rect">
            <a:avLst/>
          </a:prstGeom>
          <a:solidFill>
            <a:srgbClr val="FFFFCC"/>
          </a:solidFill>
          <a:ln w="12700">
            <a:solidFill>
              <a:srgbClr val="FF0066"/>
            </a:solidFill>
          </a:ln>
        </p:spPr>
        <p:txBody>
          <a:bodyPr wrap="none" lIns="36000" tIns="18000" rIns="36000" bIns="18000" rtlCol="0" anchor="ctr" anchorCtr="0">
            <a:spAutoFit/>
          </a:bodyPr>
          <a:lstStyle/>
          <a:p>
            <a:pPr algn="ctr"/>
            <a:r>
              <a:rPr lang="en-US" altLang="ko-KR" sz="1100" dirty="0" smtClean="0">
                <a:solidFill>
                  <a:schemeClr val="tx1"/>
                </a:solidFill>
              </a:rPr>
              <a:t>Sensor </a:t>
            </a:r>
            <a:r>
              <a:rPr lang="en-US" altLang="ko-KR" sz="1100" dirty="0" err="1" smtClean="0">
                <a:solidFill>
                  <a:schemeClr val="tx1"/>
                </a:solidFill>
              </a:rPr>
              <a:t>B</a:t>
            </a:r>
            <a:r>
              <a:rPr lang="en-US" altLang="ko-KR" sz="1100" baseline="-25000" dirty="0" err="1" smtClean="0">
                <a:solidFill>
                  <a:schemeClr val="tx1"/>
                </a:solidFill>
              </a:rPr>
              <a:t>p</a:t>
            </a:r>
            <a:endParaRPr lang="ko-KR" altLang="en-US" sz="1100" baseline="-25000" dirty="0">
              <a:solidFill>
                <a:schemeClr val="tx1"/>
              </a:solidFill>
            </a:endParaRPr>
          </a:p>
        </p:txBody>
      </p:sp>
      <p:sp>
        <p:nvSpPr>
          <p:cNvPr id="15" name="TextBox 14"/>
          <p:cNvSpPr txBox="1"/>
          <p:nvPr/>
        </p:nvSpPr>
        <p:spPr>
          <a:xfrm>
            <a:off x="2959159" y="3727137"/>
            <a:ext cx="1348693" cy="205629"/>
          </a:xfrm>
          <a:prstGeom prst="rect">
            <a:avLst/>
          </a:prstGeom>
          <a:solidFill>
            <a:srgbClr val="FFFFCC"/>
          </a:solidFill>
          <a:ln w="12700">
            <a:solidFill>
              <a:srgbClr val="FF0066"/>
            </a:solidFill>
          </a:ln>
        </p:spPr>
        <p:txBody>
          <a:bodyPr wrap="none" lIns="36000" tIns="18000" rIns="36000" bIns="18000" rtlCol="0" anchor="ctr" anchorCtr="0">
            <a:spAutoFit/>
          </a:bodyPr>
          <a:lstStyle/>
          <a:p>
            <a:pPr algn="ctr"/>
            <a:r>
              <a:rPr lang="en-US" altLang="ko-KR" sz="1100" dirty="0" smtClean="0">
                <a:solidFill>
                  <a:schemeClr val="tx1"/>
                </a:solidFill>
              </a:rPr>
              <a:t>DC compensated </a:t>
            </a:r>
            <a:r>
              <a:rPr lang="en-US" altLang="ko-KR" sz="1100" dirty="0" err="1" smtClean="0">
                <a:solidFill>
                  <a:schemeClr val="tx1"/>
                </a:solidFill>
              </a:rPr>
              <a:t>B</a:t>
            </a:r>
            <a:r>
              <a:rPr lang="en-US" altLang="ko-KR" sz="1100" baseline="-25000" dirty="0" err="1" smtClean="0">
                <a:solidFill>
                  <a:schemeClr val="tx1"/>
                </a:solidFill>
              </a:rPr>
              <a:t>p</a:t>
            </a:r>
            <a:endParaRPr lang="ko-KR" altLang="en-US" sz="1100" baseline="-25000" dirty="0">
              <a:solidFill>
                <a:schemeClr val="tx1"/>
              </a:solidFill>
            </a:endParaRPr>
          </a:p>
        </p:txBody>
      </p:sp>
      <p:sp>
        <p:nvSpPr>
          <p:cNvPr id="16" name="TextBox 15"/>
          <p:cNvSpPr txBox="1"/>
          <p:nvPr/>
        </p:nvSpPr>
        <p:spPr>
          <a:xfrm>
            <a:off x="2713098" y="5063316"/>
            <a:ext cx="1584335" cy="205629"/>
          </a:xfrm>
          <a:prstGeom prst="rect">
            <a:avLst/>
          </a:prstGeom>
          <a:solidFill>
            <a:srgbClr val="FFFFCC"/>
          </a:solidFill>
          <a:ln w="12700">
            <a:solidFill>
              <a:srgbClr val="FF0066"/>
            </a:solidFill>
          </a:ln>
        </p:spPr>
        <p:txBody>
          <a:bodyPr wrap="none" lIns="36000" tIns="18000" rIns="36000" bIns="18000" rtlCol="0" anchor="ctr" anchorCtr="0">
            <a:spAutoFit/>
          </a:bodyPr>
          <a:lstStyle/>
          <a:p>
            <a:pPr algn="ctr"/>
            <a:r>
              <a:rPr lang="en-US" altLang="ko-KR" sz="1100" dirty="0" smtClean="0">
                <a:solidFill>
                  <a:schemeClr val="tx1"/>
                </a:solidFill>
              </a:rPr>
              <a:t>DC/AC compensated </a:t>
            </a:r>
            <a:r>
              <a:rPr lang="en-US" altLang="ko-KR" sz="1100" dirty="0" err="1" smtClean="0">
                <a:solidFill>
                  <a:schemeClr val="tx1"/>
                </a:solidFill>
              </a:rPr>
              <a:t>B</a:t>
            </a:r>
            <a:r>
              <a:rPr lang="en-US" altLang="ko-KR" sz="1100" baseline="-25000" dirty="0" err="1" smtClean="0">
                <a:solidFill>
                  <a:schemeClr val="tx1"/>
                </a:solidFill>
              </a:rPr>
              <a:t>p</a:t>
            </a:r>
            <a:endParaRPr lang="ko-KR" altLang="en-US" sz="1100" baseline="-25000" dirty="0">
              <a:solidFill>
                <a:schemeClr val="tx1"/>
              </a:solidFill>
            </a:endParaRPr>
          </a:p>
        </p:txBody>
      </p:sp>
    </p:spTree>
    <p:extLst>
      <p:ext uri="{BB962C8B-B14F-4D97-AF65-F5344CB8AC3E}">
        <p14:creationId xmlns:p14="http://schemas.microsoft.com/office/powerpoint/2010/main" val="2211353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209550" y="53975"/>
            <a:ext cx="8705849" cy="685800"/>
          </a:xfrm>
          <a:prstGeom prst="rect">
            <a:avLst/>
          </a:prstGeom>
        </p:spPr>
        <p:txBody>
          <a:bodyPr anchor="ctr" anchorCtr="0"/>
          <a:lstStyle/>
          <a:p>
            <a:pPr lvl="0" algn="ctr">
              <a:defRPr/>
            </a:pPr>
            <a:r>
              <a:rPr lang="en-US" sz="2100" b="1" dirty="0" smtClean="0">
                <a:solidFill>
                  <a:srgbClr val="0033CC"/>
                </a:solidFill>
                <a:latin typeface="+mj-lt"/>
              </a:rPr>
              <a:t>Utilization of multiple RWM sensor arrays is enabled by examining the phase of the perturbed </a:t>
            </a:r>
            <a:r>
              <a:rPr lang="en-US" sz="2100" b="1" dirty="0" smtClean="0">
                <a:solidFill>
                  <a:srgbClr val="0033CC"/>
                </a:solidFill>
                <a:latin typeface="Symbol" panose="05050102010706020507" pitchFamily="18" charset="2"/>
              </a:rPr>
              <a:t>d</a:t>
            </a:r>
            <a:r>
              <a:rPr lang="en-US" sz="2100" b="1" dirty="0" smtClean="0">
                <a:solidFill>
                  <a:srgbClr val="0033CC"/>
                </a:solidFill>
                <a:latin typeface="+mj-lt"/>
              </a:rPr>
              <a:t>B of RWMs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958343"/>
            <a:ext cx="4652911" cy="31300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293" y="1023258"/>
            <a:ext cx="3962006" cy="2908764"/>
          </a:xfrm>
          <a:prstGeom prst="rect">
            <a:avLst/>
          </a:prstGeom>
        </p:spPr>
      </p:pic>
      <p:sp>
        <p:nvSpPr>
          <p:cNvPr id="5" name="Rectangle 3"/>
          <p:cNvSpPr txBox="1">
            <a:spLocks noChangeArrowheads="1"/>
          </p:cNvSpPr>
          <p:nvPr/>
        </p:nvSpPr>
        <p:spPr>
          <a:xfrm>
            <a:off x="253364" y="4575098"/>
            <a:ext cx="8778240" cy="1870944"/>
          </a:xfrm>
          <a:prstGeom prst="rect">
            <a:avLst/>
          </a:prstGeom>
        </p:spPr>
        <p:txBody>
          <a:bodyPr/>
          <a:lstStyle/>
          <a:p>
            <a:pPr marL="342900" lvl="0" indent="-342900">
              <a:lnSpc>
                <a:spcPct val="105000"/>
              </a:lnSpc>
              <a:spcBef>
                <a:spcPct val="70000"/>
              </a:spcBef>
              <a:buClr>
                <a:srgbClr val="F70606"/>
              </a:buClr>
              <a:buSzPct val="75000"/>
              <a:buFont typeface="Wingdings" pitchFamily="2" charset="2"/>
              <a:buChar char=""/>
              <a:defRPr/>
            </a:pPr>
            <a:r>
              <a:rPr lang="en-US" altLang="ko-KR" sz="1800" kern="0" noProof="0" dirty="0" smtClean="0">
                <a:solidFill>
                  <a:srgbClr val="0033CC"/>
                </a:solidFill>
                <a:latin typeface="+mj-lt"/>
                <a:ea typeface="굴림" pitchFamily="50" charset="-127"/>
              </a:rPr>
              <a:t>Utilization of the entire available sensor arrays is beneficial for a better control since the RWM </a:t>
            </a:r>
            <a:r>
              <a:rPr lang="en-US" altLang="ko-KR" sz="1800" kern="0" noProof="0" dirty="0" err="1" smtClean="0">
                <a:solidFill>
                  <a:srgbClr val="0033CC"/>
                </a:solidFill>
                <a:latin typeface="+mj-lt"/>
                <a:ea typeface="굴림" pitchFamily="50" charset="-127"/>
              </a:rPr>
              <a:t>eigenfunction</a:t>
            </a:r>
            <a:r>
              <a:rPr lang="en-US" altLang="ko-KR" sz="1800" kern="0" noProof="0" dirty="0" smtClean="0">
                <a:solidFill>
                  <a:srgbClr val="0033CC"/>
                </a:solidFill>
                <a:latin typeface="+mj-lt"/>
                <a:ea typeface="굴림" pitchFamily="50" charset="-127"/>
              </a:rPr>
              <a:t> can have varying helicities of </a:t>
            </a:r>
            <a:r>
              <a:rPr lang="en-US" altLang="ko-KR" sz="1800" kern="0" noProof="0" dirty="0" smtClean="0">
                <a:solidFill>
                  <a:srgbClr val="0033CC"/>
                </a:solidFill>
                <a:latin typeface="Symbol" panose="05050102010706020507" pitchFamily="18" charset="2"/>
                <a:ea typeface="굴림" pitchFamily="50" charset="-127"/>
              </a:rPr>
              <a:t>d</a:t>
            </a:r>
            <a:r>
              <a:rPr lang="en-US" altLang="ko-KR" sz="1800" kern="0" noProof="0" dirty="0" smtClean="0">
                <a:solidFill>
                  <a:srgbClr val="0033CC"/>
                </a:solidFill>
                <a:latin typeface="+mj-lt"/>
                <a:ea typeface="굴림" pitchFamily="50" charset="-127"/>
              </a:rPr>
              <a:t>B in the outboard</a:t>
            </a:r>
          </a:p>
          <a:p>
            <a:pPr marL="342900" lvl="0" indent="-342900">
              <a:lnSpc>
                <a:spcPct val="105000"/>
              </a:lnSpc>
              <a:spcBef>
                <a:spcPct val="70000"/>
              </a:spcBef>
              <a:buClr>
                <a:srgbClr val="F70606"/>
              </a:buClr>
              <a:buSzPct val="75000"/>
              <a:buFont typeface="Wingdings" pitchFamily="2" charset="2"/>
              <a:buChar char=""/>
              <a:defRPr/>
            </a:pPr>
            <a:r>
              <a:rPr lang="en-US" altLang="ko-KR" sz="1800" kern="0" noProof="0" dirty="0" smtClean="0">
                <a:solidFill>
                  <a:srgbClr val="0033CC"/>
                </a:solidFill>
                <a:latin typeface="+mj-lt"/>
                <a:ea typeface="굴림" pitchFamily="50" charset="-127"/>
              </a:rPr>
              <a:t>The phase difference between the </a:t>
            </a:r>
            <a:r>
              <a:rPr lang="en-US" altLang="ko-KR" sz="1800" kern="0" noProof="0" dirty="0" err="1" smtClean="0">
                <a:solidFill>
                  <a:srgbClr val="0033CC"/>
                </a:solidFill>
                <a:latin typeface="+mj-lt"/>
                <a:ea typeface="굴림" pitchFamily="50" charset="-127"/>
              </a:rPr>
              <a:t>midplane</a:t>
            </a:r>
            <a:r>
              <a:rPr lang="en-US" altLang="ko-KR" sz="1800" kern="0" noProof="0" dirty="0" smtClean="0">
                <a:solidFill>
                  <a:srgbClr val="0033CC"/>
                </a:solidFill>
                <a:latin typeface="+mj-lt"/>
                <a:ea typeface="굴림" pitchFamily="50" charset="-127"/>
              </a:rPr>
              <a:t> and off-</a:t>
            </a:r>
            <a:r>
              <a:rPr lang="en-US" altLang="ko-KR" sz="1800" kern="0" noProof="0" dirty="0" err="1" smtClean="0">
                <a:solidFill>
                  <a:srgbClr val="0033CC"/>
                </a:solidFill>
                <a:latin typeface="+mj-lt"/>
                <a:ea typeface="굴림" pitchFamily="50" charset="-127"/>
              </a:rPr>
              <a:t>midplane</a:t>
            </a:r>
            <a:r>
              <a:rPr lang="en-US" altLang="ko-KR" sz="1800" kern="0" noProof="0" dirty="0" smtClean="0">
                <a:solidFill>
                  <a:srgbClr val="0033CC"/>
                </a:solidFill>
                <a:latin typeface="+mj-lt"/>
                <a:ea typeface="굴림" pitchFamily="50" charset="-127"/>
              </a:rPr>
              <a:t> region changes with </a:t>
            </a:r>
            <a:r>
              <a:rPr lang="en-US" altLang="ko-KR" sz="1800" kern="0" noProof="0" dirty="0" err="1" smtClean="0">
                <a:solidFill>
                  <a:srgbClr val="0033CC"/>
                </a:solidFill>
                <a:latin typeface="Symbol" panose="05050102010706020507" pitchFamily="18" charset="2"/>
                <a:ea typeface="굴림" pitchFamily="50" charset="-127"/>
              </a:rPr>
              <a:t>b</a:t>
            </a:r>
            <a:r>
              <a:rPr lang="en-US" altLang="ko-KR" sz="1800" kern="0" baseline="-25000" noProof="0" dirty="0" err="1" smtClean="0">
                <a:solidFill>
                  <a:srgbClr val="0033CC"/>
                </a:solidFill>
                <a:latin typeface="+mj-lt"/>
                <a:ea typeface="굴림" pitchFamily="50" charset="-127"/>
              </a:rPr>
              <a:t>N</a:t>
            </a:r>
            <a:r>
              <a:rPr lang="en-US" altLang="ko-KR" sz="1800" kern="0" noProof="0" dirty="0" smtClean="0">
                <a:solidFill>
                  <a:srgbClr val="0033CC"/>
                </a:solidFill>
                <a:latin typeface="+mj-lt"/>
                <a:ea typeface="굴림" pitchFamily="50" charset="-127"/>
              </a:rPr>
              <a:t> as the response </a:t>
            </a:r>
            <a:r>
              <a:rPr lang="en-US" altLang="ko-KR" sz="1800" kern="0" noProof="0" dirty="0" smtClean="0">
                <a:solidFill>
                  <a:srgbClr val="0033CC"/>
                </a:solidFill>
                <a:latin typeface="+mj-lt"/>
                <a:ea typeface="굴림" pitchFamily="50" charset="-127"/>
              </a:rPr>
              <a:t>of the </a:t>
            </a:r>
            <a:r>
              <a:rPr lang="en-US" altLang="ko-KR" sz="1800" kern="0" noProof="0" dirty="0" smtClean="0">
                <a:solidFill>
                  <a:srgbClr val="0033CC"/>
                </a:solidFill>
                <a:latin typeface="+mj-lt"/>
                <a:ea typeface="굴림" pitchFamily="50" charset="-127"/>
              </a:rPr>
              <a:t>wall increases with faster mode growth </a:t>
            </a:r>
            <a:endParaRPr lang="en-US" altLang="ko-KR" sz="1800" kern="0" noProof="0" dirty="0" smtClean="0">
              <a:solidFill>
                <a:srgbClr val="0033CC"/>
              </a:solidFill>
              <a:latin typeface="+mj-lt"/>
              <a:ea typeface="굴림" pitchFamily="50" charset="-127"/>
            </a:endParaRPr>
          </a:p>
          <a:p>
            <a:pPr marL="342900" lvl="0" indent="-342900">
              <a:lnSpc>
                <a:spcPct val="105000"/>
              </a:lnSpc>
              <a:spcBef>
                <a:spcPct val="70000"/>
              </a:spcBef>
              <a:buClr>
                <a:srgbClr val="F70606"/>
              </a:buClr>
              <a:buSzPct val="75000"/>
              <a:buFont typeface="Wingdings" pitchFamily="2" charset="2"/>
              <a:buChar char=""/>
              <a:defRPr/>
            </a:pPr>
            <a:r>
              <a:rPr lang="en-US" altLang="ko-KR" sz="1800" kern="0" noProof="0" dirty="0" smtClean="0">
                <a:solidFill>
                  <a:srgbClr val="0033CC"/>
                </a:solidFill>
                <a:latin typeface="+mj-lt"/>
                <a:ea typeface="굴림" pitchFamily="50" charset="-127"/>
              </a:rPr>
              <a:t>Assumed </a:t>
            </a:r>
            <a:r>
              <a:rPr lang="en-US" altLang="ko-KR" sz="1800" kern="0" noProof="0" dirty="0" smtClean="0">
                <a:solidFill>
                  <a:srgbClr val="0033CC"/>
                </a:solidFill>
                <a:latin typeface="+mj-lt"/>
                <a:ea typeface="굴림" pitchFamily="50" charset="-127"/>
              </a:rPr>
              <a:t>sensor toroidal angles in mode decomposition are modified accordingly</a:t>
            </a:r>
          </a:p>
          <a:p>
            <a:pPr marL="342900" marR="0" lvl="0" indent="-342900" defTabSz="914400" rtl="0" eaLnBrk="0" fontAlgn="base" latinLnBrk="0" hangingPunct="0">
              <a:spcBef>
                <a:spcPct val="70000"/>
              </a:spcBef>
              <a:spcAft>
                <a:spcPct val="0"/>
              </a:spcAft>
              <a:buClr>
                <a:srgbClr val="F70606"/>
              </a:buClr>
              <a:buSzPct val="75000"/>
              <a:buFont typeface="Wingdings" pitchFamily="2" charset="2"/>
              <a:buChar char=""/>
              <a:tabLst/>
              <a:defRPr/>
            </a:pPr>
            <a:endParaRPr kumimoji="0" lang="en-US" altLang="ko-KR" sz="1800" b="0" i="0" u="none" strike="noStrike" kern="0" cap="none" spc="0" normalizeH="0" baseline="0" noProof="0" dirty="0" smtClean="0">
              <a:ln>
                <a:noFill/>
              </a:ln>
              <a:solidFill>
                <a:srgbClr val="000099"/>
              </a:solidFill>
              <a:effectLst/>
              <a:uLnTx/>
              <a:uFillTx/>
              <a:latin typeface="+mj-lt"/>
              <a:ea typeface="굴림" pitchFamily="50" charset="-127"/>
            </a:endParaRPr>
          </a:p>
        </p:txBody>
      </p:sp>
      <p:sp>
        <p:nvSpPr>
          <p:cNvPr id="6" name="TextBox 19"/>
          <p:cNvSpPr txBox="1">
            <a:spLocks noChangeArrowheads="1"/>
          </p:cNvSpPr>
          <p:nvPr/>
        </p:nvSpPr>
        <p:spPr bwMode="auto">
          <a:xfrm>
            <a:off x="209550" y="4162992"/>
            <a:ext cx="4432934" cy="307777"/>
          </a:xfrm>
          <a:prstGeom prst="rect">
            <a:avLst/>
          </a:prstGeom>
          <a:noFill/>
          <a:ln w="9525">
            <a:noFill/>
            <a:miter lim="800000"/>
            <a:headEnd/>
            <a:tailEnd/>
          </a:ln>
        </p:spPr>
        <p:txBody>
          <a:bodyPr wrap="square">
            <a:spAutoFit/>
          </a:bodyPr>
          <a:lstStyle/>
          <a:p>
            <a:pPr algn="ctr"/>
            <a:r>
              <a:rPr lang="en-US" altLang="ko-KR" sz="1400" u="sng" dirty="0" smtClean="0">
                <a:ea typeface="굴림" charset="-127"/>
              </a:rPr>
              <a:t>The perturbed </a:t>
            </a:r>
            <a:r>
              <a:rPr lang="en-US" altLang="ko-KR" sz="1400" u="sng" dirty="0" err="1" smtClean="0">
                <a:latin typeface="Symbol" panose="05050102010706020507" pitchFamily="18" charset="2"/>
                <a:ea typeface="굴림" charset="-127"/>
              </a:rPr>
              <a:t>d</a:t>
            </a:r>
            <a:r>
              <a:rPr lang="en-US" altLang="ko-KR" sz="1400" u="sng" dirty="0" err="1" smtClean="0">
                <a:ea typeface="굴림" charset="-127"/>
              </a:rPr>
              <a:t>B</a:t>
            </a:r>
            <a:r>
              <a:rPr lang="en-US" altLang="ko-KR" sz="1400" u="sng" baseline="-25000" dirty="0" err="1" smtClean="0">
                <a:ea typeface="굴림" charset="-127"/>
              </a:rPr>
              <a:t>p</a:t>
            </a:r>
            <a:r>
              <a:rPr lang="en-US" altLang="ko-KR" sz="1400" u="sng" dirty="0" smtClean="0">
                <a:ea typeface="굴림" charset="-127"/>
              </a:rPr>
              <a:t> for an unstable n = 1 </a:t>
            </a:r>
            <a:r>
              <a:rPr lang="en-US" altLang="ko-KR" sz="1400" u="sng" dirty="0" err="1" smtClean="0">
                <a:ea typeface="굴림" charset="-127"/>
              </a:rPr>
              <a:t>eigenfunction</a:t>
            </a:r>
            <a:endParaRPr lang="ko-KR" altLang="en-US" sz="1400" u="sng" dirty="0">
              <a:ea typeface="굴림" charset="-127"/>
            </a:endParaRPr>
          </a:p>
        </p:txBody>
      </p:sp>
      <p:sp>
        <p:nvSpPr>
          <p:cNvPr id="7" name="TextBox 19"/>
          <p:cNvSpPr txBox="1">
            <a:spLocks noChangeArrowheads="1"/>
          </p:cNvSpPr>
          <p:nvPr/>
        </p:nvSpPr>
        <p:spPr bwMode="auto">
          <a:xfrm>
            <a:off x="5278118" y="3962502"/>
            <a:ext cx="3820161" cy="523220"/>
          </a:xfrm>
          <a:prstGeom prst="rect">
            <a:avLst/>
          </a:prstGeom>
          <a:noFill/>
          <a:ln w="9525">
            <a:noFill/>
            <a:miter lim="800000"/>
            <a:headEnd/>
            <a:tailEnd/>
          </a:ln>
        </p:spPr>
        <p:txBody>
          <a:bodyPr wrap="square">
            <a:spAutoFit/>
          </a:bodyPr>
          <a:lstStyle/>
          <a:p>
            <a:pPr algn="ctr" eaLnBrk="0" hangingPunct="0"/>
            <a:r>
              <a:rPr lang="en-US" altLang="ko-KR" sz="1400" u="sng" dirty="0" smtClean="0">
                <a:ea typeface="굴림" charset="-127"/>
              </a:rPr>
              <a:t>Relative phase of RWM measured by the sensor arrays w.r.t the phase at the </a:t>
            </a:r>
            <a:r>
              <a:rPr lang="en-US" altLang="ko-KR" sz="1400" u="sng" dirty="0" err="1" smtClean="0">
                <a:ea typeface="굴림" charset="-127"/>
              </a:rPr>
              <a:t>midplane</a:t>
            </a:r>
            <a:endParaRPr lang="ko-KR" altLang="en-US" sz="1400" u="sng" dirty="0">
              <a:ea typeface="굴림" charset="-127"/>
            </a:endParaRPr>
          </a:p>
        </p:txBody>
      </p:sp>
      <p:sp>
        <p:nvSpPr>
          <p:cNvPr id="8" name="TextBox 7"/>
          <p:cNvSpPr txBox="1"/>
          <p:nvPr/>
        </p:nvSpPr>
        <p:spPr>
          <a:xfrm>
            <a:off x="7852400" y="1792974"/>
            <a:ext cx="1112933" cy="323165"/>
          </a:xfrm>
          <a:prstGeom prst="rect">
            <a:avLst/>
          </a:prstGeom>
          <a:noFill/>
        </p:spPr>
        <p:txBody>
          <a:bodyPr wrap="none" rtlCol="0">
            <a:spAutoFit/>
          </a:bodyPr>
          <a:lstStyle/>
          <a:p>
            <a:r>
              <a:rPr lang="en-US" altLang="ko-KR" sz="1500" u="sng" dirty="0" smtClean="0"/>
              <a:t>VALEN-3D</a:t>
            </a:r>
            <a:endParaRPr lang="ko-KR" altLang="en-US" sz="1500" u="sng" baseline="-25000" dirty="0"/>
          </a:p>
        </p:txBody>
      </p:sp>
      <p:sp>
        <p:nvSpPr>
          <p:cNvPr id="9" name="TextBox 8"/>
          <p:cNvSpPr txBox="1"/>
          <p:nvPr/>
        </p:nvSpPr>
        <p:spPr>
          <a:xfrm>
            <a:off x="5563689" y="1536791"/>
            <a:ext cx="1111202" cy="471924"/>
          </a:xfrm>
          <a:prstGeom prst="rect">
            <a:avLst/>
          </a:prstGeom>
          <a:noFill/>
        </p:spPr>
        <p:txBody>
          <a:bodyPr wrap="none" rtlCol="0">
            <a:spAutoFit/>
          </a:bodyPr>
          <a:lstStyle/>
          <a:p>
            <a:pPr algn="ctr"/>
            <a:r>
              <a:rPr lang="en-US" altLang="ko-KR" sz="1400" dirty="0"/>
              <a:t>w</a:t>
            </a:r>
            <a:r>
              <a:rPr lang="en-US" altLang="ko-KR" sz="1400" dirty="0" smtClean="0"/>
              <a:t>ithout wall</a:t>
            </a:r>
          </a:p>
          <a:p>
            <a:pPr algn="ctr"/>
            <a:r>
              <a:rPr lang="en-US" altLang="ko-KR" sz="1600" baseline="-25000" dirty="0" smtClean="0"/>
              <a:t>(dashed lines)</a:t>
            </a:r>
            <a:endParaRPr lang="ko-KR" altLang="en-US" sz="1600" baseline="-25000" dirty="0"/>
          </a:p>
        </p:txBody>
      </p:sp>
      <p:sp>
        <p:nvSpPr>
          <p:cNvPr id="10" name="TextBox 9"/>
          <p:cNvSpPr txBox="1"/>
          <p:nvPr/>
        </p:nvSpPr>
        <p:spPr>
          <a:xfrm>
            <a:off x="7235734" y="1120860"/>
            <a:ext cx="958917" cy="338554"/>
          </a:xfrm>
          <a:prstGeom prst="rect">
            <a:avLst/>
          </a:prstGeom>
          <a:noFill/>
        </p:spPr>
        <p:txBody>
          <a:bodyPr wrap="none" rtlCol="0">
            <a:spAutoFit/>
          </a:bodyPr>
          <a:lstStyle/>
          <a:p>
            <a:r>
              <a:rPr lang="en-US" altLang="ko-KR" sz="1600" dirty="0" smtClean="0">
                <a:solidFill>
                  <a:srgbClr val="FF0000"/>
                </a:solidFill>
              </a:rPr>
              <a:t>MPZL20</a:t>
            </a:r>
            <a:endParaRPr lang="ko-KR" altLang="en-US" sz="1600" baseline="-25000" dirty="0">
              <a:solidFill>
                <a:srgbClr val="FF0000"/>
              </a:solidFill>
            </a:endParaRPr>
          </a:p>
        </p:txBody>
      </p:sp>
      <p:sp>
        <p:nvSpPr>
          <p:cNvPr id="12" name="TextBox 11"/>
          <p:cNvSpPr txBox="1"/>
          <p:nvPr/>
        </p:nvSpPr>
        <p:spPr>
          <a:xfrm>
            <a:off x="6827500" y="2110595"/>
            <a:ext cx="992579" cy="338554"/>
          </a:xfrm>
          <a:prstGeom prst="rect">
            <a:avLst/>
          </a:prstGeom>
          <a:noFill/>
        </p:spPr>
        <p:txBody>
          <a:bodyPr wrap="none" rtlCol="0">
            <a:spAutoFit/>
          </a:bodyPr>
          <a:lstStyle/>
          <a:p>
            <a:r>
              <a:rPr lang="en-US" altLang="ko-KR" sz="1600" dirty="0" smtClean="0">
                <a:solidFill>
                  <a:srgbClr val="0000FF"/>
                </a:solidFill>
              </a:rPr>
              <a:t>MPZU04</a:t>
            </a:r>
            <a:endParaRPr lang="ko-KR" altLang="en-US" sz="1600" baseline="-25000" dirty="0">
              <a:solidFill>
                <a:srgbClr val="0000FF"/>
              </a:solidFill>
            </a:endParaRPr>
          </a:p>
        </p:txBody>
      </p:sp>
      <p:sp>
        <p:nvSpPr>
          <p:cNvPr id="13" name="TextBox 12"/>
          <p:cNvSpPr txBox="1"/>
          <p:nvPr/>
        </p:nvSpPr>
        <p:spPr>
          <a:xfrm>
            <a:off x="6827500" y="3096263"/>
            <a:ext cx="992579" cy="338554"/>
          </a:xfrm>
          <a:prstGeom prst="rect">
            <a:avLst/>
          </a:prstGeom>
          <a:noFill/>
        </p:spPr>
        <p:txBody>
          <a:bodyPr wrap="none" rtlCol="0">
            <a:spAutoFit/>
          </a:bodyPr>
          <a:lstStyle/>
          <a:p>
            <a:r>
              <a:rPr lang="en-US" altLang="ko-KR" sz="1600" dirty="0" smtClean="0">
                <a:solidFill>
                  <a:srgbClr val="008000"/>
                </a:solidFill>
              </a:rPr>
              <a:t>MPZU03</a:t>
            </a:r>
            <a:endParaRPr lang="ko-KR" altLang="en-US" sz="1600" baseline="-25000" dirty="0">
              <a:solidFill>
                <a:srgbClr val="008000"/>
              </a:solidFill>
            </a:endParaRPr>
          </a:p>
        </p:txBody>
      </p:sp>
      <p:sp>
        <p:nvSpPr>
          <p:cNvPr id="14" name="TextBox 13"/>
          <p:cNvSpPr txBox="1"/>
          <p:nvPr/>
        </p:nvSpPr>
        <p:spPr>
          <a:xfrm>
            <a:off x="453380" y="1059143"/>
            <a:ext cx="1792478" cy="323165"/>
          </a:xfrm>
          <a:prstGeom prst="rect">
            <a:avLst/>
          </a:prstGeom>
          <a:noFill/>
        </p:spPr>
        <p:txBody>
          <a:bodyPr wrap="none" rtlCol="0">
            <a:spAutoFit/>
          </a:bodyPr>
          <a:lstStyle/>
          <a:p>
            <a:r>
              <a:rPr lang="en-US" altLang="ko-KR" sz="1500" u="sng" dirty="0" smtClean="0"/>
              <a:t>DCON </a:t>
            </a:r>
            <a:r>
              <a:rPr lang="en-US" altLang="ko-KR" sz="1500" u="sng" dirty="0" err="1" smtClean="0">
                <a:latin typeface="Symbol" panose="05050102010706020507" pitchFamily="18" charset="2"/>
              </a:rPr>
              <a:t>d</a:t>
            </a:r>
            <a:r>
              <a:rPr lang="en-US" altLang="ko-KR" sz="1500" u="sng" dirty="0" err="1" smtClean="0"/>
              <a:t>B</a:t>
            </a:r>
            <a:r>
              <a:rPr lang="en-US" altLang="ko-KR" sz="1500" u="sng" baseline="-25000" dirty="0" err="1" smtClean="0"/>
              <a:t>p</a:t>
            </a:r>
            <a:r>
              <a:rPr lang="en-US" altLang="ko-KR" sz="1500" u="sng" dirty="0" smtClean="0"/>
              <a:t> </a:t>
            </a:r>
            <a:r>
              <a:rPr lang="en-US" altLang="ko-KR" sz="1300" u="sng" dirty="0" smtClean="0"/>
              <a:t>(no-wall)</a:t>
            </a:r>
            <a:endParaRPr lang="ko-KR" altLang="en-US" sz="1300" u="sng" baseline="-25000" dirty="0"/>
          </a:p>
        </p:txBody>
      </p:sp>
    </p:spTree>
    <p:extLst>
      <p:ext uri="{BB962C8B-B14F-4D97-AF65-F5344CB8AC3E}">
        <p14:creationId xmlns:p14="http://schemas.microsoft.com/office/powerpoint/2010/main" val="241939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 y="1027704"/>
            <a:ext cx="3619518" cy="2370813"/>
          </a:xfrm>
          <a:prstGeom prst="rect">
            <a:avLst/>
          </a:prstGeom>
        </p:spPr>
      </p:pic>
      <p:sp>
        <p:nvSpPr>
          <p:cNvPr id="11" name="Title 3"/>
          <p:cNvSpPr txBox="1">
            <a:spLocks/>
          </p:cNvSpPr>
          <p:nvPr/>
        </p:nvSpPr>
        <p:spPr>
          <a:xfrm>
            <a:off x="209550" y="53975"/>
            <a:ext cx="8705849" cy="685800"/>
          </a:xfrm>
          <a:prstGeom prst="rect">
            <a:avLst/>
          </a:prstGeom>
        </p:spPr>
        <p:txBody>
          <a:bodyPr anchor="ctr" anchorCtr="0"/>
          <a:lstStyle/>
          <a:p>
            <a:pPr lvl="0" algn="ctr">
              <a:defRPr/>
            </a:pPr>
            <a:r>
              <a:rPr lang="en-US" sz="2100" b="1" dirty="0" smtClean="0">
                <a:solidFill>
                  <a:srgbClr val="0033CC"/>
                </a:solidFill>
                <a:latin typeface="+mj-lt"/>
              </a:rPr>
              <a:t>Measured amplitude and phase of slowly rotating MHD mode</a:t>
            </a:r>
          </a:p>
        </p:txBody>
      </p:sp>
      <p:sp>
        <p:nvSpPr>
          <p:cNvPr id="5" name="Rectangle 3"/>
          <p:cNvSpPr txBox="1">
            <a:spLocks noChangeArrowheads="1"/>
          </p:cNvSpPr>
          <p:nvPr/>
        </p:nvSpPr>
        <p:spPr>
          <a:xfrm>
            <a:off x="472440" y="5107336"/>
            <a:ext cx="8328659" cy="1337015"/>
          </a:xfrm>
          <a:prstGeom prst="rect">
            <a:avLst/>
          </a:prstGeom>
        </p:spPr>
        <p:txBody>
          <a:bodyPr lIns="0" rIns="0"/>
          <a:lstStyle/>
          <a:p>
            <a:pPr marL="342900" lvl="0" indent="-342900">
              <a:lnSpc>
                <a:spcPct val="80000"/>
              </a:lnSpc>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Since RWMs have yet to be measured on KSTAR, mode identification has been tested for slowly rotating tearing modes (w/o applied feedback)</a:t>
            </a:r>
          </a:p>
          <a:p>
            <a:pPr marL="342900" lvl="0" indent="-342900">
              <a:lnSpc>
                <a:spcPct val="80000"/>
              </a:lnSpc>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Used 10 </a:t>
            </a:r>
            <a:r>
              <a:rPr lang="en-US" altLang="ko-KR" sz="1700" kern="0" dirty="0" err="1" smtClean="0">
                <a:solidFill>
                  <a:srgbClr val="0033CC"/>
                </a:solidFill>
                <a:ea typeface="굴림" pitchFamily="50" charset="-127"/>
              </a:rPr>
              <a:t>B</a:t>
            </a:r>
            <a:r>
              <a:rPr lang="en-US" altLang="ko-KR" sz="1700" kern="0" baseline="-25000" dirty="0" err="1" smtClean="0">
                <a:solidFill>
                  <a:srgbClr val="0033CC"/>
                </a:solidFill>
                <a:ea typeface="굴림" pitchFamily="50" charset="-127"/>
              </a:rPr>
              <a:t>p</a:t>
            </a:r>
            <a:r>
              <a:rPr lang="en-US" altLang="ko-KR" sz="1700" kern="0" dirty="0" smtClean="0">
                <a:solidFill>
                  <a:srgbClr val="0033CC"/>
                </a:solidFill>
                <a:ea typeface="굴림" pitchFamily="50" charset="-127"/>
              </a:rPr>
              <a:t> sensor differences (180</a:t>
            </a:r>
            <a:r>
              <a:rPr lang="en-US" altLang="ko-KR" sz="1700" kern="0" baseline="30000" dirty="0" smtClean="0">
                <a:solidFill>
                  <a:srgbClr val="0033CC"/>
                </a:solidFill>
                <a:ea typeface="굴림" pitchFamily="50" charset="-127"/>
              </a:rPr>
              <a:t>o</a:t>
            </a:r>
            <a:r>
              <a:rPr lang="en-US" altLang="ko-KR" sz="1700" kern="0" dirty="0" smtClean="0">
                <a:solidFill>
                  <a:srgbClr val="0033CC"/>
                </a:solidFill>
                <a:ea typeface="굴림" pitchFamily="50" charset="-127"/>
              </a:rPr>
              <a:t> opposing sensor pairs) for </a:t>
            </a:r>
            <a:r>
              <a:rPr lang="en-US" altLang="ko-KR" sz="1700" i="1" kern="0" dirty="0" smtClean="0">
                <a:solidFill>
                  <a:srgbClr val="0033CC"/>
                </a:solidFill>
                <a:ea typeface="굴림" pitchFamily="50" charset="-127"/>
              </a:rPr>
              <a:t>n</a:t>
            </a:r>
            <a:r>
              <a:rPr lang="en-US" altLang="ko-KR" sz="1700" kern="0" dirty="0" smtClean="0">
                <a:solidFill>
                  <a:srgbClr val="0033CC"/>
                </a:solidFill>
                <a:ea typeface="굴림" pitchFamily="50" charset="-127"/>
              </a:rPr>
              <a:t> = 1 identification</a:t>
            </a:r>
          </a:p>
          <a:p>
            <a:pPr marL="342900" lvl="0" indent="-342900">
              <a:lnSpc>
                <a:spcPct val="80000"/>
              </a:lnSpc>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Mode identification well measures the evolution of </a:t>
            </a:r>
            <a:r>
              <a:rPr lang="en-US" altLang="ko-KR" sz="1700" i="1" kern="0" dirty="0" smtClean="0">
                <a:solidFill>
                  <a:srgbClr val="0033CC"/>
                </a:solidFill>
                <a:ea typeface="굴림" pitchFamily="50" charset="-127"/>
              </a:rPr>
              <a:t>n</a:t>
            </a:r>
            <a:r>
              <a:rPr lang="en-US" altLang="ko-KR" sz="1700" kern="0" dirty="0" smtClean="0">
                <a:solidFill>
                  <a:srgbClr val="0033CC"/>
                </a:solidFill>
                <a:ea typeface="굴림" pitchFamily="50" charset="-127"/>
              </a:rPr>
              <a:t> = 1 locking tearing mode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9723" y="1191985"/>
            <a:ext cx="1200529" cy="176548"/>
          </a:xfrm>
          <a:prstGeom prst="rect">
            <a:avLst/>
          </a:prstGeom>
        </p:spPr>
      </p:pic>
      <p:sp>
        <p:nvSpPr>
          <p:cNvPr id="6" name="TextBox 5"/>
          <p:cNvSpPr txBox="1"/>
          <p:nvPr/>
        </p:nvSpPr>
        <p:spPr>
          <a:xfrm>
            <a:off x="1958340" y="871970"/>
            <a:ext cx="922047" cy="230832"/>
          </a:xfrm>
          <a:prstGeom prst="rect">
            <a:avLst/>
          </a:prstGeom>
          <a:noFill/>
        </p:spPr>
        <p:txBody>
          <a:bodyPr wrap="none" rtlCol="0">
            <a:spAutoFit/>
          </a:bodyPr>
          <a:lstStyle/>
          <a:p>
            <a:r>
              <a:rPr lang="en-US" altLang="ko-KR" sz="900" dirty="0" smtClean="0"/>
              <a:t>KSTAR 15279</a:t>
            </a:r>
            <a:endParaRPr lang="ko-KR" altLang="en-US" sz="900" dirty="0"/>
          </a:p>
        </p:txBody>
      </p:sp>
      <p:sp>
        <p:nvSpPr>
          <p:cNvPr id="7" name="TextBox 6"/>
          <p:cNvSpPr txBox="1"/>
          <p:nvPr/>
        </p:nvSpPr>
        <p:spPr>
          <a:xfrm>
            <a:off x="878419" y="1136318"/>
            <a:ext cx="1358064" cy="215444"/>
          </a:xfrm>
          <a:prstGeom prst="rect">
            <a:avLst/>
          </a:prstGeom>
          <a:noFill/>
        </p:spPr>
        <p:txBody>
          <a:bodyPr wrap="none" rtlCol="0">
            <a:spAutoFit/>
          </a:bodyPr>
          <a:lstStyle/>
          <a:p>
            <a:r>
              <a:rPr lang="en-US" altLang="ko-KR" sz="800" i="1" dirty="0" smtClean="0"/>
              <a:t>Exp. by Y.M. Jeon (NFRI)</a:t>
            </a:r>
            <a:endParaRPr lang="ko-KR" altLang="en-US" sz="800" i="1" dirty="0"/>
          </a:p>
        </p:txBody>
      </p:sp>
      <p:sp>
        <p:nvSpPr>
          <p:cNvPr id="10" name="TextBox 9"/>
          <p:cNvSpPr txBox="1"/>
          <p:nvPr/>
        </p:nvSpPr>
        <p:spPr>
          <a:xfrm>
            <a:off x="2811788" y="2481070"/>
            <a:ext cx="824265" cy="461665"/>
          </a:xfrm>
          <a:prstGeom prst="rect">
            <a:avLst/>
          </a:prstGeom>
          <a:noFill/>
        </p:spPr>
        <p:txBody>
          <a:bodyPr wrap="none" rtlCol="0">
            <a:spAutoFit/>
          </a:bodyPr>
          <a:lstStyle/>
          <a:p>
            <a:pPr algn="ctr"/>
            <a:r>
              <a:rPr lang="en-US" altLang="ko-KR" sz="1200" dirty="0" smtClean="0"/>
              <a:t>2/1 mode</a:t>
            </a:r>
          </a:p>
          <a:p>
            <a:pPr algn="ctr"/>
            <a:r>
              <a:rPr lang="en-US" altLang="ko-KR" sz="1200" dirty="0" smtClean="0"/>
              <a:t>locks</a:t>
            </a:r>
            <a:endParaRPr lang="ko-KR" altLang="en-US" sz="1200" dirty="0"/>
          </a:p>
        </p:txBody>
      </p:sp>
      <p:sp>
        <p:nvSpPr>
          <p:cNvPr id="12" name="TextBox 19"/>
          <p:cNvSpPr txBox="1">
            <a:spLocks noChangeArrowheads="1"/>
          </p:cNvSpPr>
          <p:nvPr/>
        </p:nvSpPr>
        <p:spPr bwMode="auto">
          <a:xfrm>
            <a:off x="293931" y="4407470"/>
            <a:ext cx="4250864" cy="292388"/>
          </a:xfrm>
          <a:prstGeom prst="rect">
            <a:avLst/>
          </a:prstGeom>
          <a:noFill/>
          <a:ln w="9525">
            <a:noFill/>
            <a:miter lim="800000"/>
            <a:headEnd/>
            <a:tailEnd/>
          </a:ln>
        </p:spPr>
        <p:txBody>
          <a:bodyPr wrap="square">
            <a:spAutoFit/>
          </a:bodyPr>
          <a:lstStyle/>
          <a:p>
            <a:pPr eaLnBrk="0" hangingPunct="0"/>
            <a:r>
              <a:rPr lang="en-US" altLang="ko-KR" sz="1300" u="sng" dirty="0" smtClean="0">
                <a:ea typeface="굴림" charset="-127"/>
              </a:rPr>
              <a:t>Toroidal magnetic probe spectrum and mode amplitude</a:t>
            </a:r>
            <a:endParaRPr lang="ko-KR" altLang="en-US" sz="1300" u="sng" dirty="0">
              <a:ea typeface="굴림" charset="-127"/>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 y="3201715"/>
            <a:ext cx="3600000" cy="1167863"/>
          </a:xfrm>
          <a:prstGeom prst="rect">
            <a:avLst/>
          </a:prstGeom>
        </p:spPr>
      </p:pic>
      <p:sp>
        <p:nvSpPr>
          <p:cNvPr id="17" name="Rectangle 16"/>
          <p:cNvSpPr/>
          <p:nvPr/>
        </p:nvSpPr>
        <p:spPr bwMode="auto">
          <a:xfrm>
            <a:off x="2594610" y="1065735"/>
            <a:ext cx="133741" cy="2944800"/>
          </a:xfrm>
          <a:prstGeom prst="rect">
            <a:avLst/>
          </a:prstGeom>
          <a:solidFill>
            <a:srgbClr val="FF00FF">
              <a:alpha val="1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cxnSp>
        <p:nvCxnSpPr>
          <p:cNvPr id="9" name="Straight Arrow Connector 8"/>
          <p:cNvCxnSpPr/>
          <p:nvPr/>
        </p:nvCxnSpPr>
        <p:spPr bwMode="auto">
          <a:xfrm flipH="1">
            <a:off x="2682267" y="2732394"/>
            <a:ext cx="259043" cy="224789"/>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18" name="TextBox 17"/>
          <p:cNvSpPr txBox="1"/>
          <p:nvPr/>
        </p:nvSpPr>
        <p:spPr>
          <a:xfrm>
            <a:off x="1096192" y="3307117"/>
            <a:ext cx="1067921" cy="223138"/>
          </a:xfrm>
          <a:prstGeom prst="rect">
            <a:avLst/>
          </a:prstGeom>
          <a:noFill/>
        </p:spPr>
        <p:txBody>
          <a:bodyPr wrap="none" rtlCol="0">
            <a:spAutoFit/>
          </a:bodyPr>
          <a:lstStyle/>
          <a:p>
            <a:r>
              <a:rPr lang="en-US" altLang="ko-KR" sz="850" dirty="0" smtClean="0"/>
              <a:t>Fast </a:t>
            </a:r>
            <a:r>
              <a:rPr lang="en-US" altLang="ko-KR" sz="850" dirty="0" err="1" smtClean="0"/>
              <a:t>Mirnov</a:t>
            </a:r>
            <a:r>
              <a:rPr lang="en-US" altLang="ko-KR" sz="850" dirty="0" smtClean="0"/>
              <a:t> probe</a:t>
            </a:r>
            <a:endParaRPr lang="ko-KR" altLang="en-US" sz="850" dirty="0"/>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1436" y="974465"/>
            <a:ext cx="3574195" cy="3773801"/>
          </a:xfrm>
          <a:prstGeom prst="rect">
            <a:avLst/>
          </a:prstGeom>
        </p:spPr>
      </p:pic>
      <p:sp>
        <p:nvSpPr>
          <p:cNvPr id="23" name="TextBox 19"/>
          <p:cNvSpPr txBox="1">
            <a:spLocks noChangeArrowheads="1"/>
          </p:cNvSpPr>
          <p:nvPr/>
        </p:nvSpPr>
        <p:spPr bwMode="auto">
          <a:xfrm>
            <a:off x="5365569" y="4743717"/>
            <a:ext cx="3931920" cy="292388"/>
          </a:xfrm>
          <a:prstGeom prst="rect">
            <a:avLst/>
          </a:prstGeom>
          <a:noFill/>
          <a:ln w="9525">
            <a:noFill/>
            <a:miter lim="800000"/>
            <a:headEnd/>
            <a:tailEnd/>
          </a:ln>
        </p:spPr>
        <p:txBody>
          <a:bodyPr wrap="square">
            <a:spAutoFit/>
          </a:bodyPr>
          <a:lstStyle/>
          <a:p>
            <a:pPr eaLnBrk="0" hangingPunct="0"/>
            <a:r>
              <a:rPr lang="en-US" altLang="ko-KR" sz="1300" u="sng" dirty="0" smtClean="0">
                <a:ea typeface="굴림" charset="-127"/>
              </a:rPr>
              <a:t>Measured mode amplitude and phase</a:t>
            </a:r>
            <a:endParaRPr lang="ko-KR" altLang="en-US" sz="1300" u="sng" dirty="0">
              <a:ea typeface="굴림" charset="-127"/>
            </a:endParaRPr>
          </a:p>
        </p:txBody>
      </p:sp>
      <p:sp>
        <p:nvSpPr>
          <p:cNvPr id="24" name="TextBox 23"/>
          <p:cNvSpPr txBox="1"/>
          <p:nvPr/>
        </p:nvSpPr>
        <p:spPr>
          <a:xfrm>
            <a:off x="7391400" y="1136318"/>
            <a:ext cx="920132" cy="400110"/>
          </a:xfrm>
          <a:prstGeom prst="rect">
            <a:avLst/>
          </a:prstGeom>
          <a:noFill/>
        </p:spPr>
        <p:txBody>
          <a:bodyPr wrap="square" lIns="36000" rIns="36000" rtlCol="0" anchor="ctr" anchorCtr="0">
            <a:spAutoFit/>
          </a:bodyPr>
          <a:lstStyle/>
          <a:p>
            <a:pPr algn="ctr"/>
            <a:r>
              <a:rPr lang="en-US" altLang="ko-KR" sz="1000" dirty="0" smtClean="0"/>
              <a:t>Lower </a:t>
            </a:r>
            <a:r>
              <a:rPr lang="en-US" altLang="ko-KR" sz="1000" dirty="0" err="1" smtClean="0"/>
              <a:t>B</a:t>
            </a:r>
            <a:r>
              <a:rPr lang="en-US" altLang="ko-KR" sz="1000" baseline="-25000" dirty="0" err="1" smtClean="0"/>
              <a:t>p</a:t>
            </a:r>
            <a:r>
              <a:rPr lang="en-US" altLang="ko-KR" sz="1000" dirty="0" smtClean="0"/>
              <a:t> </a:t>
            </a:r>
          </a:p>
          <a:p>
            <a:pPr algn="ctr"/>
            <a:r>
              <a:rPr lang="en-US" altLang="ko-KR" sz="1000" dirty="0" smtClean="0"/>
              <a:t>difference #1</a:t>
            </a:r>
            <a:endParaRPr lang="ko-KR" altLang="en-US" sz="1000" dirty="0"/>
          </a:p>
        </p:txBody>
      </p:sp>
      <p:sp>
        <p:nvSpPr>
          <p:cNvPr id="25" name="Rectangle 24"/>
          <p:cNvSpPr/>
          <p:nvPr/>
        </p:nvSpPr>
        <p:spPr bwMode="auto">
          <a:xfrm>
            <a:off x="906780" y="3542164"/>
            <a:ext cx="264160" cy="45719"/>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cxnSp>
        <p:nvCxnSpPr>
          <p:cNvPr id="27" name="Straight Connector 26"/>
          <p:cNvCxnSpPr/>
          <p:nvPr/>
        </p:nvCxnSpPr>
        <p:spPr bwMode="auto">
          <a:xfrm>
            <a:off x="961390" y="3413452"/>
            <a:ext cx="180000" cy="0"/>
          </a:xfrm>
          <a:prstGeom prst="line">
            <a:avLst/>
          </a:prstGeom>
          <a:solidFill>
            <a:schemeClr val="accent1"/>
          </a:solidFill>
          <a:ln w="12700" cap="flat" cmpd="sng" algn="ctr">
            <a:solidFill>
              <a:srgbClr val="0066CC"/>
            </a:solidFill>
            <a:prstDash val="solid"/>
            <a:round/>
            <a:headEnd type="none" w="med" len="med"/>
            <a:tailEnd type="none" w="med" len="med"/>
          </a:ln>
          <a:effectLst/>
        </p:spPr>
      </p:cxnSp>
      <p:cxnSp>
        <p:nvCxnSpPr>
          <p:cNvPr id="29" name="Straight Arrow Connector 28"/>
          <p:cNvCxnSpPr/>
          <p:nvPr/>
        </p:nvCxnSpPr>
        <p:spPr bwMode="auto">
          <a:xfrm>
            <a:off x="5875020" y="2681422"/>
            <a:ext cx="0" cy="458018"/>
          </a:xfrm>
          <a:prstGeom prst="straightConnector1">
            <a:avLst/>
          </a:prstGeom>
          <a:solidFill>
            <a:schemeClr val="accent1"/>
          </a:solidFill>
          <a:ln w="9525" cap="flat" cmpd="sng" algn="ctr">
            <a:solidFill>
              <a:schemeClr val="tx1"/>
            </a:solidFill>
            <a:prstDash val="dash"/>
            <a:round/>
            <a:headEnd type="none" w="med" len="med"/>
            <a:tailEnd type="triangle"/>
          </a:ln>
          <a:effectLst/>
        </p:spPr>
      </p:cxnSp>
      <p:sp>
        <p:nvSpPr>
          <p:cNvPr id="30" name="TextBox 29"/>
          <p:cNvSpPr txBox="1"/>
          <p:nvPr/>
        </p:nvSpPr>
        <p:spPr>
          <a:xfrm>
            <a:off x="5310576" y="2296208"/>
            <a:ext cx="1762021" cy="400110"/>
          </a:xfrm>
          <a:prstGeom prst="rect">
            <a:avLst/>
          </a:prstGeom>
          <a:noFill/>
        </p:spPr>
        <p:txBody>
          <a:bodyPr wrap="none" rtlCol="0">
            <a:spAutoFit/>
          </a:bodyPr>
          <a:lstStyle/>
          <a:p>
            <a:r>
              <a:rPr lang="en-US" altLang="ko-KR" sz="1000" dirty="0" smtClean="0"/>
              <a:t>Mode starts to be </a:t>
            </a:r>
          </a:p>
          <a:p>
            <a:r>
              <a:rPr lang="en-US" altLang="ko-KR" sz="1000" dirty="0" smtClean="0"/>
              <a:t>measured by RWM sensors</a:t>
            </a:r>
            <a:endParaRPr lang="ko-KR" altLang="en-US" sz="1000" dirty="0"/>
          </a:p>
        </p:txBody>
      </p:sp>
      <p:sp>
        <p:nvSpPr>
          <p:cNvPr id="32" name="TextBox 31"/>
          <p:cNvSpPr txBox="1"/>
          <p:nvPr/>
        </p:nvSpPr>
        <p:spPr>
          <a:xfrm>
            <a:off x="3168405" y="3281216"/>
            <a:ext cx="930063" cy="215444"/>
          </a:xfrm>
          <a:prstGeom prst="rect">
            <a:avLst/>
          </a:prstGeom>
          <a:noFill/>
        </p:spPr>
        <p:txBody>
          <a:bodyPr wrap="none" rtlCol="0">
            <a:spAutoFit/>
          </a:bodyPr>
          <a:lstStyle/>
          <a:p>
            <a:r>
              <a:rPr lang="en-US" altLang="ko-KR" sz="800" dirty="0" err="1" smtClean="0"/>
              <a:t>f</a:t>
            </a:r>
            <a:r>
              <a:rPr lang="en-US" altLang="ko-KR" sz="800" baseline="-25000" dirty="0" err="1" smtClean="0"/>
              <a:t>sample</a:t>
            </a:r>
            <a:r>
              <a:rPr lang="en-US" altLang="ko-KR" sz="800" dirty="0" smtClean="0"/>
              <a:t> = 200 kHz</a:t>
            </a:r>
            <a:endParaRPr lang="ko-KR" altLang="en-US" sz="800" dirty="0"/>
          </a:p>
        </p:txBody>
      </p:sp>
      <p:sp>
        <p:nvSpPr>
          <p:cNvPr id="2" name="TextBox 1"/>
          <p:cNvSpPr txBox="1"/>
          <p:nvPr/>
        </p:nvSpPr>
        <p:spPr>
          <a:xfrm>
            <a:off x="7331529" y="2344727"/>
            <a:ext cx="980003" cy="153888"/>
          </a:xfrm>
          <a:prstGeom prst="rect">
            <a:avLst/>
          </a:prstGeom>
          <a:solidFill>
            <a:schemeClr val="bg1"/>
          </a:solidFill>
        </p:spPr>
        <p:txBody>
          <a:bodyPr wrap="none" lIns="36000" tIns="0" rIns="36000" bIns="0" rtlCol="0">
            <a:spAutoFit/>
          </a:bodyPr>
          <a:lstStyle/>
          <a:p>
            <a:r>
              <a:rPr lang="en-US" altLang="ko-KR" sz="1000" dirty="0" smtClean="0"/>
              <a:t>Mode amplitude</a:t>
            </a:r>
            <a:endParaRPr lang="ko-KR" altLang="en-US" sz="1000" dirty="0"/>
          </a:p>
        </p:txBody>
      </p:sp>
      <p:sp>
        <p:nvSpPr>
          <p:cNvPr id="26" name="TextBox 25"/>
          <p:cNvSpPr txBox="1"/>
          <p:nvPr/>
        </p:nvSpPr>
        <p:spPr>
          <a:xfrm>
            <a:off x="7869325" y="3768912"/>
            <a:ext cx="426967" cy="307777"/>
          </a:xfrm>
          <a:prstGeom prst="rect">
            <a:avLst/>
          </a:prstGeom>
          <a:solidFill>
            <a:schemeClr val="bg1"/>
          </a:solidFill>
        </p:spPr>
        <p:txBody>
          <a:bodyPr wrap="none" lIns="36000" tIns="0" rIns="36000" bIns="0" rtlCol="0" anchor="ctr" anchorCtr="0">
            <a:spAutoFit/>
          </a:bodyPr>
          <a:lstStyle/>
          <a:p>
            <a:pPr algn="ctr"/>
            <a:r>
              <a:rPr lang="en-US" altLang="ko-KR" sz="1000" dirty="0" smtClean="0"/>
              <a:t>Mode </a:t>
            </a:r>
          </a:p>
          <a:p>
            <a:pPr algn="ctr"/>
            <a:r>
              <a:rPr lang="en-US" altLang="ko-KR" sz="1000" dirty="0" smtClean="0"/>
              <a:t>phase</a:t>
            </a:r>
            <a:endParaRPr lang="ko-KR" altLang="en-US" sz="1000" dirty="0"/>
          </a:p>
        </p:txBody>
      </p:sp>
    </p:spTree>
    <p:extLst>
      <p:ext uri="{BB962C8B-B14F-4D97-AF65-F5344CB8AC3E}">
        <p14:creationId xmlns:p14="http://schemas.microsoft.com/office/powerpoint/2010/main" val="2761263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09550" y="44922"/>
            <a:ext cx="8705849" cy="685800"/>
          </a:xfrm>
          <a:prstGeom prst="rect">
            <a:avLst/>
          </a:prstGeom>
        </p:spPr>
        <p:txBody>
          <a:bodyPr anchor="ctr" anchorCtr="0"/>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ko-KR" sz="2500" b="1" i="0" u="none" strike="noStrike" kern="0" cap="none" spc="0" normalizeH="0" baseline="0" noProof="0" dirty="0" smtClean="0">
                <a:ln>
                  <a:noFill/>
                </a:ln>
                <a:solidFill>
                  <a:srgbClr val="0033CC"/>
                </a:solidFill>
                <a:effectLst/>
                <a:uLnTx/>
                <a:uFillTx/>
                <a:latin typeface="+mj-ea"/>
                <a:ea typeface="+mj-ea"/>
                <a:cs typeface="+mj-cs"/>
              </a:rPr>
              <a:t>Conclusions and </a:t>
            </a:r>
            <a:r>
              <a:rPr lang="en-US" altLang="ko-KR" sz="2500" b="1" kern="0" noProof="0" dirty="0" smtClean="0">
                <a:solidFill>
                  <a:srgbClr val="0033CC"/>
                </a:solidFill>
                <a:latin typeface="+mj-ea"/>
                <a:ea typeface="+mj-ea"/>
                <a:cs typeface="+mj-cs"/>
              </a:rPr>
              <a:t>Next Steps</a:t>
            </a:r>
            <a:endParaRPr kumimoji="0" lang="ko-KR" altLang="en-US" sz="2500" b="1" i="1" u="none" strike="noStrike" kern="0" cap="none" spc="0" normalizeH="0" baseline="-25000" noProof="0" dirty="0">
              <a:ln>
                <a:noFill/>
              </a:ln>
              <a:solidFill>
                <a:srgbClr val="0033CC"/>
              </a:solidFill>
              <a:effectLst/>
              <a:uLnTx/>
              <a:uFillTx/>
              <a:latin typeface="+mj-lt"/>
              <a:ea typeface="+mj-ea"/>
              <a:cs typeface="+mj-cs"/>
            </a:endParaRPr>
          </a:p>
        </p:txBody>
      </p:sp>
      <p:sp>
        <p:nvSpPr>
          <p:cNvPr id="8" name="Rectangle 3"/>
          <p:cNvSpPr txBox="1">
            <a:spLocks noChangeArrowheads="1"/>
          </p:cNvSpPr>
          <p:nvPr/>
        </p:nvSpPr>
        <p:spPr>
          <a:xfrm>
            <a:off x="41160" y="730722"/>
            <a:ext cx="9156180" cy="4444365"/>
          </a:xfrm>
          <a:prstGeom prst="rect">
            <a:avLst/>
          </a:prstGeom>
        </p:spPr>
        <p:txBody>
          <a:bodyPr anchor="ctr"/>
          <a:lstStyle/>
          <a:p>
            <a:pPr marL="742950" lvl="1" indent="-285750">
              <a:lnSpc>
                <a:spcPct val="90000"/>
              </a:lnSpc>
              <a:spcBef>
                <a:spcPct val="50000"/>
              </a:spcBef>
              <a:buClr>
                <a:srgbClr val="5FCAFA"/>
              </a:buClr>
              <a:buSzPct val="80000"/>
              <a:defRPr/>
            </a:pPr>
            <a:endParaRPr lang="en-US" altLang="ko-KR" sz="700" kern="0" dirty="0" smtClean="0">
              <a:solidFill>
                <a:srgbClr val="0033CC"/>
              </a:solidFill>
              <a:latin typeface="+mn-lt"/>
              <a:ea typeface="굴림" pitchFamily="50" charset="-127"/>
            </a:endParaRPr>
          </a:p>
          <a:p>
            <a:pPr marL="342900" lvl="0" indent="-342900">
              <a:lnSpc>
                <a:spcPct val="90000"/>
              </a:lnSpc>
              <a:buClr>
                <a:srgbClr val="FF3300"/>
              </a:buClr>
              <a:buSzPct val="75000"/>
              <a:buFont typeface="Wingdings" pitchFamily="2" charset="2"/>
              <a:buChar char="q"/>
            </a:pPr>
            <a:r>
              <a:rPr lang="en-US" altLang="ko-KR" sz="2000" kern="0" dirty="0" smtClean="0">
                <a:solidFill>
                  <a:srgbClr val="0033CC"/>
                </a:solidFill>
                <a:latin typeface="+mn-lt"/>
                <a:ea typeface="굴림" pitchFamily="50" charset="-127"/>
              </a:rPr>
              <a:t>Stability and transport of high performance KSTAR plasmas are analyzed</a:t>
            </a:r>
            <a:endParaRPr lang="en-US" altLang="ko-KR" sz="2000" kern="0" baseline="-25000" dirty="0" smtClean="0">
              <a:solidFill>
                <a:srgbClr val="0033CC"/>
              </a:solidFill>
              <a:ea typeface="굴림" pitchFamily="50" charset="-127"/>
            </a:endParaRPr>
          </a:p>
          <a:p>
            <a:pPr marL="742950" lvl="1" indent="-285750">
              <a:lnSpc>
                <a:spcPct val="90000"/>
              </a:lnSpc>
              <a:spcBef>
                <a:spcPct val="50000"/>
              </a:spcBef>
              <a:buClr>
                <a:srgbClr val="5FCAFA"/>
              </a:buClr>
              <a:buSzPct val="80000"/>
              <a:buFont typeface="Wingdings" pitchFamily="2" charset="2"/>
              <a:buChar char="q"/>
              <a:defRPr/>
            </a:pPr>
            <a:r>
              <a:rPr lang="en-US" altLang="ko-KR" sz="1700" kern="0" dirty="0" smtClean="0">
                <a:solidFill>
                  <a:schemeClr val="tx1"/>
                </a:solidFill>
                <a:ea typeface="굴림" pitchFamily="50" charset="-127"/>
              </a:rPr>
              <a:t>Kinetic EFIT with MSE is used for accurate stability and transport analysis</a:t>
            </a:r>
          </a:p>
          <a:p>
            <a:pPr marL="742950" lvl="1" indent="-285750">
              <a:lnSpc>
                <a:spcPct val="90000"/>
              </a:lnSpc>
              <a:spcBef>
                <a:spcPct val="50000"/>
              </a:spcBef>
              <a:buClr>
                <a:srgbClr val="5FCAFA"/>
              </a:buClr>
              <a:buSzPct val="80000"/>
              <a:buFont typeface="Wingdings" pitchFamily="2" charset="2"/>
              <a:buChar char="q"/>
              <a:defRPr/>
            </a:pPr>
            <a:r>
              <a:rPr lang="en-US" altLang="ko-KR" sz="1700" kern="0" dirty="0" smtClean="0">
                <a:solidFill>
                  <a:schemeClr val="tx1"/>
                </a:solidFill>
                <a:ea typeface="굴림" pitchFamily="50" charset="-127"/>
              </a:rPr>
              <a:t>TRANSP analysis computes high </a:t>
            </a:r>
            <a:r>
              <a:rPr lang="en-US" altLang="ko-KR" sz="1700" kern="0" dirty="0" err="1" smtClean="0">
                <a:solidFill>
                  <a:schemeClr val="tx1"/>
                </a:solidFill>
                <a:latin typeface="Symbol" panose="05050102010706020507" pitchFamily="18" charset="2"/>
                <a:ea typeface="굴림" pitchFamily="50" charset="-127"/>
              </a:rPr>
              <a:t>b</a:t>
            </a:r>
            <a:r>
              <a:rPr lang="en-US" altLang="ko-KR" sz="1700" kern="0" baseline="-25000" dirty="0" err="1" smtClean="0">
                <a:solidFill>
                  <a:schemeClr val="tx1"/>
                </a:solidFill>
                <a:ea typeface="굴림" pitchFamily="50" charset="-127"/>
              </a:rPr>
              <a:t>N</a:t>
            </a:r>
            <a:r>
              <a:rPr lang="en-US" altLang="ko-KR" sz="1700" kern="0" dirty="0" smtClean="0">
                <a:solidFill>
                  <a:schemeClr val="tx1"/>
                </a:solidFill>
                <a:ea typeface="굴림" pitchFamily="50" charset="-127"/>
              </a:rPr>
              <a:t> &gt; 4 with fully non-inductive current can be achieved with newly increased P</a:t>
            </a:r>
            <a:r>
              <a:rPr lang="en-US" altLang="ko-KR" sz="1700" kern="0" baseline="-25000" dirty="0" smtClean="0">
                <a:solidFill>
                  <a:schemeClr val="tx1"/>
                </a:solidFill>
                <a:ea typeface="굴림" pitchFamily="50" charset="-127"/>
              </a:rPr>
              <a:t>NBI</a:t>
            </a:r>
            <a:r>
              <a:rPr lang="en-US" altLang="ko-KR" sz="1700" kern="0" dirty="0" smtClean="0">
                <a:solidFill>
                  <a:schemeClr val="tx1"/>
                </a:solidFill>
                <a:ea typeface="굴림" pitchFamily="50" charset="-127"/>
              </a:rPr>
              <a:t> in KSTAR</a:t>
            </a:r>
          </a:p>
          <a:p>
            <a:pPr marL="742950" lvl="1" indent="-285750">
              <a:lnSpc>
                <a:spcPct val="90000"/>
              </a:lnSpc>
              <a:spcBef>
                <a:spcPct val="50000"/>
              </a:spcBef>
              <a:buClr>
                <a:srgbClr val="5FCAFA"/>
              </a:buClr>
              <a:buSzPct val="80000"/>
              <a:buFont typeface="Wingdings" pitchFamily="2" charset="2"/>
              <a:buChar char="q"/>
              <a:defRPr/>
            </a:pPr>
            <a:r>
              <a:rPr lang="en-US" altLang="ko-KR" sz="1700" kern="0" dirty="0" smtClean="0">
                <a:solidFill>
                  <a:schemeClr val="tx1"/>
                </a:solidFill>
                <a:ea typeface="굴림" pitchFamily="50" charset="-127"/>
              </a:rPr>
              <a:t>Achieved high </a:t>
            </a:r>
            <a:r>
              <a:rPr lang="en-US" altLang="ko-KR" sz="1700" kern="0" dirty="0" err="1" smtClean="0">
                <a:solidFill>
                  <a:schemeClr val="tx1"/>
                </a:solidFill>
                <a:latin typeface="Symbol" panose="05050102010706020507" pitchFamily="18" charset="2"/>
                <a:ea typeface="굴림" pitchFamily="50" charset="-127"/>
              </a:rPr>
              <a:t>b</a:t>
            </a:r>
            <a:r>
              <a:rPr lang="en-US" altLang="ko-KR" sz="1700" kern="0" baseline="-25000" dirty="0" err="1" smtClean="0">
                <a:solidFill>
                  <a:schemeClr val="tx1"/>
                </a:solidFill>
                <a:ea typeface="굴림" pitchFamily="50" charset="-127"/>
              </a:rPr>
              <a:t>N</a:t>
            </a:r>
            <a:r>
              <a:rPr lang="en-US" altLang="ko-KR" sz="1700" kern="0" dirty="0" smtClean="0">
                <a:solidFill>
                  <a:schemeClr val="tx1"/>
                </a:solidFill>
                <a:ea typeface="굴림" pitchFamily="50" charset="-127"/>
              </a:rPr>
              <a:t> equilibria are subject to ideal n = 1 instability (DCON, M3D-C</a:t>
            </a:r>
            <a:r>
              <a:rPr lang="en-US" altLang="ko-KR" sz="1700" kern="0" baseline="30000" dirty="0" smtClean="0">
                <a:solidFill>
                  <a:schemeClr val="tx1"/>
                </a:solidFill>
                <a:ea typeface="굴림" pitchFamily="50" charset="-127"/>
              </a:rPr>
              <a:t>1</a:t>
            </a:r>
            <a:r>
              <a:rPr lang="en-US" altLang="ko-KR" sz="1700" kern="0" dirty="0" smtClean="0">
                <a:solidFill>
                  <a:schemeClr val="tx1"/>
                </a:solidFill>
                <a:ea typeface="굴림" pitchFamily="50" charset="-127"/>
              </a:rPr>
              <a:t>)</a:t>
            </a:r>
          </a:p>
          <a:p>
            <a:pPr marL="742950" lvl="1" indent="-285750">
              <a:lnSpc>
                <a:spcPct val="90000"/>
              </a:lnSpc>
              <a:spcBef>
                <a:spcPct val="50000"/>
              </a:spcBef>
              <a:buClr>
                <a:srgbClr val="5FCAFA"/>
              </a:buClr>
              <a:buSzPct val="80000"/>
              <a:buFont typeface="Wingdings" pitchFamily="2" charset="2"/>
              <a:buChar char="q"/>
              <a:defRPr/>
            </a:pPr>
            <a:r>
              <a:rPr lang="en-US" altLang="ko-KR" sz="1700" kern="0" dirty="0" smtClean="0">
                <a:solidFill>
                  <a:schemeClr val="tx1"/>
                </a:solidFill>
                <a:ea typeface="굴림" pitchFamily="50" charset="-127"/>
              </a:rPr>
              <a:t>Resistive DCON analysis emphasizes the role of the pressure driven effects in the observed tearing stability </a:t>
            </a:r>
          </a:p>
          <a:p>
            <a:pPr marL="742950" lvl="1" indent="-285750">
              <a:lnSpc>
                <a:spcPct val="90000"/>
              </a:lnSpc>
              <a:spcBef>
                <a:spcPct val="50000"/>
              </a:spcBef>
              <a:buClr>
                <a:srgbClr val="5FCAFA"/>
              </a:buClr>
              <a:buSzPct val="80000"/>
              <a:buFont typeface="Wingdings" pitchFamily="2" charset="2"/>
              <a:buChar char="q"/>
              <a:defRPr/>
            </a:pPr>
            <a:r>
              <a:rPr lang="en-US" altLang="ko-KR" sz="1700" kern="0" dirty="0" smtClean="0">
                <a:latin typeface="+mj-ea"/>
              </a:rPr>
              <a:t>MISK analysis can explain the observed RWM stable operation at high </a:t>
            </a:r>
            <a:r>
              <a:rPr lang="en-US" altLang="ko-KR" sz="1700" kern="0" dirty="0" err="1" smtClean="0">
                <a:latin typeface="Symbol" panose="05050102010706020507" pitchFamily="18" charset="2"/>
              </a:rPr>
              <a:t>b</a:t>
            </a:r>
            <a:r>
              <a:rPr lang="en-US" altLang="ko-KR" sz="1700" kern="0" baseline="-25000" dirty="0" err="1" smtClean="0">
                <a:latin typeface="+mj-ea"/>
              </a:rPr>
              <a:t>N</a:t>
            </a:r>
            <a:r>
              <a:rPr lang="en-US" altLang="ko-KR" sz="1700" kern="0" dirty="0" smtClean="0">
                <a:latin typeface="+mj-ea"/>
              </a:rPr>
              <a:t> &gt; </a:t>
            </a:r>
            <a:r>
              <a:rPr lang="en-US" altLang="ko-KR" sz="1700" kern="0" dirty="0" err="1" smtClean="0">
                <a:latin typeface="Symbol" panose="05050102010706020507" pitchFamily="18" charset="2"/>
              </a:rPr>
              <a:t>b</a:t>
            </a:r>
            <a:r>
              <a:rPr lang="en-US" altLang="ko-KR" sz="1700" kern="0" baseline="-25000" dirty="0" err="1" smtClean="0">
                <a:latin typeface="+mj-ea"/>
              </a:rPr>
              <a:t>N</a:t>
            </a:r>
            <a:r>
              <a:rPr lang="en-US" altLang="ko-KR" sz="1700" kern="0" baseline="30000" dirty="0" err="1" smtClean="0">
                <a:latin typeface="+mj-ea"/>
              </a:rPr>
              <a:t>no</a:t>
            </a:r>
            <a:r>
              <a:rPr lang="en-US" altLang="ko-KR" sz="1700" kern="0" baseline="30000" dirty="0" smtClean="0">
                <a:latin typeface="+mj-ea"/>
              </a:rPr>
              <a:t>-wall</a:t>
            </a:r>
            <a:endParaRPr lang="en-US" altLang="ko-KR" sz="1700" kern="0" dirty="0" smtClean="0">
              <a:latin typeface="+mj-ea"/>
            </a:endParaRPr>
          </a:p>
          <a:p>
            <a:pPr marL="742950" lvl="1" indent="-285750">
              <a:lnSpc>
                <a:spcPct val="90000"/>
              </a:lnSpc>
              <a:spcBef>
                <a:spcPct val="50000"/>
              </a:spcBef>
              <a:buClr>
                <a:srgbClr val="5FCAFA"/>
              </a:buClr>
              <a:buSzPct val="80000"/>
              <a:buFont typeface="Wingdings" pitchFamily="2" charset="2"/>
              <a:buChar char="q"/>
              <a:defRPr/>
            </a:pPr>
            <a:endParaRPr lang="en-US" altLang="ko-KR" sz="700" kern="0" dirty="0" smtClean="0">
              <a:solidFill>
                <a:schemeClr val="tx1"/>
              </a:solidFill>
              <a:ea typeface="굴림" pitchFamily="50" charset="-127"/>
            </a:endParaRPr>
          </a:p>
          <a:p>
            <a:pPr marL="342900" lvl="0" indent="-342900">
              <a:lnSpc>
                <a:spcPct val="90000"/>
              </a:lnSpc>
              <a:buClr>
                <a:srgbClr val="FF3300"/>
              </a:buClr>
              <a:buSzPct val="75000"/>
              <a:buFont typeface="Wingdings" pitchFamily="2" charset="2"/>
              <a:buChar char="q"/>
            </a:pPr>
            <a:r>
              <a:rPr lang="en-US" altLang="ko-KR" sz="2000" kern="0" dirty="0" smtClean="0">
                <a:solidFill>
                  <a:srgbClr val="0033CC"/>
                </a:solidFill>
                <a:latin typeface="+mn-lt"/>
                <a:ea typeface="굴림" pitchFamily="50" charset="-127"/>
              </a:rPr>
              <a:t>Development of algorithm for RWM identification and feedback </a:t>
            </a:r>
            <a:endParaRPr lang="en-US" altLang="ko-KR" sz="2000" kern="0" baseline="30000" dirty="0" smtClean="0">
              <a:solidFill>
                <a:srgbClr val="0033CC"/>
              </a:solidFill>
              <a:latin typeface="+mn-lt"/>
              <a:ea typeface="굴림" pitchFamily="50" charset="-127"/>
            </a:endParaRPr>
          </a:p>
          <a:p>
            <a:pPr marL="742950" lvl="1" indent="-285750">
              <a:lnSpc>
                <a:spcPct val="95000"/>
              </a:lnSpc>
              <a:spcBef>
                <a:spcPct val="50000"/>
              </a:spcBef>
              <a:buClr>
                <a:srgbClr val="5FCAFA"/>
              </a:buClr>
              <a:buSzPct val="80000"/>
              <a:buFont typeface="Wingdings" pitchFamily="2" charset="2"/>
              <a:buChar char="q"/>
              <a:defRPr/>
            </a:pPr>
            <a:r>
              <a:rPr lang="en-US" altLang="ko-KR" sz="1700" kern="0" dirty="0" smtClean="0">
                <a:solidFill>
                  <a:schemeClr val="tx1"/>
                </a:solidFill>
                <a:latin typeface="+mn-lt"/>
                <a:ea typeface="굴림" pitchFamily="50" charset="-127"/>
              </a:rPr>
              <a:t>Significant </a:t>
            </a:r>
            <a:r>
              <a:rPr lang="en-US" altLang="ko-KR" sz="1700" kern="0" dirty="0" smtClean="0">
                <a:solidFill>
                  <a:schemeClr val="tx1"/>
                </a:solidFill>
                <a:latin typeface="Symbol" panose="05050102010706020507" pitchFamily="18" charset="2"/>
                <a:ea typeface="굴림" pitchFamily="50" charset="-127"/>
              </a:rPr>
              <a:t>d</a:t>
            </a:r>
            <a:r>
              <a:rPr lang="en-US" altLang="ko-KR" sz="1700" kern="0" dirty="0" smtClean="0">
                <a:solidFill>
                  <a:schemeClr val="tx1"/>
                </a:solidFill>
                <a:latin typeface="+mn-lt"/>
                <a:ea typeface="굴림" pitchFamily="50" charset="-127"/>
              </a:rPr>
              <a:t>B produced by induced currents in conducting structures is compensated from RWM sensors, and utilization of multiple sensor arrays is enabled by examining the perturbed </a:t>
            </a:r>
            <a:r>
              <a:rPr lang="en-US" altLang="ko-KR" sz="1700" kern="0" dirty="0" smtClean="0">
                <a:solidFill>
                  <a:schemeClr val="tx1"/>
                </a:solidFill>
                <a:latin typeface="Symbol" panose="05050102010706020507" pitchFamily="18" charset="2"/>
                <a:ea typeface="굴림" pitchFamily="50" charset="-127"/>
              </a:rPr>
              <a:t>d</a:t>
            </a:r>
            <a:r>
              <a:rPr lang="en-US" altLang="ko-KR" sz="1700" kern="0" dirty="0" smtClean="0">
                <a:solidFill>
                  <a:schemeClr val="tx1"/>
                </a:solidFill>
                <a:latin typeface="+mn-lt"/>
                <a:ea typeface="굴림" pitchFamily="50" charset="-127"/>
              </a:rPr>
              <a:t>B structure of RWMs</a:t>
            </a:r>
            <a:endParaRPr lang="en-US" altLang="ko-KR" sz="1700" kern="0" dirty="0">
              <a:solidFill>
                <a:schemeClr val="tx1"/>
              </a:solidFill>
              <a:latin typeface="+mn-lt"/>
              <a:ea typeface="굴림" pitchFamily="50" charset="-127"/>
            </a:endParaRPr>
          </a:p>
          <a:p>
            <a:pPr marL="742950" lvl="1" indent="-285750">
              <a:lnSpc>
                <a:spcPct val="90000"/>
              </a:lnSpc>
              <a:spcBef>
                <a:spcPct val="50000"/>
              </a:spcBef>
              <a:buClr>
                <a:srgbClr val="5FCAFA"/>
              </a:buClr>
              <a:buSzPct val="80000"/>
              <a:buFont typeface="Wingdings" pitchFamily="2" charset="2"/>
              <a:buChar char="q"/>
              <a:defRPr/>
            </a:pPr>
            <a:endParaRPr lang="en-US" altLang="ko-KR" sz="2000" kern="0" dirty="0" smtClean="0">
              <a:solidFill>
                <a:srgbClr val="005288"/>
              </a:solidFill>
              <a:ea typeface="굴림" pitchFamily="50" charset="-127"/>
            </a:endParaRPr>
          </a:p>
        </p:txBody>
      </p:sp>
      <p:sp>
        <p:nvSpPr>
          <p:cNvPr id="9" name="Rectangle 3"/>
          <p:cNvSpPr txBox="1">
            <a:spLocks noChangeArrowheads="1"/>
          </p:cNvSpPr>
          <p:nvPr/>
        </p:nvSpPr>
        <p:spPr>
          <a:xfrm>
            <a:off x="41162" y="4856480"/>
            <a:ext cx="9156178" cy="1803400"/>
          </a:xfrm>
          <a:prstGeom prst="rect">
            <a:avLst/>
          </a:prstGeom>
        </p:spPr>
        <p:txBody>
          <a:bodyPr/>
          <a:lstStyle/>
          <a:p>
            <a:pPr marL="342900" lvl="0" indent="-342900">
              <a:buClr>
                <a:srgbClr val="FF3300"/>
              </a:buClr>
              <a:buSzPct val="75000"/>
              <a:buFont typeface="Wingdings" pitchFamily="2" charset="2"/>
              <a:buChar char="q"/>
            </a:pPr>
            <a:r>
              <a:rPr lang="en-US" altLang="ko-KR" sz="2000" dirty="0" smtClean="0">
                <a:solidFill>
                  <a:srgbClr val="0033CC"/>
                </a:solidFill>
                <a:ea typeface="굴림" pitchFamily="50" charset="-127"/>
              </a:rPr>
              <a:t>Next Steps</a:t>
            </a:r>
            <a:endParaRPr lang="en-US" altLang="ko-KR" sz="2000" kern="0" dirty="0" smtClean="0">
              <a:solidFill>
                <a:srgbClr val="0033CC"/>
              </a:solidFill>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700" kern="0" dirty="0" smtClean="0">
                <a:solidFill>
                  <a:schemeClr val="tx1"/>
                </a:solidFill>
                <a:ea typeface="굴림" pitchFamily="50" charset="-127"/>
              </a:rPr>
              <a:t>Improve </a:t>
            </a:r>
            <a:r>
              <a:rPr lang="en-US" altLang="ko-KR" sz="1700" kern="0" dirty="0">
                <a:solidFill>
                  <a:schemeClr val="tx1"/>
                </a:solidFill>
                <a:ea typeface="굴림" pitchFamily="50" charset="-127"/>
              </a:rPr>
              <a:t>stability analysis by employing the pressure driven </a:t>
            </a:r>
            <a:r>
              <a:rPr lang="en-US" altLang="ko-KR" sz="1700" kern="0" dirty="0" smtClean="0">
                <a:solidFill>
                  <a:schemeClr val="tx1"/>
                </a:solidFill>
                <a:ea typeface="굴림" pitchFamily="50" charset="-127"/>
              </a:rPr>
              <a:t>terms of NTM stability </a:t>
            </a:r>
            <a:endParaRPr lang="en-US" altLang="ko-KR" sz="1700" kern="0" dirty="0">
              <a:solidFill>
                <a:schemeClr val="tx1"/>
              </a:solidFill>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700" kern="0" dirty="0" smtClean="0">
                <a:solidFill>
                  <a:schemeClr val="tx1"/>
                </a:solidFill>
                <a:ea typeface="굴림" pitchFamily="50" charset="-127"/>
              </a:rPr>
              <a:t>Test the developed RWM feedback algorithm in high </a:t>
            </a:r>
            <a:r>
              <a:rPr lang="en-US" altLang="ko-KR" sz="1700" kern="0" dirty="0" err="1">
                <a:solidFill>
                  <a:schemeClr val="tx1"/>
                </a:solidFill>
                <a:latin typeface="Symbol" panose="05050102010706020507" pitchFamily="18" charset="2"/>
                <a:ea typeface="굴림" pitchFamily="50" charset="-127"/>
              </a:rPr>
              <a:t>b</a:t>
            </a:r>
            <a:r>
              <a:rPr lang="en-US" altLang="ko-KR" sz="1700" kern="0" baseline="-25000" dirty="0" err="1">
                <a:solidFill>
                  <a:schemeClr val="tx1"/>
                </a:solidFill>
                <a:ea typeface="굴림" pitchFamily="50" charset="-127"/>
              </a:rPr>
              <a:t>N</a:t>
            </a:r>
            <a:r>
              <a:rPr lang="en-US" altLang="ko-KR" sz="1700" kern="0" dirty="0" smtClean="0">
                <a:solidFill>
                  <a:schemeClr val="tx1"/>
                </a:solidFill>
                <a:ea typeface="굴림" pitchFamily="50" charset="-127"/>
              </a:rPr>
              <a:t> experiment</a:t>
            </a:r>
          </a:p>
          <a:p>
            <a:pPr marL="742950" lvl="1" indent="-285750">
              <a:spcBef>
                <a:spcPct val="50000"/>
              </a:spcBef>
              <a:buClr>
                <a:srgbClr val="5FCAFA"/>
              </a:buClr>
              <a:buSzPct val="80000"/>
              <a:buFont typeface="Wingdings" pitchFamily="2" charset="2"/>
              <a:buChar char="q"/>
              <a:defRPr/>
            </a:pPr>
            <a:r>
              <a:rPr lang="en-US" altLang="ko-KR" sz="1700" kern="0" dirty="0" smtClean="0">
                <a:solidFill>
                  <a:schemeClr val="tx1"/>
                </a:solidFill>
                <a:ea typeface="굴림" pitchFamily="50" charset="-127"/>
              </a:rPr>
              <a:t>Experiments are scheduled in 2018 to improve sustained high </a:t>
            </a:r>
            <a:r>
              <a:rPr lang="en-US" altLang="ko-KR" sz="1700" kern="0" dirty="0" err="1" smtClean="0">
                <a:solidFill>
                  <a:schemeClr val="tx1"/>
                </a:solidFill>
                <a:latin typeface="Symbol" panose="05050102010706020507" pitchFamily="18" charset="2"/>
                <a:ea typeface="굴림" pitchFamily="50" charset="-127"/>
              </a:rPr>
              <a:t>b</a:t>
            </a:r>
            <a:r>
              <a:rPr lang="en-US" altLang="ko-KR" sz="1700" kern="0" baseline="-25000" dirty="0" err="1" smtClean="0">
                <a:solidFill>
                  <a:schemeClr val="tx1"/>
                </a:solidFill>
                <a:ea typeface="굴림" pitchFamily="50" charset="-127"/>
              </a:rPr>
              <a:t>N</a:t>
            </a:r>
            <a:r>
              <a:rPr lang="en-US" altLang="ko-KR" sz="1700" kern="0" dirty="0" smtClean="0">
                <a:solidFill>
                  <a:schemeClr val="tx1"/>
                </a:solidFill>
                <a:ea typeface="굴림" pitchFamily="50" charset="-127"/>
              </a:rPr>
              <a:t>, and probe stability </a:t>
            </a:r>
          </a:p>
        </p:txBody>
      </p:sp>
    </p:spTree>
    <p:extLst>
      <p:ext uri="{BB962C8B-B14F-4D97-AF65-F5344CB8AC3E}">
        <p14:creationId xmlns:p14="http://schemas.microsoft.com/office/powerpoint/2010/main" val="3135821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txBox="1">
            <a:spLocks/>
          </p:cNvSpPr>
          <p:nvPr/>
        </p:nvSpPr>
        <p:spPr>
          <a:xfrm>
            <a:off x="209550" y="35824"/>
            <a:ext cx="8705849"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000" b="1" kern="0" dirty="0" smtClean="0">
                <a:solidFill>
                  <a:srgbClr val="0033CC"/>
                </a:solidFill>
                <a:latin typeface="+mj-ea"/>
                <a:ea typeface="+mj-ea"/>
                <a:cs typeface="+mj-cs"/>
              </a:rPr>
              <a:t>Abstract of paper EX/P7-16</a:t>
            </a:r>
            <a:endParaRPr kumimoji="0" lang="ko-KR" altLang="en-US" sz="2000" b="1" i="1" u="none" strike="noStrike" kern="0" cap="none" spc="0" normalizeH="0" baseline="-25000" noProof="0" dirty="0">
              <a:ln>
                <a:noFill/>
              </a:ln>
              <a:solidFill>
                <a:srgbClr val="0033CC"/>
              </a:solidFill>
              <a:effectLst/>
              <a:uLnTx/>
              <a:uFillTx/>
              <a:latin typeface="+mj-lt"/>
              <a:ea typeface="+mj-ea"/>
              <a:cs typeface="+mj-cs"/>
            </a:endParaRPr>
          </a:p>
        </p:txBody>
      </p:sp>
      <p:sp>
        <p:nvSpPr>
          <p:cNvPr id="6" name="Rectangle 5"/>
          <p:cNvSpPr/>
          <p:nvPr/>
        </p:nvSpPr>
        <p:spPr>
          <a:xfrm>
            <a:off x="293460" y="863614"/>
            <a:ext cx="8538028" cy="5632311"/>
          </a:xfrm>
          <a:prstGeom prst="rect">
            <a:avLst/>
          </a:prstGeom>
        </p:spPr>
        <p:txBody>
          <a:bodyPr wrap="square">
            <a:spAutoFit/>
          </a:bodyPr>
          <a:lstStyle/>
          <a:p>
            <a:pPr algn="just" fontAlgn="auto" hangingPunct="1"/>
            <a:r>
              <a:rPr lang="en-US" altLang="ko-KR" sz="1500" dirty="0"/>
              <a:t>H-mode plasma operation in KSTAR has surpassed the </a:t>
            </a:r>
            <a:r>
              <a:rPr lang="en-US" altLang="ko-KR" sz="1500" i="1" dirty="0"/>
              <a:t>n</a:t>
            </a:r>
            <a:r>
              <a:rPr lang="en-US" altLang="ko-KR" sz="1500" dirty="0"/>
              <a:t> = 1 ideal MHD no-wall beta limit computed to occur at </a:t>
            </a:r>
            <a:r>
              <a:rPr lang="en-US" altLang="ko-KR" sz="1500" i="1" dirty="0" err="1">
                <a:latin typeface="Symbol" panose="05050102010706020507" pitchFamily="18" charset="2"/>
              </a:rPr>
              <a:t>b</a:t>
            </a:r>
            <a:r>
              <a:rPr lang="en-US" altLang="ko-KR" sz="1200" i="1" baseline="-25000" dirty="0" err="1"/>
              <a:t>N</a:t>
            </a:r>
            <a:r>
              <a:rPr lang="en-US" altLang="ko-KR" sz="1500" dirty="0"/>
              <a:t> = 2.5 with </a:t>
            </a:r>
            <a:r>
              <a:rPr lang="en-US" altLang="ko-KR" sz="1500" i="1" dirty="0"/>
              <a:t>l</a:t>
            </a:r>
            <a:r>
              <a:rPr lang="en-US" altLang="ko-KR" sz="1500" i="1" baseline="-25000" dirty="0"/>
              <a:t>i</a:t>
            </a:r>
            <a:r>
              <a:rPr lang="en-US" altLang="ko-KR" sz="1500" dirty="0"/>
              <a:t> = 0.7. High </a:t>
            </a:r>
            <a:r>
              <a:rPr lang="en-US" altLang="ko-KR" sz="1500" i="1" dirty="0" err="1" smtClean="0">
                <a:latin typeface="Symbol" panose="05050102010706020507" pitchFamily="18" charset="2"/>
              </a:rPr>
              <a:t>b</a:t>
            </a:r>
            <a:r>
              <a:rPr lang="en-US" altLang="ko-KR" sz="1400" i="1" baseline="-25000" dirty="0" err="1"/>
              <a:t>N</a:t>
            </a:r>
            <a:r>
              <a:rPr lang="en-US" altLang="ko-KR" sz="1500" dirty="0" smtClean="0"/>
              <a:t> </a:t>
            </a:r>
            <a:r>
              <a:rPr lang="en-US" altLang="ko-KR" sz="1500" dirty="0"/>
              <a:t>operation produced </a:t>
            </a:r>
            <a:r>
              <a:rPr lang="en-US" altLang="ko-KR" sz="1500" i="1" dirty="0" err="1" smtClean="0">
                <a:latin typeface="Symbol" panose="05050102010706020507" pitchFamily="18" charset="2"/>
              </a:rPr>
              <a:t>b</a:t>
            </a:r>
            <a:r>
              <a:rPr lang="en-US" altLang="ko-KR" sz="1200" i="1" baseline="-25000" dirty="0" err="1"/>
              <a:t>N</a:t>
            </a:r>
            <a:r>
              <a:rPr lang="en-US" altLang="ko-KR" sz="1500" dirty="0" smtClean="0"/>
              <a:t> </a:t>
            </a:r>
            <a:r>
              <a:rPr lang="en-US" altLang="ko-KR" sz="1500" dirty="0"/>
              <a:t>of 3.3 sustained for 3 s, limited by tearing instabilities rather than resistive wall modes (RWMs). High fidelity kinetic equilibrium reconstructions (EFIT) have been developed to include Thomson scattering, charge exchange spectroscopy data, and an allowance for fast particle pressure. In addition, motional Stark effect data are used to produce reliable evaluation of the safety factor, </a:t>
            </a:r>
            <a:r>
              <a:rPr lang="en-US" altLang="ko-KR" sz="1500" i="1" dirty="0"/>
              <a:t>q</a:t>
            </a:r>
            <a:r>
              <a:rPr lang="en-US" altLang="ko-KR" sz="1500" dirty="0"/>
              <a:t>, profile. The reconstructed equilibria can exhibit significant variation of the </a:t>
            </a:r>
            <a:r>
              <a:rPr lang="en-US" altLang="ko-KR" sz="1500" i="1" dirty="0"/>
              <a:t>q</a:t>
            </a:r>
            <a:r>
              <a:rPr lang="en-US" altLang="ko-KR" sz="1500" dirty="0"/>
              <a:t>-profile dependent upon the broadness of the bootstrap current profile as computed by TRANSP analysis. TRANSP analysis indicates that the non-inductive current fraction can reach up to 75% while its profile can vary significantly depending upon plasma operational scenario. The classical stability of the </a:t>
            </a:r>
            <a:r>
              <a:rPr lang="en-US" altLang="ko-KR" sz="1500" i="1" dirty="0"/>
              <a:t>m</a:t>
            </a:r>
            <a:r>
              <a:rPr lang="en-US" altLang="ko-KR" sz="1500" dirty="0"/>
              <a:t>/</a:t>
            </a:r>
            <a:r>
              <a:rPr lang="en-US" altLang="ko-KR" sz="1500" i="1" dirty="0"/>
              <a:t>n</a:t>
            </a:r>
            <a:r>
              <a:rPr lang="en-US" altLang="ko-KR" sz="1500" dirty="0"/>
              <a:t> = 2/1 tearing mode that limited high </a:t>
            </a:r>
            <a:r>
              <a:rPr lang="en-US" altLang="ko-KR" sz="1500" i="1" dirty="0" err="1" smtClean="0">
                <a:latin typeface="Symbol" panose="05050102010706020507" pitchFamily="18" charset="2"/>
              </a:rPr>
              <a:t>b</a:t>
            </a:r>
            <a:r>
              <a:rPr lang="en-US" altLang="ko-KR" sz="1200" i="1" baseline="-25000" dirty="0" err="1"/>
              <a:t>N</a:t>
            </a:r>
            <a:r>
              <a:rPr lang="en-US" altLang="ko-KR" sz="1500" dirty="0" smtClean="0"/>
              <a:t> </a:t>
            </a:r>
            <a:r>
              <a:rPr lang="en-US" altLang="ko-KR" sz="1500" dirty="0"/>
              <a:t>operation is examined using the resistive DCON code and by the M3D-C</a:t>
            </a:r>
            <a:r>
              <a:rPr lang="en-US" altLang="ko-KR" sz="1500" baseline="30000" dirty="0"/>
              <a:t>1</a:t>
            </a:r>
            <a:r>
              <a:rPr lang="en-US" altLang="ko-KR" sz="1500" dirty="0"/>
              <a:t> code using the kinetic EFIT reconstructions as input. For equilibria at high </a:t>
            </a:r>
            <a:r>
              <a:rPr lang="en-US" altLang="ko-KR" sz="1500" i="1" dirty="0" err="1">
                <a:latin typeface="Symbol" panose="05050102010706020507" pitchFamily="18" charset="2"/>
              </a:rPr>
              <a:t>b</a:t>
            </a:r>
            <a:r>
              <a:rPr lang="en-US" altLang="ko-KR" sz="1200" i="1" baseline="-25000" dirty="0" err="1"/>
              <a:t>N</a:t>
            </a:r>
            <a:r>
              <a:rPr lang="en-US" altLang="ko-KR" sz="1500" dirty="0" smtClean="0"/>
              <a:t> </a:t>
            </a:r>
            <a:r>
              <a:rPr lang="en-US" altLang="ko-KR" sz="1500" dirty="0"/>
              <a:t>&gt; 3, the tearing stability index, </a:t>
            </a:r>
            <a:r>
              <a:rPr lang="en-US" altLang="ko-KR" sz="1500" dirty="0">
                <a:latin typeface="Symbol" panose="05050102010706020507" pitchFamily="18" charset="2"/>
              </a:rPr>
              <a:t>D</a:t>
            </a:r>
            <a:r>
              <a:rPr lang="ar-SA" altLang="ko-KR" sz="1500" dirty="0"/>
              <a:t>′</a:t>
            </a:r>
            <a:r>
              <a:rPr lang="en-US" altLang="ko-KR" sz="1500" dirty="0"/>
              <a:t>, is more unstable compared to that of equilibria at reduced </a:t>
            </a:r>
            <a:r>
              <a:rPr lang="en-US" altLang="ko-KR" sz="1500" i="1" dirty="0" err="1">
                <a:latin typeface="Symbol" panose="05050102010706020507" pitchFamily="18" charset="2"/>
              </a:rPr>
              <a:t>b</a:t>
            </a:r>
            <a:r>
              <a:rPr lang="en-US" altLang="ko-KR" sz="1200" i="1" baseline="-25000" dirty="0" err="1"/>
              <a:t>N</a:t>
            </a:r>
            <a:r>
              <a:rPr lang="en-US" altLang="ko-KR" sz="1500" dirty="0" err="1" smtClean="0"/>
              <a:t>.</a:t>
            </a:r>
            <a:r>
              <a:rPr lang="en-US" altLang="ko-KR" sz="1500" dirty="0" smtClean="0"/>
              <a:t> </a:t>
            </a:r>
            <a:r>
              <a:rPr lang="en-US" altLang="ko-KR" sz="1500" dirty="0"/>
              <a:t>However calculations of instability of stable lower </a:t>
            </a:r>
            <a:r>
              <a:rPr lang="en-US" altLang="ko-KR" sz="1500" i="1" dirty="0" err="1">
                <a:latin typeface="Symbol" panose="05050102010706020507" pitchFamily="18" charset="2"/>
              </a:rPr>
              <a:t>b</a:t>
            </a:r>
            <a:r>
              <a:rPr lang="en-US" altLang="ko-KR" sz="1200" i="1" baseline="-25000" dirty="0" err="1"/>
              <a:t>N</a:t>
            </a:r>
            <a:r>
              <a:rPr lang="en-US" altLang="ko-KR" sz="1500" dirty="0" smtClean="0"/>
              <a:t> </a:t>
            </a:r>
            <a:r>
              <a:rPr lang="en-US" altLang="ko-KR" sz="1500" dirty="0"/>
              <a:t>equilibria indicate that the neoclassical components of tearing stability need to be invoked to produce consistency with experiment. MISK code analysis which examines global MHD stability modified by kinetic effects shows significant passive kinetic stabilization of the RWM in these plasmas. Predict-first TRANSP analysis was conducted to design KSTAR plasma operation with 100% non-inductive fraction at </a:t>
            </a:r>
            <a:r>
              <a:rPr lang="en-US" altLang="ko-KR" sz="1500" i="1" dirty="0" err="1">
                <a:latin typeface="Symbol" panose="05050102010706020507" pitchFamily="18" charset="2"/>
              </a:rPr>
              <a:t>b</a:t>
            </a:r>
            <a:r>
              <a:rPr lang="en-US" altLang="ko-KR" sz="1200" i="1" baseline="-25000" dirty="0" err="1"/>
              <a:t>N</a:t>
            </a:r>
            <a:r>
              <a:rPr lang="en-US" altLang="ko-KR" sz="1500" dirty="0" smtClean="0"/>
              <a:t> </a:t>
            </a:r>
            <a:r>
              <a:rPr lang="en-US" altLang="ko-KR" sz="1500" dirty="0"/>
              <a:t>above 4. Active RWM control has additionally been enabled on KSTAR. To accurately determine the dominant </a:t>
            </a:r>
            <a:r>
              <a:rPr lang="en-US" altLang="ko-KR" sz="1500" i="1" dirty="0"/>
              <a:t>n</a:t>
            </a:r>
            <a:r>
              <a:rPr lang="en-US" altLang="ko-KR" sz="1500" dirty="0"/>
              <a:t>-component produced by RWMs expected to onset at higher beta utilizing the new second NBI system, an algorithm has been developed that includes magnetic sensor compensation of the prompt applied field and the field from the induced current on the passive conductors. This analysis on stability, transport, and control provides the required foundation for disruption prediction and avoidance research on KSTAR.</a:t>
            </a:r>
            <a:endParaRPr lang="ko-KR" altLang="ko-KR" sz="1500" dirty="0"/>
          </a:p>
        </p:txBody>
      </p:sp>
    </p:spTree>
    <p:extLst>
      <p:ext uri="{BB962C8B-B14F-4D97-AF65-F5344CB8AC3E}">
        <p14:creationId xmlns:p14="http://schemas.microsoft.com/office/powerpoint/2010/main" val="1260924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txBox="1">
            <a:spLocks/>
          </p:cNvSpPr>
          <p:nvPr/>
        </p:nvSpPr>
        <p:spPr>
          <a:xfrm>
            <a:off x="2419350" y="3136900"/>
            <a:ext cx="4457699"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800" b="1" kern="0" noProof="0" dirty="0" smtClean="0">
                <a:solidFill>
                  <a:srgbClr val="0033CC"/>
                </a:solidFill>
                <a:latin typeface="+mj-ea"/>
                <a:ea typeface="+mj-ea"/>
                <a:cs typeface="+mj-cs"/>
              </a:rPr>
              <a:t>BACKUP SLIDES</a:t>
            </a:r>
            <a:endParaRPr kumimoji="0" lang="ko-KR" altLang="en-US" sz="2800" u="none" strike="noStrike" kern="0" cap="none" spc="0" normalizeH="0" noProof="0" dirty="0">
              <a:ln>
                <a:noFill/>
              </a:ln>
              <a:solidFill>
                <a:srgbClr val="0033CC"/>
              </a:solidFill>
              <a:effectLst/>
              <a:uLnTx/>
              <a:uFillTx/>
              <a:latin typeface="+mj-lt"/>
              <a:ea typeface="+mj-ea"/>
              <a:cs typeface="+mj-cs"/>
            </a:endParaRPr>
          </a:p>
        </p:txBody>
      </p:sp>
    </p:spTree>
    <p:extLst>
      <p:ext uri="{BB962C8B-B14F-4D97-AF65-F5344CB8AC3E}">
        <p14:creationId xmlns:p14="http://schemas.microsoft.com/office/powerpoint/2010/main" val="3970487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txBox="1">
            <a:spLocks/>
          </p:cNvSpPr>
          <p:nvPr/>
        </p:nvSpPr>
        <p:spPr>
          <a:xfrm>
            <a:off x="209550" y="41275"/>
            <a:ext cx="8705849"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200" b="1" kern="0" noProof="0" dirty="0" smtClean="0">
                <a:solidFill>
                  <a:srgbClr val="0000FF"/>
                </a:solidFill>
                <a:latin typeface="+mj-ea"/>
                <a:ea typeface="+mj-ea"/>
                <a:cs typeface="+mj-cs"/>
              </a:rPr>
              <a:t>Onset of strong 2/1 tearing mode terminated high </a:t>
            </a:r>
            <a:r>
              <a:rPr lang="en-US" altLang="ko-KR" sz="2200" b="1" kern="0" noProof="0" dirty="0" err="1" smtClean="0">
                <a:solidFill>
                  <a:srgbClr val="0000FF"/>
                </a:solidFill>
                <a:latin typeface="Symbol" panose="05050102010706020507" pitchFamily="18" charset="2"/>
                <a:ea typeface="+mj-ea"/>
                <a:cs typeface="+mj-cs"/>
              </a:rPr>
              <a:t>b</a:t>
            </a:r>
            <a:r>
              <a:rPr lang="en-US" altLang="ko-KR" sz="2200" b="1" kern="0" baseline="-25000" noProof="0" dirty="0" err="1" smtClean="0">
                <a:solidFill>
                  <a:srgbClr val="0000FF"/>
                </a:solidFill>
                <a:latin typeface="+mj-ea"/>
                <a:ea typeface="+mj-ea"/>
                <a:cs typeface="+mj-cs"/>
              </a:rPr>
              <a:t>N</a:t>
            </a:r>
            <a:endParaRPr kumimoji="0" lang="ko-KR" altLang="en-US" sz="2200" u="none" strike="noStrike" kern="0" cap="none" spc="0" normalizeH="0" noProof="0" dirty="0">
              <a:ln>
                <a:noFill/>
              </a:ln>
              <a:solidFill>
                <a:srgbClr val="0000FF"/>
              </a:solidFill>
              <a:effectLst/>
              <a:uLnTx/>
              <a:uFillTx/>
              <a:latin typeface="+mj-lt"/>
              <a:ea typeface="+mj-ea"/>
              <a:cs typeface="+mj-cs"/>
            </a:endParaRPr>
          </a:p>
        </p:txBody>
      </p:sp>
      <p:sp>
        <p:nvSpPr>
          <p:cNvPr id="3" name="Rectangle 3"/>
          <p:cNvSpPr txBox="1">
            <a:spLocks noChangeArrowheads="1"/>
          </p:cNvSpPr>
          <p:nvPr/>
        </p:nvSpPr>
        <p:spPr>
          <a:xfrm>
            <a:off x="4884395" y="999648"/>
            <a:ext cx="4160545" cy="5357357"/>
          </a:xfrm>
          <a:prstGeom prst="rect">
            <a:avLst/>
          </a:prstGeom>
        </p:spPr>
        <p:txBody>
          <a:bodyPr/>
          <a:lstStyle/>
          <a:p>
            <a:pPr marL="342900" indent="-342900">
              <a:spcBef>
                <a:spcPct val="70000"/>
              </a:spcBef>
              <a:buClr>
                <a:srgbClr val="F70606"/>
              </a:buClr>
              <a:buSzPct val="75000"/>
              <a:buFont typeface="Wingdings" pitchFamily="2" charset="2"/>
              <a:buChar char=""/>
              <a:defRPr/>
            </a:pPr>
            <a:r>
              <a:rPr lang="en-US" altLang="ko-KR" sz="1800" kern="0" dirty="0" smtClean="0">
                <a:solidFill>
                  <a:srgbClr val="000099"/>
                </a:solidFill>
                <a:latin typeface="+mj-lt"/>
                <a:ea typeface="굴림" pitchFamily="50" charset="-127"/>
              </a:rPr>
              <a:t>At high </a:t>
            </a:r>
            <a:r>
              <a:rPr lang="en-US" altLang="ko-KR" sz="1800" kern="0" dirty="0" err="1" smtClean="0">
                <a:solidFill>
                  <a:srgbClr val="000099"/>
                </a:solidFill>
                <a:latin typeface="Symbol" panose="05050102010706020507" pitchFamily="18" charset="2"/>
                <a:ea typeface="굴림" pitchFamily="50" charset="-127"/>
              </a:rPr>
              <a:t>b</a:t>
            </a:r>
            <a:r>
              <a:rPr lang="en-US" altLang="ko-KR" sz="1800" kern="0" baseline="-25000" dirty="0" err="1" smtClean="0">
                <a:solidFill>
                  <a:srgbClr val="000099"/>
                </a:solidFill>
                <a:latin typeface="+mj-lt"/>
                <a:ea typeface="굴림" pitchFamily="50" charset="-127"/>
              </a:rPr>
              <a:t>N</a:t>
            </a:r>
            <a:r>
              <a:rPr lang="en-US" altLang="ko-KR" sz="1800" kern="0" dirty="0" smtClean="0">
                <a:solidFill>
                  <a:srgbClr val="000099"/>
                </a:solidFill>
                <a:latin typeface="+mj-lt"/>
                <a:ea typeface="굴림" pitchFamily="50" charset="-127"/>
              </a:rPr>
              <a:t> phase, a benign n = 2 mode (presumably 3/2 mode) exists with strong </a:t>
            </a:r>
            <a:r>
              <a:rPr lang="en-US" altLang="ko-KR" sz="1800" kern="0" dirty="0" err="1" smtClean="0">
                <a:solidFill>
                  <a:srgbClr val="000099"/>
                </a:solidFill>
                <a:latin typeface="+mj-lt"/>
                <a:ea typeface="굴림" pitchFamily="50" charset="-127"/>
              </a:rPr>
              <a:t>sawteeth</a:t>
            </a:r>
            <a:endParaRPr lang="en-US" altLang="ko-KR" sz="1800" kern="0" baseline="-25000" dirty="0">
              <a:solidFill>
                <a:srgbClr val="000099"/>
              </a:solidFill>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600" kern="0" dirty="0" smtClean="0">
                <a:solidFill>
                  <a:schemeClr val="tx1"/>
                </a:solidFill>
                <a:ea typeface="굴림" pitchFamily="50" charset="-127"/>
              </a:rPr>
              <a:t>No indication of </a:t>
            </a:r>
            <a:r>
              <a:rPr lang="en-US" altLang="ko-KR" sz="1600" kern="0" dirty="0" err="1" smtClean="0">
                <a:solidFill>
                  <a:schemeClr val="tx1"/>
                </a:solidFill>
                <a:ea typeface="굴림" pitchFamily="50" charset="-127"/>
              </a:rPr>
              <a:t>W</a:t>
            </a:r>
            <a:r>
              <a:rPr lang="en-US" altLang="ko-KR" sz="1600" kern="0" baseline="-25000" dirty="0" err="1" smtClean="0">
                <a:solidFill>
                  <a:schemeClr val="tx1"/>
                </a:solidFill>
                <a:ea typeface="굴림" pitchFamily="50" charset="-127"/>
              </a:rPr>
              <a:t>tot</a:t>
            </a:r>
            <a:r>
              <a:rPr lang="en-US" altLang="ko-KR" sz="1600" kern="0" dirty="0" smtClean="0">
                <a:solidFill>
                  <a:schemeClr val="tx1"/>
                </a:solidFill>
                <a:ea typeface="굴림" pitchFamily="50" charset="-127"/>
              </a:rPr>
              <a:t> reduction due to the n = 2 mode having |</a:t>
            </a:r>
            <a:r>
              <a:rPr lang="en-US" altLang="ko-KR" sz="1600" kern="0" dirty="0" err="1" smtClean="0">
                <a:solidFill>
                  <a:schemeClr val="tx1"/>
                </a:solidFill>
                <a:ea typeface="굴림" pitchFamily="50" charset="-127"/>
              </a:rPr>
              <a:t>B</a:t>
            </a:r>
            <a:r>
              <a:rPr lang="en-US" altLang="ko-KR" sz="1600" kern="0" baseline="-25000" dirty="0" err="1" smtClean="0">
                <a:solidFill>
                  <a:schemeClr val="tx1"/>
                </a:solidFill>
                <a:ea typeface="굴림" pitchFamily="50" charset="-127"/>
              </a:rPr>
              <a:t>p</a:t>
            </a:r>
            <a:r>
              <a:rPr lang="en-US" altLang="ko-KR" sz="1600" kern="0" dirty="0" smtClean="0">
                <a:solidFill>
                  <a:schemeClr val="tx1"/>
                </a:solidFill>
                <a:ea typeface="굴림" pitchFamily="50" charset="-127"/>
              </a:rPr>
              <a:t>| ~ 2 G</a:t>
            </a:r>
            <a:endParaRPr lang="en-US" altLang="ko-KR" sz="1700" kern="0" dirty="0" smtClean="0">
              <a:solidFill>
                <a:srgbClr val="005288"/>
              </a:solidFill>
              <a:latin typeface="+mj-lt"/>
              <a:ea typeface="굴림" pitchFamily="50" charset="-127"/>
            </a:endParaRPr>
          </a:p>
          <a:p>
            <a:pPr marL="342900" indent="-342900">
              <a:spcBef>
                <a:spcPct val="70000"/>
              </a:spcBef>
              <a:buClr>
                <a:srgbClr val="F70606"/>
              </a:buClr>
              <a:buSzPct val="75000"/>
              <a:buFont typeface="Wingdings" pitchFamily="2" charset="2"/>
              <a:buChar char=""/>
              <a:defRPr/>
            </a:pPr>
            <a:r>
              <a:rPr lang="en-US" altLang="ko-KR" sz="1800" kern="0" dirty="0" smtClean="0">
                <a:solidFill>
                  <a:srgbClr val="000099"/>
                </a:solidFill>
                <a:latin typeface="+mj-lt"/>
                <a:ea typeface="굴림" pitchFamily="50" charset="-127"/>
              </a:rPr>
              <a:t>High </a:t>
            </a:r>
            <a:r>
              <a:rPr lang="en-US" altLang="ko-KR" sz="1800" kern="0" dirty="0" err="1">
                <a:solidFill>
                  <a:srgbClr val="000099"/>
                </a:solidFill>
                <a:latin typeface="Symbol" panose="05050102010706020507" pitchFamily="18" charset="2"/>
                <a:ea typeface="굴림" pitchFamily="50" charset="-127"/>
              </a:rPr>
              <a:t>b</a:t>
            </a:r>
            <a:r>
              <a:rPr lang="en-US" altLang="ko-KR" sz="1800" kern="0" baseline="-25000" dirty="0" err="1">
                <a:solidFill>
                  <a:srgbClr val="000099"/>
                </a:solidFill>
                <a:ea typeface="굴림" pitchFamily="50" charset="-127"/>
              </a:rPr>
              <a:t>N</a:t>
            </a:r>
            <a:r>
              <a:rPr lang="en-US" altLang="ko-KR" sz="1800" kern="0" dirty="0" smtClean="0">
                <a:solidFill>
                  <a:srgbClr val="000099"/>
                </a:solidFill>
                <a:latin typeface="+mj-lt"/>
                <a:ea typeface="굴림" pitchFamily="50" charset="-127"/>
              </a:rPr>
              <a:t> operation was limited by strong 2/1 tearing mode onset </a:t>
            </a:r>
            <a:endParaRPr lang="en-US" altLang="ko-KR" sz="1800" kern="0" baseline="-25000" dirty="0">
              <a:solidFill>
                <a:srgbClr val="000099"/>
              </a:solidFill>
              <a:latin typeface="+mj-lt"/>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600" kern="0" dirty="0" smtClean="0">
                <a:solidFill>
                  <a:schemeClr val="tx1"/>
                </a:solidFill>
                <a:ea typeface="굴림" pitchFamily="50" charset="-127"/>
              </a:rPr>
              <a:t>Measured mode amplitude &gt; 20 G</a:t>
            </a:r>
            <a:endParaRPr lang="en-US" altLang="ko-KR" sz="1600" kern="0" dirty="0" smtClean="0">
              <a:solidFill>
                <a:schemeClr val="tx1"/>
              </a:solidFill>
              <a:latin typeface="+mj-lt"/>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600" kern="0" dirty="0" smtClean="0">
                <a:solidFill>
                  <a:schemeClr val="tx1"/>
                </a:solidFill>
                <a:latin typeface="+mj-lt"/>
                <a:ea typeface="굴림" pitchFamily="50" charset="-127"/>
              </a:rPr>
              <a:t>Both </a:t>
            </a:r>
            <a:r>
              <a:rPr lang="en-US" altLang="ko-KR" sz="1600" kern="0" dirty="0" err="1" smtClean="0">
                <a:solidFill>
                  <a:schemeClr val="tx1"/>
                </a:solidFill>
                <a:latin typeface="+mj-lt"/>
                <a:ea typeface="굴림" pitchFamily="50" charset="-127"/>
              </a:rPr>
              <a:t>W</a:t>
            </a:r>
            <a:r>
              <a:rPr lang="en-US" altLang="ko-KR" sz="1600" kern="0" baseline="-25000" dirty="0" err="1" smtClean="0">
                <a:solidFill>
                  <a:schemeClr val="tx1"/>
                </a:solidFill>
                <a:latin typeface="+mj-lt"/>
                <a:ea typeface="굴림" pitchFamily="50" charset="-127"/>
              </a:rPr>
              <a:t>tot</a:t>
            </a:r>
            <a:r>
              <a:rPr lang="en-US" altLang="ko-KR" sz="1600" kern="0" dirty="0" smtClean="0">
                <a:solidFill>
                  <a:schemeClr val="tx1"/>
                </a:solidFill>
                <a:latin typeface="+mj-lt"/>
                <a:ea typeface="굴림" pitchFamily="50" charset="-127"/>
              </a:rPr>
              <a:t> and </a:t>
            </a:r>
            <a:r>
              <a:rPr lang="en-US" altLang="ko-KR" sz="1600" kern="0" dirty="0" err="1" smtClean="0">
                <a:solidFill>
                  <a:schemeClr val="tx1"/>
                </a:solidFill>
                <a:latin typeface="Symbol" panose="05050102010706020507" pitchFamily="18" charset="2"/>
                <a:ea typeface="굴림" pitchFamily="50" charset="-127"/>
              </a:rPr>
              <a:t>b</a:t>
            </a:r>
            <a:r>
              <a:rPr lang="en-US" altLang="ko-KR" sz="1600" kern="0" baseline="-25000" dirty="0" err="1" smtClean="0">
                <a:solidFill>
                  <a:schemeClr val="tx1"/>
                </a:solidFill>
                <a:latin typeface="+mj-lt"/>
                <a:ea typeface="굴림" pitchFamily="50" charset="-127"/>
              </a:rPr>
              <a:t>N</a:t>
            </a:r>
            <a:r>
              <a:rPr lang="en-US" altLang="ko-KR" sz="1600" kern="0" dirty="0" smtClean="0">
                <a:solidFill>
                  <a:schemeClr val="tx1"/>
                </a:solidFill>
                <a:latin typeface="+mj-lt"/>
                <a:ea typeface="굴림" pitchFamily="50" charset="-127"/>
              </a:rPr>
              <a:t> were reduced by ~35% but maintained H-mode</a:t>
            </a:r>
            <a:endParaRPr lang="en-US" altLang="ko-KR" sz="1600" kern="0" dirty="0">
              <a:solidFill>
                <a:schemeClr val="tx1"/>
              </a:solidFill>
              <a:latin typeface="+mj-lt"/>
              <a:ea typeface="굴림" pitchFamily="50" charset="-127"/>
            </a:endParaRPr>
          </a:p>
          <a:p>
            <a:pPr marL="742950" lvl="1" indent="-285750">
              <a:spcBef>
                <a:spcPct val="50000"/>
              </a:spcBef>
              <a:buClr>
                <a:srgbClr val="5FCAFA"/>
              </a:buClr>
              <a:buSzPct val="80000"/>
              <a:buFont typeface="Wingdings" pitchFamily="2" charset="2"/>
              <a:buChar char="q"/>
              <a:defRPr/>
            </a:pPr>
            <a:r>
              <a:rPr lang="en-US" sz="1600" dirty="0" smtClean="0">
                <a:solidFill>
                  <a:schemeClr val="tx1"/>
                </a:solidFill>
              </a:rPr>
              <a:t>Similar discharges exhibited different 2/1 tearing mode onset time (expected to be triggered by </a:t>
            </a:r>
            <a:r>
              <a:rPr lang="en-US" sz="1600" dirty="0" err="1" smtClean="0">
                <a:solidFill>
                  <a:schemeClr val="tx1"/>
                </a:solidFill>
              </a:rPr>
              <a:t>sawteeth</a:t>
            </a:r>
            <a:r>
              <a:rPr lang="en-US" sz="1600" dirty="0" smtClean="0">
                <a:solidFill>
                  <a:schemeClr val="tx1"/>
                </a:solidFill>
              </a:rPr>
              <a:t>)</a:t>
            </a:r>
            <a:endParaRPr lang="en-US" sz="1600" baseline="-25000" dirty="0" smtClean="0">
              <a:solidFill>
                <a:schemeClr val="tx1"/>
              </a:solidFill>
            </a:endParaRPr>
          </a:p>
          <a:p>
            <a:pPr marL="342900" indent="-342900">
              <a:spcBef>
                <a:spcPct val="70000"/>
              </a:spcBef>
              <a:buClr>
                <a:srgbClr val="F70606"/>
              </a:buClr>
              <a:buSzPct val="75000"/>
              <a:buFont typeface="Wingdings" pitchFamily="2" charset="2"/>
              <a:buChar char=""/>
              <a:defRPr/>
            </a:pPr>
            <a:r>
              <a:rPr lang="en-US" altLang="ko-KR" sz="1800" kern="0" dirty="0" smtClean="0">
                <a:solidFill>
                  <a:srgbClr val="000099"/>
                </a:solidFill>
                <a:latin typeface="+mj-lt"/>
                <a:ea typeface="굴림" pitchFamily="50" charset="-127"/>
              </a:rPr>
              <a:t>Plasma rotation profile significantly reduced by &gt; 20% due to the 2/1 mode onset</a:t>
            </a:r>
            <a:endParaRPr lang="en-US" altLang="ko-KR" sz="1500" kern="0" dirty="0">
              <a:solidFill>
                <a:srgbClr val="000099"/>
              </a:solidFill>
              <a:latin typeface="+mj-lt"/>
              <a:ea typeface="굴림" pitchFamily="50" charset="-127"/>
            </a:endParaRPr>
          </a:p>
          <a:p>
            <a:pPr marL="342900" indent="-342900">
              <a:spcBef>
                <a:spcPct val="70000"/>
              </a:spcBef>
              <a:buClr>
                <a:srgbClr val="F70606"/>
              </a:buClr>
              <a:buSzPct val="75000"/>
              <a:defRPr/>
            </a:pPr>
            <a:r>
              <a:rPr lang="en-US" altLang="ko-KR" sz="1700" kern="0" dirty="0" smtClean="0">
                <a:solidFill>
                  <a:srgbClr val="005288"/>
                </a:solidFill>
                <a:latin typeface="+mj-lt"/>
                <a:ea typeface="굴림" pitchFamily="50" charset="-127"/>
              </a:rPr>
              <a:t> </a:t>
            </a:r>
            <a:endParaRPr lang="en-US" altLang="ko-KR" sz="1700" kern="0" dirty="0">
              <a:solidFill>
                <a:srgbClr val="005288"/>
              </a:solidFill>
              <a:latin typeface="+mj-lt"/>
              <a:ea typeface="굴림" pitchFamily="50" charset="-127"/>
            </a:endParaRPr>
          </a:p>
          <a:p>
            <a:pPr marL="342900" indent="-342900">
              <a:spcBef>
                <a:spcPct val="70000"/>
              </a:spcBef>
              <a:buClr>
                <a:srgbClr val="F70606"/>
              </a:buClr>
              <a:buSzPct val="75000"/>
              <a:defRPr/>
            </a:pPr>
            <a:endParaRPr lang="en-US" altLang="ko-KR" sz="1700" kern="0" dirty="0">
              <a:solidFill>
                <a:schemeClr val="accent1">
                  <a:lumMod val="75000"/>
                </a:schemeClr>
              </a:solidFill>
              <a:latin typeface="+mj-lt"/>
              <a:ea typeface="굴림" pitchFamily="50" charset="-127"/>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2672375"/>
            <a:ext cx="4565650" cy="3122339"/>
          </a:xfrm>
          <a:prstGeom prst="rect">
            <a:avLst/>
          </a:prstGeom>
        </p:spPr>
      </p:pic>
      <p:sp>
        <p:nvSpPr>
          <p:cNvPr id="5" name="TextBox 19"/>
          <p:cNvSpPr txBox="1">
            <a:spLocks noChangeArrowheads="1"/>
          </p:cNvSpPr>
          <p:nvPr/>
        </p:nvSpPr>
        <p:spPr bwMode="auto">
          <a:xfrm>
            <a:off x="502039" y="5814250"/>
            <a:ext cx="4550022" cy="523220"/>
          </a:xfrm>
          <a:prstGeom prst="rect">
            <a:avLst/>
          </a:prstGeom>
          <a:noFill/>
          <a:ln w="9525">
            <a:noFill/>
            <a:miter lim="800000"/>
            <a:headEnd/>
            <a:tailEnd/>
          </a:ln>
        </p:spPr>
        <p:txBody>
          <a:bodyPr wrap="square">
            <a:spAutoFit/>
          </a:bodyPr>
          <a:lstStyle/>
          <a:p>
            <a:pPr eaLnBrk="0" hangingPunct="0"/>
            <a:r>
              <a:rPr lang="en-US" altLang="ko-KR" sz="1400" u="sng" dirty="0" smtClean="0">
                <a:ea typeface="굴림" charset="-127"/>
              </a:rPr>
              <a:t>Toroidal magnetic probe spectrum and mode amplitude in high </a:t>
            </a:r>
            <a:r>
              <a:rPr lang="en-US" altLang="ko-KR" sz="1400" u="sng" dirty="0" err="1" smtClean="0">
                <a:latin typeface="Symbol" panose="05050102010706020507" pitchFamily="18" charset="2"/>
                <a:ea typeface="굴림" charset="-127"/>
              </a:rPr>
              <a:t>b</a:t>
            </a:r>
            <a:r>
              <a:rPr lang="en-US" altLang="ko-KR" sz="1400" u="sng" baseline="-25000" dirty="0" err="1" smtClean="0">
                <a:ea typeface="굴림" charset="-127"/>
              </a:rPr>
              <a:t>N</a:t>
            </a:r>
            <a:r>
              <a:rPr lang="en-US" altLang="ko-KR" sz="1400" u="sng" dirty="0" smtClean="0">
                <a:ea typeface="굴림" charset="-127"/>
              </a:rPr>
              <a:t> discharge</a:t>
            </a:r>
            <a:endParaRPr lang="ko-KR" altLang="en-US" sz="1400" u="sng" dirty="0">
              <a:ea typeface="굴림" charset="-127"/>
            </a:endParaRPr>
          </a:p>
        </p:txBody>
      </p:sp>
      <p:sp>
        <p:nvSpPr>
          <p:cNvPr id="4" name="TextBox 3"/>
          <p:cNvSpPr txBox="1"/>
          <p:nvPr/>
        </p:nvSpPr>
        <p:spPr>
          <a:xfrm>
            <a:off x="1797088" y="3243313"/>
            <a:ext cx="1390573" cy="276999"/>
          </a:xfrm>
          <a:prstGeom prst="rect">
            <a:avLst/>
          </a:prstGeom>
          <a:noFill/>
        </p:spPr>
        <p:txBody>
          <a:bodyPr wrap="none" rtlCol="0">
            <a:spAutoFit/>
          </a:bodyPr>
          <a:lstStyle/>
          <a:p>
            <a:r>
              <a:rPr lang="en-US" altLang="ko-KR" sz="1200" dirty="0" smtClean="0">
                <a:solidFill>
                  <a:srgbClr val="FF0000"/>
                </a:solidFill>
              </a:rPr>
              <a:t>Weak n = 2 mode</a:t>
            </a:r>
            <a:endParaRPr lang="ko-KR" altLang="en-US" sz="1200" dirty="0">
              <a:solidFill>
                <a:srgbClr val="FF0000"/>
              </a:solidFill>
            </a:endParaRPr>
          </a:p>
        </p:txBody>
      </p:sp>
      <p:cxnSp>
        <p:nvCxnSpPr>
          <p:cNvPr id="7" name="Straight Arrow Connector 6"/>
          <p:cNvCxnSpPr/>
          <p:nvPr/>
        </p:nvCxnSpPr>
        <p:spPr bwMode="auto">
          <a:xfrm flipH="1">
            <a:off x="2166243" y="3482275"/>
            <a:ext cx="201114" cy="2540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13446"/>
          <a:stretch/>
        </p:blipFill>
        <p:spPr>
          <a:xfrm>
            <a:off x="141536" y="1243146"/>
            <a:ext cx="4742859" cy="1551600"/>
          </a:xfrm>
          <a:prstGeom prst="rect">
            <a:avLst/>
          </a:prstGeom>
        </p:spPr>
      </p:pic>
      <p:sp>
        <p:nvSpPr>
          <p:cNvPr id="9" name="TextBox 8"/>
          <p:cNvSpPr txBox="1"/>
          <p:nvPr/>
        </p:nvSpPr>
        <p:spPr>
          <a:xfrm>
            <a:off x="2129129" y="1075898"/>
            <a:ext cx="1088760" cy="261610"/>
          </a:xfrm>
          <a:prstGeom prst="rect">
            <a:avLst/>
          </a:prstGeom>
          <a:noFill/>
        </p:spPr>
        <p:txBody>
          <a:bodyPr wrap="none" rtlCol="0">
            <a:spAutoFit/>
          </a:bodyPr>
          <a:lstStyle/>
          <a:p>
            <a:pPr algn="ctr"/>
            <a:r>
              <a:rPr lang="en-US" altLang="ko-KR" sz="1100" dirty="0" smtClean="0"/>
              <a:t>KSTAR 16295</a:t>
            </a:r>
            <a:endParaRPr lang="ko-KR" altLang="en-US" sz="1100" dirty="0"/>
          </a:p>
        </p:txBody>
      </p:sp>
      <p:sp>
        <p:nvSpPr>
          <p:cNvPr id="12" name="Rectangle 11"/>
          <p:cNvSpPr/>
          <p:nvPr/>
        </p:nvSpPr>
        <p:spPr>
          <a:xfrm>
            <a:off x="7978913" y="2069325"/>
            <a:ext cx="304892" cy="338554"/>
          </a:xfrm>
          <a:prstGeom prst="rect">
            <a:avLst/>
          </a:prstGeom>
        </p:spPr>
        <p:txBody>
          <a:bodyPr wrap="none">
            <a:spAutoFit/>
          </a:bodyPr>
          <a:lstStyle/>
          <a:p>
            <a:r>
              <a:rPr lang="en-US" altLang="ko-KR" sz="1600" kern="0" dirty="0">
                <a:solidFill>
                  <a:srgbClr val="000000"/>
                </a:solidFill>
                <a:ea typeface="굴림" pitchFamily="50" charset="-127"/>
              </a:rPr>
              <a:t>~</a:t>
            </a:r>
            <a:endParaRPr lang="ko-KR" altLang="en-US" dirty="0"/>
          </a:p>
        </p:txBody>
      </p:sp>
    </p:spTree>
    <p:extLst>
      <p:ext uri="{BB962C8B-B14F-4D97-AF65-F5344CB8AC3E}">
        <p14:creationId xmlns:p14="http://schemas.microsoft.com/office/powerpoint/2010/main" val="3698732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94883" y="935504"/>
            <a:ext cx="8396032" cy="5392868"/>
          </a:xfrm>
          <a:prstGeom prst="rect">
            <a:avLst/>
          </a:prstGeom>
        </p:spPr>
        <p:txBody>
          <a:bodyPr/>
          <a:lstStyle/>
          <a:p>
            <a:pPr marL="342900" lvl="0" indent="-342900">
              <a:buClr>
                <a:srgbClr val="FF3300"/>
              </a:buClr>
              <a:buSzPct val="75000"/>
              <a:buFont typeface="Wingdings" pitchFamily="2" charset="2"/>
              <a:buChar char="q"/>
            </a:pPr>
            <a:r>
              <a:rPr lang="en-US" altLang="ko-KR" sz="1900" dirty="0" smtClean="0">
                <a:solidFill>
                  <a:srgbClr val="0033CC"/>
                </a:solidFill>
                <a:ea typeface="굴림" pitchFamily="50" charset="-127"/>
              </a:rPr>
              <a:t>Kinetic effects modify ideal MHD </a:t>
            </a:r>
            <a:r>
              <a:rPr lang="en-US" altLang="ko-KR" sz="1900" i="1" dirty="0" smtClean="0">
                <a:solidFill>
                  <a:srgbClr val="0033CC"/>
                </a:solidFill>
                <a:ea typeface="굴림" pitchFamily="50" charset="-127"/>
              </a:rPr>
              <a:t>n</a:t>
            </a:r>
            <a:r>
              <a:rPr lang="en-US" altLang="ko-KR" sz="1900" dirty="0" smtClean="0">
                <a:solidFill>
                  <a:srgbClr val="0033CC"/>
                </a:solidFill>
                <a:ea typeface="굴림" pitchFamily="50" charset="-127"/>
              </a:rPr>
              <a:t> = 1 stability (MISK code)</a:t>
            </a:r>
            <a:endParaRPr lang="en-US" altLang="ko-KR" sz="1900" kern="0" dirty="0" smtClean="0">
              <a:solidFill>
                <a:srgbClr val="0033CC"/>
              </a:solidFill>
              <a:ea typeface="굴림" pitchFamily="50" charset="-127"/>
            </a:endParaRPr>
          </a:p>
          <a:p>
            <a:pPr marL="742950" lvl="1" indent="-285750">
              <a:lnSpc>
                <a:spcPct val="70000"/>
              </a:lnSpc>
              <a:spcBef>
                <a:spcPct val="50000"/>
              </a:spcBef>
              <a:buClr>
                <a:srgbClr val="5FCAFA"/>
              </a:buClr>
              <a:buSzPct val="80000"/>
              <a:buFont typeface="Wingdings" pitchFamily="2" charset="2"/>
              <a:buChar char="q"/>
              <a:defRPr/>
            </a:pPr>
            <a:r>
              <a:rPr lang="en-US" altLang="ko-KR" sz="1600" kern="0" dirty="0" smtClean="0">
                <a:solidFill>
                  <a:schemeClr val="tx1"/>
                </a:solidFill>
                <a:latin typeface="+mj-lt"/>
                <a:ea typeface="굴림" pitchFamily="50" charset="-127"/>
              </a:rPr>
              <a:t>Collisional dissipation</a:t>
            </a:r>
            <a:endParaRPr kumimoji="0" lang="en-US" altLang="ko-KR" sz="1600" b="0" i="0" u="none" strike="noStrike" kern="0" cap="none" spc="0" normalizeH="0" baseline="0" noProof="0" dirty="0" smtClean="0">
              <a:ln>
                <a:noFill/>
              </a:ln>
              <a:solidFill>
                <a:schemeClr val="tx1"/>
              </a:solidFill>
              <a:effectLst/>
              <a:uLnTx/>
              <a:uFillTx/>
              <a:latin typeface="+mj-lt"/>
              <a:ea typeface="굴림" pitchFamily="50" charset="-127"/>
            </a:endParaRPr>
          </a:p>
          <a:p>
            <a:pPr marL="742950" lvl="1" indent="-285750">
              <a:lnSpc>
                <a:spcPct val="70000"/>
              </a:lnSpc>
              <a:spcBef>
                <a:spcPct val="50000"/>
              </a:spcBef>
              <a:buClr>
                <a:srgbClr val="5FCAFA"/>
              </a:buClr>
              <a:buSzPct val="80000"/>
              <a:buFont typeface="Wingdings" pitchFamily="2" charset="2"/>
              <a:buChar char="q"/>
              <a:defRPr/>
            </a:pPr>
            <a:r>
              <a:rPr kumimoji="0" lang="en-US" altLang="ko-KR" sz="1600" b="0" i="0" u="none" strike="noStrike" kern="0" cap="none" spc="0" normalizeH="0" baseline="0" noProof="0" dirty="0" smtClean="0">
                <a:ln>
                  <a:noFill/>
                </a:ln>
                <a:solidFill>
                  <a:schemeClr val="tx1"/>
                </a:solidFill>
                <a:effectLst/>
                <a:uLnTx/>
                <a:uFillTx/>
                <a:latin typeface="+mj-lt"/>
                <a:ea typeface="굴림" pitchFamily="50" charset="-127"/>
              </a:rPr>
              <a:t>Rotational stabilization </a:t>
            </a:r>
          </a:p>
          <a:p>
            <a:pPr marL="742950" lvl="1" indent="-285750">
              <a:lnSpc>
                <a:spcPct val="80000"/>
              </a:lnSpc>
              <a:spcBef>
                <a:spcPct val="50000"/>
              </a:spcBef>
              <a:buClr>
                <a:srgbClr val="5FCAFA"/>
              </a:buClr>
              <a:buSzPct val="80000"/>
              <a:buFont typeface="Wingdings" pitchFamily="2" charset="2"/>
              <a:buChar char="q"/>
              <a:defRPr/>
            </a:pPr>
            <a:endParaRPr lang="en-US" altLang="ko-KR" sz="1500" kern="0" dirty="0" smtClean="0">
              <a:solidFill>
                <a:schemeClr val="tx1"/>
              </a:solidFill>
              <a:ea typeface="굴림" pitchFamily="50" charset="-127"/>
            </a:endParaRPr>
          </a:p>
          <a:p>
            <a:pPr marL="742950" lvl="1" indent="-285750">
              <a:lnSpc>
                <a:spcPct val="80000"/>
              </a:lnSpc>
              <a:spcBef>
                <a:spcPct val="50000"/>
              </a:spcBef>
              <a:buClr>
                <a:srgbClr val="5FCAFA"/>
              </a:buClr>
              <a:buSzPct val="80000"/>
              <a:buFont typeface="Wingdings" pitchFamily="2" charset="2"/>
              <a:buChar char="q"/>
              <a:defRPr/>
            </a:pPr>
            <a:endParaRPr lang="en-US" altLang="ko-KR" sz="1500" kern="0" dirty="0" smtClean="0">
              <a:solidFill>
                <a:schemeClr val="tx1"/>
              </a:solidFill>
              <a:ea typeface="굴림" pitchFamily="50" charset="-127"/>
            </a:endParaRPr>
          </a:p>
          <a:p>
            <a:pPr marL="742950" lvl="1" indent="-285750">
              <a:lnSpc>
                <a:spcPct val="80000"/>
              </a:lnSpc>
              <a:spcBef>
                <a:spcPct val="50000"/>
              </a:spcBef>
              <a:buClr>
                <a:srgbClr val="5FCAFA"/>
              </a:buClr>
              <a:buSzPct val="80000"/>
              <a:buFont typeface="Wingdings" pitchFamily="2" charset="2"/>
              <a:buChar char="q"/>
              <a:defRPr/>
            </a:pPr>
            <a:endParaRPr lang="en-US" altLang="ko-KR" sz="1500" kern="0" dirty="0" smtClean="0">
              <a:solidFill>
                <a:schemeClr val="tx1"/>
              </a:solidFill>
              <a:ea typeface="굴림" pitchFamily="50" charset="-127"/>
            </a:endParaRPr>
          </a:p>
          <a:p>
            <a:pPr marL="742950" lvl="1" indent="-285750">
              <a:lnSpc>
                <a:spcPct val="80000"/>
              </a:lnSpc>
              <a:spcBef>
                <a:spcPct val="50000"/>
              </a:spcBef>
              <a:buClr>
                <a:srgbClr val="5FCAFA"/>
              </a:buClr>
              <a:buSzPct val="80000"/>
              <a:buFont typeface="Wingdings" pitchFamily="2" charset="2"/>
              <a:buChar char="q"/>
              <a:defRPr/>
            </a:pPr>
            <a:endParaRPr lang="en-US" altLang="ko-KR" sz="1500" kern="0" dirty="0" smtClean="0">
              <a:solidFill>
                <a:schemeClr val="tx1"/>
              </a:solidFill>
              <a:ea typeface="굴림" pitchFamily="50" charset="-127"/>
            </a:endParaRPr>
          </a:p>
          <a:p>
            <a:pPr marL="742950" lvl="1" indent="-285750">
              <a:lnSpc>
                <a:spcPct val="80000"/>
              </a:lnSpc>
              <a:spcBef>
                <a:spcPct val="50000"/>
              </a:spcBef>
              <a:buClr>
                <a:srgbClr val="5FCAFA"/>
              </a:buClr>
              <a:buSzPct val="80000"/>
              <a:defRPr/>
            </a:pPr>
            <a:r>
              <a:rPr lang="en-US" altLang="ko-KR" sz="1800" kern="0" dirty="0" smtClean="0">
                <a:solidFill>
                  <a:schemeClr val="accent1">
                    <a:lumMod val="75000"/>
                  </a:schemeClr>
                </a:solidFill>
                <a:ea typeface="굴림" pitchFamily="50" charset="-127"/>
              </a:rPr>
              <a:t> </a:t>
            </a:r>
          </a:p>
          <a:p>
            <a:pPr marL="342900" lvl="0" indent="-342900">
              <a:lnSpc>
                <a:spcPct val="80000"/>
              </a:lnSpc>
              <a:buClr>
                <a:srgbClr val="FF3300"/>
              </a:buClr>
              <a:buSzPct val="75000"/>
            </a:pPr>
            <a:endParaRPr lang="en-US" altLang="ko-KR" sz="1800" kern="0" dirty="0" smtClean="0">
              <a:solidFill>
                <a:schemeClr val="accent1">
                  <a:lumMod val="75000"/>
                </a:schemeClr>
              </a:solidFill>
              <a:ea typeface="굴림" pitchFamily="50" charset="-127"/>
            </a:endParaRPr>
          </a:p>
          <a:p>
            <a:pPr marL="342900" lvl="0" indent="-342900">
              <a:lnSpc>
                <a:spcPct val="80000"/>
              </a:lnSpc>
              <a:buClr>
                <a:srgbClr val="FF3300"/>
              </a:buClr>
              <a:buSzPct val="75000"/>
              <a:buFont typeface="Wingdings" pitchFamily="2" charset="2"/>
              <a:buChar char="q"/>
            </a:pPr>
            <a:endParaRPr lang="en-US" altLang="ko-KR" sz="1800" kern="0" dirty="0" smtClean="0">
              <a:solidFill>
                <a:schemeClr val="accent1">
                  <a:lumMod val="75000"/>
                </a:schemeClr>
              </a:solidFill>
              <a:ea typeface="굴림" pitchFamily="50" charset="-127"/>
            </a:endParaRPr>
          </a:p>
          <a:p>
            <a:pPr marL="342900" lvl="0" indent="-342900">
              <a:lnSpc>
                <a:spcPct val="80000"/>
              </a:lnSpc>
              <a:buClr>
                <a:srgbClr val="FF3300"/>
              </a:buClr>
              <a:buSzPct val="75000"/>
              <a:buFont typeface="Wingdings" pitchFamily="2" charset="2"/>
              <a:buChar char="q"/>
            </a:pPr>
            <a:endParaRPr lang="en-US" altLang="ko-KR" sz="1800" kern="0" dirty="0" smtClean="0">
              <a:solidFill>
                <a:srgbClr val="005288"/>
              </a:solidFill>
              <a:ea typeface="굴림" pitchFamily="50" charset="-127"/>
            </a:endParaRPr>
          </a:p>
          <a:p>
            <a:pPr marL="342900" lvl="0" indent="-342900">
              <a:lnSpc>
                <a:spcPct val="80000"/>
              </a:lnSpc>
              <a:buClr>
                <a:srgbClr val="FF3300"/>
              </a:buClr>
              <a:buSzPct val="75000"/>
              <a:buFont typeface="Wingdings" pitchFamily="2" charset="2"/>
              <a:buChar char="q"/>
            </a:pPr>
            <a:endParaRPr lang="en-US" altLang="ko-KR" sz="1800" kern="0" dirty="0">
              <a:solidFill>
                <a:srgbClr val="005288"/>
              </a:solidFill>
              <a:ea typeface="굴림" pitchFamily="50" charset="-127"/>
            </a:endParaRPr>
          </a:p>
          <a:p>
            <a:pPr marL="342900" lvl="0" indent="-342900">
              <a:lnSpc>
                <a:spcPct val="80000"/>
              </a:lnSpc>
              <a:buClr>
                <a:srgbClr val="FF3300"/>
              </a:buClr>
              <a:buSzPct val="75000"/>
              <a:buFont typeface="Wingdings" pitchFamily="2" charset="2"/>
              <a:buChar char="q"/>
            </a:pPr>
            <a:endParaRPr lang="en-US" altLang="ko-KR" sz="1800" kern="0" dirty="0" smtClean="0">
              <a:solidFill>
                <a:srgbClr val="005288"/>
              </a:solidFill>
              <a:ea typeface="굴림" pitchFamily="50" charset="-127"/>
            </a:endParaRPr>
          </a:p>
          <a:p>
            <a:pPr marL="342900" lvl="0" indent="-342900">
              <a:lnSpc>
                <a:spcPct val="80000"/>
              </a:lnSpc>
              <a:buClr>
                <a:srgbClr val="FF3300"/>
              </a:buClr>
              <a:buSzPct val="75000"/>
              <a:buFont typeface="Wingdings" pitchFamily="2" charset="2"/>
              <a:buChar char="q"/>
            </a:pPr>
            <a:r>
              <a:rPr lang="en-US" altLang="ko-KR" sz="1900" kern="0" dirty="0" smtClean="0">
                <a:solidFill>
                  <a:srgbClr val="0033CC"/>
                </a:solidFill>
                <a:ea typeface="굴림" pitchFamily="50" charset="-127"/>
              </a:rPr>
              <a:t>Stability modification depends on </a:t>
            </a:r>
          </a:p>
          <a:p>
            <a:pPr marL="742950" lvl="1" indent="-285750">
              <a:lnSpc>
                <a:spcPct val="70000"/>
              </a:lnSpc>
              <a:spcBef>
                <a:spcPct val="50000"/>
              </a:spcBef>
              <a:buClr>
                <a:srgbClr val="5FCAFA"/>
              </a:buClr>
              <a:buSzPct val="80000"/>
              <a:buFont typeface="Wingdings" pitchFamily="2" charset="2"/>
              <a:buChar char="q"/>
              <a:defRPr/>
            </a:pPr>
            <a:r>
              <a:rPr lang="en-US" altLang="ko-KR" sz="1600" kern="0" dirty="0" smtClean="0">
                <a:solidFill>
                  <a:schemeClr val="tx1"/>
                </a:solidFill>
                <a:ea typeface="굴림" pitchFamily="50" charset="-127"/>
              </a:rPr>
              <a:t>In</a:t>
            </a:r>
            <a:r>
              <a:rPr lang="en-US" altLang="ko-KR" sz="1600" dirty="0" smtClean="0">
                <a:solidFill>
                  <a:schemeClr val="tx1"/>
                </a:solidFill>
                <a:ea typeface="굴림" pitchFamily="50" charset="-127"/>
              </a:rPr>
              <a:t>tegrated </a:t>
            </a:r>
            <a:r>
              <a:rPr lang="en-US" altLang="ko-KR" sz="1600" i="1" dirty="0" err="1" smtClean="0">
                <a:solidFill>
                  <a:schemeClr val="tx1"/>
                </a:solidFill>
                <a:latin typeface="Symbol" pitchFamily="18" charset="2"/>
                <a:ea typeface="굴림" pitchFamily="50" charset="-127"/>
              </a:rPr>
              <a:t>w</a:t>
            </a:r>
            <a:r>
              <a:rPr lang="en-US" altLang="ko-KR" sz="1600" i="1" baseline="-25000" dirty="0" err="1" smtClean="0">
                <a:solidFill>
                  <a:schemeClr val="tx1"/>
                </a:solidFill>
                <a:latin typeface="Symbol" pitchFamily="18" charset="2"/>
                <a:ea typeface="굴림" pitchFamily="50" charset="-127"/>
              </a:rPr>
              <a:t>f</a:t>
            </a:r>
            <a:r>
              <a:rPr lang="en-US" altLang="ko-KR" sz="1600" dirty="0" smtClean="0">
                <a:solidFill>
                  <a:schemeClr val="tx1"/>
                </a:solidFill>
                <a:ea typeface="굴림" pitchFamily="50" charset="-127"/>
              </a:rPr>
              <a:t> profile: resonances in </a:t>
            </a:r>
            <a:r>
              <a:rPr lang="en-US" altLang="ko-KR" sz="1600" i="1" dirty="0" err="1" smtClean="0">
                <a:solidFill>
                  <a:schemeClr val="tx1"/>
                </a:solidFill>
                <a:latin typeface="Symbol" pitchFamily="18" charset="2"/>
                <a:ea typeface="굴림" pitchFamily="50" charset="-127"/>
              </a:rPr>
              <a:t>d</a:t>
            </a:r>
            <a:r>
              <a:rPr lang="en-US" altLang="ko-KR" sz="1600" i="1" dirty="0" err="1" smtClean="0">
                <a:solidFill>
                  <a:schemeClr val="tx1"/>
                </a:solidFill>
                <a:latin typeface="Times New Roman" pitchFamily="18" charset="0"/>
                <a:ea typeface="굴림" pitchFamily="50" charset="-127"/>
                <a:cs typeface="Times New Roman" pitchFamily="18" charset="0"/>
              </a:rPr>
              <a:t>W</a:t>
            </a:r>
            <a:r>
              <a:rPr lang="en-US" altLang="ko-KR" sz="1600" i="1" baseline="-25000" dirty="0" err="1" smtClean="0">
                <a:solidFill>
                  <a:schemeClr val="tx1"/>
                </a:solidFill>
                <a:latin typeface="Times New Roman" pitchFamily="18" charset="0"/>
                <a:ea typeface="굴림" pitchFamily="50" charset="-127"/>
                <a:cs typeface="Times New Roman" pitchFamily="18" charset="0"/>
              </a:rPr>
              <a:t>K</a:t>
            </a:r>
            <a:r>
              <a:rPr lang="en-US" altLang="ko-KR" sz="1600" dirty="0" smtClean="0">
                <a:solidFill>
                  <a:schemeClr val="tx1"/>
                </a:solidFill>
                <a:ea typeface="굴림" pitchFamily="50" charset="-127"/>
              </a:rPr>
              <a:t> </a:t>
            </a:r>
            <a:endParaRPr lang="en-US" altLang="ko-KR" sz="1600" kern="0" dirty="0" smtClean="0">
              <a:solidFill>
                <a:schemeClr val="tx1"/>
              </a:solidFill>
              <a:ea typeface="굴림" pitchFamily="50" charset="-127"/>
            </a:endParaRPr>
          </a:p>
          <a:p>
            <a:pPr marL="742950" lvl="1" indent="-285750">
              <a:lnSpc>
                <a:spcPct val="70000"/>
              </a:lnSpc>
              <a:spcBef>
                <a:spcPct val="50000"/>
              </a:spcBef>
              <a:buClr>
                <a:srgbClr val="5FCAFA"/>
              </a:buClr>
              <a:buSzPct val="80000"/>
              <a:buFont typeface="Wingdings" pitchFamily="2" charset="2"/>
              <a:buChar char="q"/>
              <a:defRPr/>
            </a:pPr>
            <a:r>
              <a:rPr lang="en-US" altLang="ko-KR" sz="1600" kern="0" dirty="0" smtClean="0">
                <a:solidFill>
                  <a:schemeClr val="tx1"/>
                </a:solidFill>
                <a:ea typeface="굴림" pitchFamily="50" charset="-127"/>
              </a:rPr>
              <a:t>Particle </a:t>
            </a:r>
            <a:r>
              <a:rPr lang="en-US" altLang="ko-KR" sz="1600" kern="0" dirty="0" err="1" smtClean="0">
                <a:solidFill>
                  <a:schemeClr val="tx1"/>
                </a:solidFill>
                <a:ea typeface="굴림" pitchFamily="50" charset="-127"/>
              </a:rPr>
              <a:t>collisionality</a:t>
            </a:r>
            <a:endParaRPr lang="en-US" altLang="ko-KR" sz="1600" kern="0" dirty="0" smtClean="0">
              <a:solidFill>
                <a:schemeClr val="accent1">
                  <a:lumMod val="75000"/>
                </a:schemeClr>
              </a:solidFill>
              <a:ea typeface="굴림" pitchFamily="50" charset="-127"/>
            </a:endParaRPr>
          </a:p>
          <a:p>
            <a:pPr marL="342900" indent="-342900">
              <a:lnSpc>
                <a:spcPct val="150000"/>
              </a:lnSpc>
              <a:buClr>
                <a:srgbClr val="FF3300"/>
              </a:buClr>
              <a:buSzPct val="75000"/>
              <a:buFont typeface="Wingdings" pitchFamily="2" charset="2"/>
              <a:buChar char="q"/>
            </a:pPr>
            <a:r>
              <a:rPr lang="en-US" altLang="ko-KR" sz="1900" kern="0" dirty="0" smtClean="0">
                <a:solidFill>
                  <a:srgbClr val="0033CC"/>
                </a:solidFill>
                <a:ea typeface="굴림" pitchFamily="50" charset="-127"/>
              </a:rPr>
              <a:t>Plasma is stable when rotation is in resonance</a:t>
            </a:r>
          </a:p>
          <a:p>
            <a:pPr marL="742950" lvl="1" indent="-285750">
              <a:lnSpc>
                <a:spcPct val="70000"/>
              </a:lnSpc>
              <a:spcBef>
                <a:spcPct val="50000"/>
              </a:spcBef>
              <a:buClr>
                <a:srgbClr val="5FCAFA"/>
              </a:buClr>
              <a:buSzPct val="80000"/>
              <a:buFont typeface="Wingdings" pitchFamily="2" charset="2"/>
              <a:buChar char="q"/>
              <a:defRPr/>
            </a:pPr>
            <a:r>
              <a:rPr lang="en-US" altLang="ko-KR" sz="1600" i="1" kern="0" dirty="0" smtClean="0">
                <a:solidFill>
                  <a:schemeClr val="tx1"/>
                </a:solidFill>
                <a:latin typeface="Times New Roman" pitchFamily="18" charset="0"/>
                <a:ea typeface="굴림" pitchFamily="50" charset="-127"/>
                <a:cs typeface="Times New Roman" pitchFamily="18" charset="0"/>
              </a:rPr>
              <a:t>l</a:t>
            </a:r>
            <a:r>
              <a:rPr lang="en-US" altLang="ko-KR" sz="1600" kern="0" dirty="0" smtClean="0">
                <a:solidFill>
                  <a:schemeClr val="tx1"/>
                </a:solidFill>
                <a:latin typeface="Times New Roman" pitchFamily="18" charset="0"/>
                <a:ea typeface="굴림" pitchFamily="50" charset="-127"/>
                <a:cs typeface="Times New Roman" pitchFamily="18" charset="0"/>
              </a:rPr>
              <a:t> = 0 </a:t>
            </a:r>
            <a:r>
              <a:rPr lang="en-US" altLang="ko-KR" sz="1600" kern="0" dirty="0" smtClean="0">
                <a:solidFill>
                  <a:schemeClr val="tx1"/>
                </a:solidFill>
                <a:ea typeface="굴림" pitchFamily="50" charset="-127"/>
              </a:rPr>
              <a:t>harmonic : resonance with precession drift frequency</a:t>
            </a:r>
          </a:p>
          <a:p>
            <a:pPr marL="742950" lvl="1" indent="-285750">
              <a:lnSpc>
                <a:spcPct val="70000"/>
              </a:lnSpc>
              <a:spcBef>
                <a:spcPct val="50000"/>
              </a:spcBef>
              <a:buClr>
                <a:srgbClr val="5FCAFA"/>
              </a:buClr>
              <a:buSzPct val="80000"/>
              <a:buFont typeface="Wingdings" pitchFamily="2" charset="2"/>
              <a:buChar char="q"/>
              <a:defRPr/>
            </a:pPr>
            <a:r>
              <a:rPr lang="en-US" altLang="ko-KR" sz="1600" i="1" kern="0" dirty="0" smtClean="0">
                <a:solidFill>
                  <a:schemeClr val="tx1"/>
                </a:solidFill>
                <a:latin typeface="Times New Roman" pitchFamily="18" charset="0"/>
                <a:ea typeface="굴림" pitchFamily="50" charset="-127"/>
                <a:cs typeface="Times New Roman" pitchFamily="18" charset="0"/>
              </a:rPr>
              <a:t>l</a:t>
            </a:r>
            <a:r>
              <a:rPr lang="en-US" altLang="ko-KR" sz="1600" kern="0" dirty="0" smtClean="0">
                <a:solidFill>
                  <a:schemeClr val="tx1"/>
                </a:solidFill>
                <a:latin typeface="Times New Roman" pitchFamily="18" charset="0"/>
                <a:ea typeface="굴림" pitchFamily="50" charset="-127"/>
                <a:cs typeface="Times New Roman" pitchFamily="18" charset="0"/>
              </a:rPr>
              <a:t> = -1 </a:t>
            </a:r>
            <a:r>
              <a:rPr lang="en-US" altLang="ko-KR" sz="1600" kern="0" dirty="0" smtClean="0">
                <a:solidFill>
                  <a:schemeClr val="tx1"/>
                </a:solidFill>
                <a:ea typeface="굴림" pitchFamily="50" charset="-127"/>
              </a:rPr>
              <a:t>harmonic : resonance with bounce frequency</a:t>
            </a:r>
            <a:endParaRPr lang="en-US" altLang="ko-KR" sz="1600" kern="0" dirty="0" smtClean="0">
              <a:solidFill>
                <a:schemeClr val="accent1">
                  <a:lumMod val="75000"/>
                </a:schemeClr>
              </a:solidFill>
              <a:ea typeface="굴림" pitchFamily="50" charset="-127"/>
            </a:endParaRPr>
          </a:p>
          <a:p>
            <a:pPr marL="342900" lvl="0" indent="-342900">
              <a:buClr>
                <a:srgbClr val="FF3300"/>
              </a:buClr>
              <a:buSzPct val="75000"/>
            </a:pPr>
            <a:endParaRPr lang="en-US" altLang="ko-KR" sz="1800" kern="0" dirty="0" smtClean="0">
              <a:solidFill>
                <a:schemeClr val="accent1">
                  <a:lumMod val="75000"/>
                </a:schemeClr>
              </a:solidFill>
              <a:ea typeface="굴림" pitchFamily="50" charset="-127"/>
            </a:endParaRPr>
          </a:p>
          <a:p>
            <a:pPr marL="342900" lvl="0" indent="-342900">
              <a:buClr>
                <a:srgbClr val="FF3300"/>
              </a:buClr>
              <a:buSzPct val="75000"/>
            </a:pPr>
            <a:endParaRPr lang="en-US" altLang="ko-KR" sz="1800" kern="0" dirty="0" smtClean="0">
              <a:solidFill>
                <a:schemeClr val="accent1">
                  <a:lumMod val="75000"/>
                </a:schemeClr>
              </a:solidFill>
              <a:ea typeface="굴림" pitchFamily="50" charset="-127"/>
            </a:endParaRPr>
          </a:p>
        </p:txBody>
      </p:sp>
      <p:sp>
        <p:nvSpPr>
          <p:cNvPr id="24" name="Title 3"/>
          <p:cNvSpPr txBox="1">
            <a:spLocks/>
          </p:cNvSpPr>
          <p:nvPr/>
        </p:nvSpPr>
        <p:spPr>
          <a:xfrm>
            <a:off x="886887" y="12065"/>
            <a:ext cx="7361763" cy="754380"/>
          </a:xfrm>
          <a:prstGeom prst="rect">
            <a:avLst/>
          </a:prstGeom>
        </p:spPr>
        <p:txBody>
          <a:bodyPr anchor="ctr" anchorCtr="0"/>
          <a:lstStyle/>
          <a:p>
            <a:pPr lvl="0" algn="ctr">
              <a:defRPr/>
            </a:pPr>
            <a:r>
              <a:rPr lang="en-US" altLang="ko-KR" sz="2100" b="1" kern="0" dirty="0" smtClean="0">
                <a:solidFill>
                  <a:srgbClr val="0033CC"/>
                </a:solidFill>
                <a:latin typeface="+mj-ea"/>
                <a:ea typeface="+mj-ea"/>
                <a:cs typeface="+mj-cs"/>
              </a:rPr>
              <a:t>RWM stability evaluated with ideal and kinetic components allows for passive stabilization of the RWM</a:t>
            </a:r>
            <a:endParaRPr kumimoji="0" lang="ko-KR" altLang="en-US" sz="2100" b="1" i="1" u="none" strike="noStrike" kern="0" cap="none" spc="0" normalizeH="0" baseline="-25000" noProof="0" dirty="0">
              <a:ln>
                <a:noFill/>
              </a:ln>
              <a:solidFill>
                <a:srgbClr val="0033CC"/>
              </a:solidFill>
              <a:effectLst/>
              <a:uLnTx/>
              <a:uFillTx/>
              <a:latin typeface="+mj-lt"/>
              <a:ea typeface="+mj-ea"/>
              <a:cs typeface="+mj-cs"/>
            </a:endParaRPr>
          </a:p>
        </p:txBody>
      </p:sp>
      <p:graphicFrame>
        <p:nvGraphicFramePr>
          <p:cNvPr id="5" name="Object 8"/>
          <p:cNvGraphicFramePr>
            <a:graphicFrameLocks noChangeAspect="1"/>
          </p:cNvGraphicFramePr>
          <p:nvPr>
            <p:extLst/>
          </p:nvPr>
        </p:nvGraphicFramePr>
        <p:xfrm>
          <a:off x="5132969" y="1365246"/>
          <a:ext cx="2553420" cy="641350"/>
        </p:xfrm>
        <a:graphic>
          <a:graphicData uri="http://schemas.openxmlformats.org/presentationml/2006/ole">
            <mc:AlternateContent xmlns:mc="http://schemas.openxmlformats.org/markup-compatibility/2006">
              <mc:Choice xmlns:v="urn:schemas-microsoft-com:vml" Requires="v">
                <p:oleObj spid="_x0000_s1666" name="Equation" r:id="rId4" imgW="1650960" imgH="431640" progId="Equation.3">
                  <p:embed/>
                </p:oleObj>
              </mc:Choice>
              <mc:Fallback>
                <p:oleObj name="Equation" r:id="rId4" imgW="1650960" imgH="431640" progId="Equation.3">
                  <p:embed/>
                  <p:pic>
                    <p:nvPicPr>
                      <p:cNvPr id="5"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969" y="1365246"/>
                        <a:ext cx="2553420" cy="641350"/>
                      </a:xfrm>
                      <a:prstGeom prst="rect">
                        <a:avLst/>
                      </a:prstGeom>
                      <a:noFill/>
                      <a:ln w="15875">
                        <a:solidFill>
                          <a:srgbClr val="99CC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9"/>
          <p:cNvGraphicFramePr>
            <a:graphicFrameLocks noChangeAspect="1"/>
          </p:cNvGraphicFramePr>
          <p:nvPr>
            <p:extLst/>
          </p:nvPr>
        </p:nvGraphicFramePr>
        <p:xfrm>
          <a:off x="1063702" y="3199567"/>
          <a:ext cx="3696176" cy="703440"/>
        </p:xfrm>
        <a:graphic>
          <a:graphicData uri="http://schemas.openxmlformats.org/presentationml/2006/ole">
            <mc:AlternateContent xmlns:mc="http://schemas.openxmlformats.org/markup-compatibility/2006">
              <mc:Choice xmlns:v="urn:schemas-microsoft-com:vml" Requires="v">
                <p:oleObj spid="_x0000_s1667" name="Equation" r:id="rId6" imgW="3200400" imgH="609600" progId="Equation.3">
                  <p:embed/>
                </p:oleObj>
              </mc:Choice>
              <mc:Fallback>
                <p:oleObj name="Equation" r:id="rId6" imgW="3200400" imgH="609600" progId="Equation.3">
                  <p:embed/>
                  <p:pic>
                    <p:nvPicPr>
                      <p:cNvPr id="6"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702" y="3199567"/>
                        <a:ext cx="3696176" cy="703440"/>
                      </a:xfrm>
                      <a:prstGeom prst="rect">
                        <a:avLst/>
                      </a:prstGeom>
                      <a:noFill/>
                      <a:extLst/>
                    </p:spPr>
                  </p:pic>
                </p:oleObj>
              </mc:Fallback>
            </mc:AlternateContent>
          </a:graphicData>
        </a:graphic>
      </p:graphicFrame>
      <p:sp>
        <p:nvSpPr>
          <p:cNvPr id="8" name="Text Box 32"/>
          <p:cNvSpPr txBox="1">
            <a:spLocks noChangeArrowheads="1"/>
          </p:cNvSpPr>
          <p:nvPr/>
        </p:nvSpPr>
        <p:spPr bwMode="auto">
          <a:xfrm>
            <a:off x="1105316" y="1983259"/>
            <a:ext cx="4145577" cy="692497"/>
          </a:xfrm>
          <a:prstGeom prst="rect">
            <a:avLst/>
          </a:prstGeom>
          <a:noFill/>
          <a:ln w="12700">
            <a:noFill/>
            <a:miter lim="800000"/>
            <a:headEnd/>
            <a:tailEnd/>
          </a:ln>
        </p:spPr>
        <p:txBody>
          <a:bodyPr wrap="square">
            <a:spAutoFit/>
          </a:bodyPr>
          <a:lstStyle/>
          <a:p>
            <a:r>
              <a:rPr lang="en-US" altLang="ko-KR" sz="1300" dirty="0" smtClean="0">
                <a:solidFill>
                  <a:schemeClr val="bg2">
                    <a:lumMod val="50000"/>
                  </a:schemeClr>
                </a:solidFill>
                <a:ea typeface="굴림" pitchFamily="50" charset="-127"/>
              </a:rPr>
              <a:t>B. </a:t>
            </a:r>
            <a:r>
              <a:rPr lang="en-US" altLang="ko-KR" sz="1300" dirty="0" err="1" smtClean="0">
                <a:solidFill>
                  <a:schemeClr val="bg2">
                    <a:lumMod val="50000"/>
                  </a:schemeClr>
                </a:solidFill>
                <a:ea typeface="굴림" pitchFamily="50" charset="-127"/>
              </a:rPr>
              <a:t>Hu</a:t>
            </a:r>
            <a:r>
              <a:rPr lang="en-US" altLang="ko-KR" sz="1300" dirty="0" smtClean="0">
                <a:solidFill>
                  <a:schemeClr val="bg2">
                    <a:lumMod val="50000"/>
                  </a:schemeClr>
                </a:solidFill>
                <a:ea typeface="굴림" pitchFamily="50" charset="-127"/>
              </a:rPr>
              <a:t>, </a:t>
            </a:r>
            <a:r>
              <a:rPr lang="en-US" altLang="ko-KR" sz="1300" i="1" dirty="0" smtClean="0">
                <a:solidFill>
                  <a:schemeClr val="bg2">
                    <a:lumMod val="50000"/>
                  </a:schemeClr>
                </a:solidFill>
                <a:ea typeface="굴림" pitchFamily="50" charset="-127"/>
              </a:rPr>
              <a:t>et al</a:t>
            </a:r>
            <a:r>
              <a:rPr lang="en-US" altLang="ko-KR" sz="1300" dirty="0" smtClean="0">
                <a:solidFill>
                  <a:schemeClr val="bg2">
                    <a:lumMod val="50000"/>
                  </a:schemeClr>
                </a:solidFill>
                <a:ea typeface="굴림" pitchFamily="50" charset="-127"/>
              </a:rPr>
              <a:t>., PRL </a:t>
            </a:r>
            <a:r>
              <a:rPr lang="en-US" altLang="ko-KR" sz="1300" b="1" dirty="0" smtClean="0">
                <a:solidFill>
                  <a:schemeClr val="bg2">
                    <a:lumMod val="50000"/>
                  </a:schemeClr>
                </a:solidFill>
                <a:ea typeface="굴림" pitchFamily="50" charset="-127"/>
              </a:rPr>
              <a:t>93</a:t>
            </a:r>
            <a:r>
              <a:rPr lang="en-US" altLang="ko-KR" sz="1300" dirty="0" smtClean="0">
                <a:solidFill>
                  <a:schemeClr val="bg2">
                    <a:lumMod val="50000"/>
                  </a:schemeClr>
                </a:solidFill>
                <a:ea typeface="굴림" pitchFamily="50" charset="-127"/>
              </a:rPr>
              <a:t> (2004) 105002</a:t>
            </a:r>
            <a:endParaRPr lang="en-US" altLang="ko-KR" sz="1300" dirty="0" smtClean="0">
              <a:solidFill>
                <a:schemeClr val="bg2">
                  <a:lumMod val="50000"/>
                </a:schemeClr>
              </a:solidFill>
              <a:latin typeface="+mj-lt"/>
              <a:ea typeface="굴림" pitchFamily="50" charset="-127"/>
            </a:endParaRPr>
          </a:p>
          <a:p>
            <a:pPr eaLnBrk="0" hangingPunct="0">
              <a:spcBef>
                <a:spcPct val="0"/>
              </a:spcBef>
              <a:buFontTx/>
              <a:buNone/>
            </a:pPr>
            <a:r>
              <a:rPr lang="en-US" altLang="ko-KR" sz="1300" dirty="0" smtClean="0">
                <a:solidFill>
                  <a:schemeClr val="bg2">
                    <a:lumMod val="50000"/>
                  </a:schemeClr>
                </a:solidFill>
                <a:latin typeface="+mj-lt"/>
                <a:ea typeface="굴림" pitchFamily="50" charset="-127"/>
              </a:rPr>
              <a:t>J.W. </a:t>
            </a:r>
            <a:r>
              <a:rPr lang="en-US" altLang="ko-KR" sz="1300" dirty="0" err="1" smtClean="0">
                <a:solidFill>
                  <a:schemeClr val="bg2">
                    <a:lumMod val="50000"/>
                  </a:schemeClr>
                </a:solidFill>
                <a:latin typeface="+mj-lt"/>
                <a:ea typeface="굴림" pitchFamily="50" charset="-127"/>
              </a:rPr>
              <a:t>Berkery</a:t>
            </a:r>
            <a:r>
              <a:rPr lang="en-US" altLang="ko-KR" sz="1300" dirty="0" smtClean="0">
                <a:solidFill>
                  <a:schemeClr val="bg2">
                    <a:lumMod val="50000"/>
                  </a:schemeClr>
                </a:solidFill>
                <a:latin typeface="+mj-lt"/>
                <a:ea typeface="굴림" pitchFamily="50" charset="-127"/>
              </a:rPr>
              <a:t>, </a:t>
            </a:r>
            <a:r>
              <a:rPr lang="en-US" altLang="ko-KR" sz="1300" i="1" dirty="0" smtClean="0">
                <a:solidFill>
                  <a:schemeClr val="bg2">
                    <a:lumMod val="50000"/>
                  </a:schemeClr>
                </a:solidFill>
                <a:latin typeface="+mj-lt"/>
                <a:ea typeface="굴림" pitchFamily="50" charset="-127"/>
              </a:rPr>
              <a:t>et al</a:t>
            </a:r>
            <a:r>
              <a:rPr lang="en-US" altLang="ko-KR" sz="1300" dirty="0" smtClean="0">
                <a:solidFill>
                  <a:schemeClr val="bg2">
                    <a:lumMod val="50000"/>
                  </a:schemeClr>
                </a:solidFill>
                <a:latin typeface="+mj-lt"/>
                <a:ea typeface="굴림" pitchFamily="50" charset="-127"/>
              </a:rPr>
              <a:t>., PRL </a:t>
            </a:r>
            <a:r>
              <a:rPr lang="en-US" altLang="ko-KR" sz="1300" b="1" dirty="0" smtClean="0">
                <a:solidFill>
                  <a:schemeClr val="bg2">
                    <a:lumMod val="50000"/>
                  </a:schemeClr>
                </a:solidFill>
                <a:latin typeface="+mj-lt"/>
                <a:ea typeface="굴림" pitchFamily="50" charset="-127"/>
              </a:rPr>
              <a:t>104</a:t>
            </a:r>
            <a:r>
              <a:rPr lang="en-US" altLang="ko-KR" sz="1300" dirty="0" smtClean="0">
                <a:solidFill>
                  <a:schemeClr val="bg2">
                    <a:lumMod val="50000"/>
                  </a:schemeClr>
                </a:solidFill>
                <a:latin typeface="+mj-lt"/>
                <a:ea typeface="굴림" pitchFamily="50" charset="-127"/>
              </a:rPr>
              <a:t> (2010) 035003</a:t>
            </a:r>
          </a:p>
          <a:p>
            <a:pPr eaLnBrk="0" hangingPunct="0">
              <a:spcBef>
                <a:spcPct val="0"/>
              </a:spcBef>
              <a:buFontTx/>
              <a:buNone/>
            </a:pPr>
            <a:r>
              <a:rPr lang="en-US" altLang="ko-KR" sz="1300" dirty="0" smtClean="0">
                <a:solidFill>
                  <a:schemeClr val="bg2">
                    <a:lumMod val="50000"/>
                  </a:schemeClr>
                </a:solidFill>
                <a:latin typeface="+mj-lt"/>
                <a:ea typeface="굴림" pitchFamily="50" charset="-127"/>
              </a:rPr>
              <a:t>S.A. </a:t>
            </a:r>
            <a:r>
              <a:rPr lang="en-US" altLang="ko-KR" sz="1300" dirty="0" err="1" smtClean="0">
                <a:solidFill>
                  <a:schemeClr val="bg2">
                    <a:lumMod val="50000"/>
                  </a:schemeClr>
                </a:solidFill>
                <a:latin typeface="+mj-lt"/>
                <a:ea typeface="굴림" pitchFamily="50" charset="-127"/>
              </a:rPr>
              <a:t>Sabbagh</a:t>
            </a:r>
            <a:r>
              <a:rPr lang="en-US" altLang="ko-KR" sz="1300" dirty="0" smtClean="0">
                <a:solidFill>
                  <a:schemeClr val="bg2">
                    <a:lumMod val="50000"/>
                  </a:schemeClr>
                </a:solidFill>
                <a:latin typeface="+mj-lt"/>
                <a:ea typeface="굴림" pitchFamily="50" charset="-127"/>
              </a:rPr>
              <a:t>, </a:t>
            </a:r>
            <a:r>
              <a:rPr lang="en-US" altLang="ko-KR" sz="1300" i="1" dirty="0" smtClean="0">
                <a:solidFill>
                  <a:schemeClr val="bg2">
                    <a:lumMod val="50000"/>
                  </a:schemeClr>
                </a:solidFill>
                <a:latin typeface="+mj-lt"/>
                <a:ea typeface="굴림" pitchFamily="50" charset="-127"/>
              </a:rPr>
              <a:t>et al</a:t>
            </a:r>
            <a:r>
              <a:rPr lang="en-US" altLang="ko-KR" sz="1300" dirty="0" smtClean="0">
                <a:solidFill>
                  <a:schemeClr val="bg2">
                    <a:lumMod val="50000"/>
                  </a:schemeClr>
                </a:solidFill>
                <a:latin typeface="+mj-lt"/>
                <a:ea typeface="굴림" pitchFamily="50" charset="-127"/>
              </a:rPr>
              <a:t>., </a:t>
            </a:r>
            <a:r>
              <a:rPr lang="en-US" altLang="ko-KR" sz="1300" dirty="0" err="1" smtClean="0">
                <a:solidFill>
                  <a:schemeClr val="bg2">
                    <a:lumMod val="50000"/>
                  </a:schemeClr>
                </a:solidFill>
                <a:latin typeface="+mj-lt"/>
                <a:ea typeface="굴림" pitchFamily="50" charset="-127"/>
              </a:rPr>
              <a:t>Nucl</a:t>
            </a:r>
            <a:r>
              <a:rPr lang="en-US" altLang="ko-KR" sz="1300" dirty="0" smtClean="0">
                <a:solidFill>
                  <a:schemeClr val="bg2">
                    <a:lumMod val="50000"/>
                  </a:schemeClr>
                </a:solidFill>
                <a:latin typeface="+mj-lt"/>
                <a:ea typeface="굴림" pitchFamily="50" charset="-127"/>
              </a:rPr>
              <a:t>. Fusion </a:t>
            </a:r>
            <a:r>
              <a:rPr lang="en-US" altLang="ko-KR" sz="1300" b="1" dirty="0" smtClean="0">
                <a:solidFill>
                  <a:schemeClr val="bg2">
                    <a:lumMod val="50000"/>
                  </a:schemeClr>
                </a:solidFill>
                <a:latin typeface="+mj-lt"/>
                <a:ea typeface="굴림" pitchFamily="50" charset="-127"/>
              </a:rPr>
              <a:t>50</a:t>
            </a:r>
            <a:r>
              <a:rPr lang="en-US" altLang="ko-KR" sz="1300" dirty="0" smtClean="0">
                <a:solidFill>
                  <a:schemeClr val="bg2">
                    <a:lumMod val="50000"/>
                  </a:schemeClr>
                </a:solidFill>
                <a:latin typeface="+mj-lt"/>
                <a:ea typeface="굴림" pitchFamily="50" charset="-127"/>
              </a:rPr>
              <a:t> (2010) 025020 </a:t>
            </a:r>
            <a:endParaRPr lang="en-US" altLang="ko-KR" sz="1300" dirty="0">
              <a:solidFill>
                <a:schemeClr val="bg2">
                  <a:lumMod val="50000"/>
                </a:schemeClr>
              </a:solidFill>
              <a:latin typeface="+mj-lt"/>
              <a:ea typeface="굴림" pitchFamily="50" charset="-127"/>
            </a:endParaRPr>
          </a:p>
        </p:txBody>
      </p:sp>
      <p:sp>
        <p:nvSpPr>
          <p:cNvPr id="9" name="Rectangle 8"/>
          <p:cNvSpPr/>
          <p:nvPr/>
        </p:nvSpPr>
        <p:spPr bwMode="auto">
          <a:xfrm>
            <a:off x="7167563" y="1387048"/>
            <a:ext cx="455077" cy="588475"/>
          </a:xfrm>
          <a:prstGeom prst="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10" name="TextBox 9"/>
          <p:cNvSpPr txBox="1"/>
          <p:nvPr/>
        </p:nvSpPr>
        <p:spPr>
          <a:xfrm>
            <a:off x="7751780" y="950587"/>
            <a:ext cx="1071009" cy="436461"/>
          </a:xfrm>
          <a:prstGeom prst="rect">
            <a:avLst/>
          </a:prstGeom>
          <a:noFill/>
        </p:spPr>
        <p:txBody>
          <a:bodyPr wrap="square" lIns="36000" tIns="36000" rIns="36000" bIns="0" rtlCol="0">
            <a:spAutoFit/>
          </a:bodyPr>
          <a:lstStyle/>
          <a:p>
            <a:pPr algn="ctr"/>
            <a:r>
              <a:rPr lang="en-US" altLang="ko-KR" sz="1300" dirty="0" smtClean="0">
                <a:solidFill>
                  <a:srgbClr val="FF0000"/>
                </a:solidFill>
              </a:rPr>
              <a:t>kinetic </a:t>
            </a:r>
          </a:p>
          <a:p>
            <a:pPr algn="ctr"/>
            <a:r>
              <a:rPr lang="en-US" altLang="ko-KR" sz="1300" dirty="0" smtClean="0">
                <a:solidFill>
                  <a:srgbClr val="FF0000"/>
                </a:solidFill>
              </a:rPr>
              <a:t>modification</a:t>
            </a:r>
            <a:endParaRPr lang="ko-KR" altLang="en-US" sz="1300" dirty="0">
              <a:solidFill>
                <a:srgbClr val="FF0000"/>
              </a:solidFill>
            </a:endParaRPr>
          </a:p>
        </p:txBody>
      </p:sp>
      <p:cxnSp>
        <p:nvCxnSpPr>
          <p:cNvPr id="11" name="Straight Connector 10"/>
          <p:cNvCxnSpPr>
            <a:stCxn id="9" idx="3"/>
            <a:endCxn id="10" idx="2"/>
          </p:cNvCxnSpPr>
          <p:nvPr/>
        </p:nvCxnSpPr>
        <p:spPr bwMode="auto">
          <a:xfrm flipV="1">
            <a:off x="7622640" y="1387048"/>
            <a:ext cx="664645" cy="294238"/>
          </a:xfrm>
          <a:prstGeom prst="line">
            <a:avLst/>
          </a:prstGeom>
          <a:solidFill>
            <a:schemeClr val="accent1"/>
          </a:solidFill>
          <a:ln w="9525" cap="flat" cmpd="sng" algn="ctr">
            <a:solidFill>
              <a:srgbClr val="FF0000"/>
            </a:solidFill>
            <a:prstDash val="dash"/>
            <a:round/>
            <a:headEnd type="none" w="med" len="med"/>
            <a:tailEnd type="none" w="med" len="med"/>
          </a:ln>
          <a:effectLst/>
        </p:spPr>
      </p:cxnSp>
      <p:sp>
        <p:nvSpPr>
          <p:cNvPr id="12" name="Text Box 5"/>
          <p:cNvSpPr txBox="1">
            <a:spLocks noChangeArrowheads="1"/>
          </p:cNvSpPr>
          <p:nvPr/>
        </p:nvSpPr>
        <p:spPr bwMode="auto">
          <a:xfrm>
            <a:off x="560614" y="2764909"/>
            <a:ext cx="4462825" cy="307777"/>
          </a:xfrm>
          <a:prstGeom prst="rect">
            <a:avLst/>
          </a:prstGeom>
          <a:noFill/>
          <a:ln w="12700">
            <a:noFill/>
            <a:miter lim="800000"/>
            <a:headEnd/>
            <a:tailEnd/>
          </a:ln>
          <a:effectLst/>
        </p:spPr>
        <p:txBody>
          <a:bodyPr wrap="none">
            <a:spAutoFit/>
          </a:bodyPr>
          <a:lstStyle/>
          <a:p>
            <a:r>
              <a:rPr lang="en-US" altLang="ko-KR" sz="1400" u="sng" dirty="0">
                <a:solidFill>
                  <a:schemeClr val="tx1"/>
                </a:solidFill>
                <a:ea typeface="굴림" pitchFamily="50" charset="-127"/>
              </a:rPr>
              <a:t>Trapped </a:t>
            </a:r>
            <a:r>
              <a:rPr lang="en-US" altLang="ko-KR" sz="1400" u="sng" dirty="0" smtClean="0">
                <a:solidFill>
                  <a:schemeClr val="tx1"/>
                </a:solidFill>
                <a:ea typeface="굴림" pitchFamily="50" charset="-127"/>
              </a:rPr>
              <a:t>ion component (typically dominates Re(</a:t>
            </a:r>
            <a:r>
              <a:rPr lang="en-US" altLang="ko-KR" sz="1400" i="1" u="sng" dirty="0" err="1" smtClean="0">
                <a:solidFill>
                  <a:schemeClr val="tx1"/>
                </a:solidFill>
                <a:latin typeface="Symbol" pitchFamily="18" charset="2"/>
                <a:ea typeface="굴림" pitchFamily="50" charset="-127"/>
              </a:rPr>
              <a:t>d</a:t>
            </a:r>
            <a:r>
              <a:rPr lang="en-US" altLang="ko-KR" sz="1400" i="1" u="sng" dirty="0" err="1" smtClean="0">
                <a:solidFill>
                  <a:schemeClr val="tx1"/>
                </a:solidFill>
                <a:latin typeface="Times New Roman" pitchFamily="18" charset="0"/>
                <a:ea typeface="굴림" pitchFamily="50" charset="-127"/>
                <a:cs typeface="Times New Roman" pitchFamily="18" charset="0"/>
              </a:rPr>
              <a:t>W</a:t>
            </a:r>
            <a:r>
              <a:rPr lang="en-US" altLang="ko-KR" sz="1400" i="1" u="sng" baseline="-25000" dirty="0" err="1" smtClean="0">
                <a:solidFill>
                  <a:schemeClr val="tx1"/>
                </a:solidFill>
                <a:latin typeface="Times New Roman" pitchFamily="18" charset="0"/>
                <a:ea typeface="굴림" pitchFamily="50" charset="-127"/>
                <a:cs typeface="Times New Roman" pitchFamily="18" charset="0"/>
              </a:rPr>
              <a:t>K</a:t>
            </a:r>
            <a:r>
              <a:rPr lang="en-US" altLang="ko-KR" sz="1400" u="sng" dirty="0" smtClean="0">
                <a:solidFill>
                  <a:schemeClr val="tx1"/>
                </a:solidFill>
                <a:ea typeface="굴림" pitchFamily="50" charset="-127"/>
              </a:rPr>
              <a:t>))</a:t>
            </a:r>
            <a:endParaRPr lang="en-US" altLang="ko-KR" sz="1400" u="sng" dirty="0">
              <a:solidFill>
                <a:schemeClr val="tx1"/>
              </a:solidFill>
              <a:ea typeface="굴림" pitchFamily="50" charset="-127"/>
            </a:endParaRPr>
          </a:p>
        </p:txBody>
      </p:sp>
      <p:cxnSp>
        <p:nvCxnSpPr>
          <p:cNvPr id="17" name="Straight Connector 16"/>
          <p:cNvCxnSpPr/>
          <p:nvPr/>
        </p:nvCxnSpPr>
        <p:spPr bwMode="auto">
          <a:xfrm>
            <a:off x="1823507" y="3808771"/>
            <a:ext cx="321918" cy="1"/>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18" name="Straight Connector 17"/>
          <p:cNvCxnSpPr/>
          <p:nvPr/>
        </p:nvCxnSpPr>
        <p:spPr bwMode="auto">
          <a:xfrm>
            <a:off x="2299972" y="3808771"/>
            <a:ext cx="256013" cy="1"/>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19" name="Straight Connector 18"/>
          <p:cNvCxnSpPr/>
          <p:nvPr/>
        </p:nvCxnSpPr>
        <p:spPr bwMode="auto">
          <a:xfrm>
            <a:off x="2733183" y="3808771"/>
            <a:ext cx="284460" cy="1"/>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23" name="Straight Connector 22"/>
          <p:cNvCxnSpPr/>
          <p:nvPr/>
        </p:nvCxnSpPr>
        <p:spPr bwMode="auto">
          <a:xfrm>
            <a:off x="3193670" y="3808771"/>
            <a:ext cx="231155" cy="1"/>
          </a:xfrm>
          <a:prstGeom prst="line">
            <a:avLst/>
          </a:prstGeom>
          <a:solidFill>
            <a:schemeClr val="accent1"/>
          </a:solidFill>
          <a:ln w="9525" cap="flat" cmpd="sng" algn="ctr">
            <a:solidFill>
              <a:srgbClr val="FF0000"/>
            </a:solidFill>
            <a:prstDash val="dash"/>
            <a:round/>
            <a:headEnd type="none" w="med" len="med"/>
            <a:tailEnd type="none" w="med" len="med"/>
          </a:ln>
          <a:effectLst/>
        </p:spPr>
      </p:cxnSp>
      <p:sp>
        <p:nvSpPr>
          <p:cNvPr id="27" name="Rectangle 26"/>
          <p:cNvSpPr/>
          <p:nvPr/>
        </p:nvSpPr>
        <p:spPr bwMode="auto">
          <a:xfrm>
            <a:off x="6549093" y="5758686"/>
            <a:ext cx="1548143" cy="289711"/>
          </a:xfrm>
          <a:prstGeom prst="rect">
            <a:avLst/>
          </a:prstGeom>
          <a:noFill/>
          <a:ln w="15875" cap="flat" cmpd="sng" algn="ctr">
            <a:solidFill>
              <a:srgbClr val="99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28" name="Rectangle 27"/>
          <p:cNvSpPr/>
          <p:nvPr/>
        </p:nvSpPr>
        <p:spPr bwMode="auto">
          <a:xfrm>
            <a:off x="6177904" y="6074048"/>
            <a:ext cx="1919332" cy="289711"/>
          </a:xfrm>
          <a:prstGeom prst="rect">
            <a:avLst/>
          </a:prstGeom>
          <a:noFill/>
          <a:ln w="15875" cap="flat" cmpd="sng" algn="ctr">
            <a:solidFill>
              <a:srgbClr val="99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31" name="Rectangle 30"/>
          <p:cNvSpPr/>
          <p:nvPr/>
        </p:nvSpPr>
        <p:spPr bwMode="auto">
          <a:xfrm>
            <a:off x="982019" y="3159886"/>
            <a:ext cx="3852274" cy="773262"/>
          </a:xfrm>
          <a:prstGeom prst="rect">
            <a:avLst/>
          </a:prstGeom>
          <a:noFill/>
          <a:ln w="15875" cap="flat" cmpd="sng" algn="ctr">
            <a:solidFill>
              <a:srgbClr val="99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graphicFrame>
        <p:nvGraphicFramePr>
          <p:cNvPr id="38" name="Object 11"/>
          <p:cNvGraphicFramePr>
            <a:graphicFrameLocks noChangeAspect="1"/>
          </p:cNvGraphicFramePr>
          <p:nvPr>
            <p:extLst/>
          </p:nvPr>
        </p:nvGraphicFramePr>
        <p:xfrm>
          <a:off x="6611086" y="5735896"/>
          <a:ext cx="1422400" cy="309563"/>
        </p:xfrm>
        <a:graphic>
          <a:graphicData uri="http://schemas.openxmlformats.org/presentationml/2006/ole">
            <mc:AlternateContent xmlns:mc="http://schemas.openxmlformats.org/markup-compatibility/2006">
              <mc:Choice xmlns:v="urn:schemas-microsoft-com:vml" Requires="v">
                <p:oleObj spid="_x0000_s1668" name="Equation" r:id="rId8" imgW="990360" imgH="215640" progId="Equation.3">
                  <p:embed/>
                </p:oleObj>
              </mc:Choice>
              <mc:Fallback>
                <p:oleObj name="Equation" r:id="rId8" imgW="990360" imgH="215640" progId="Equation.3">
                  <p:embed/>
                  <p:pic>
                    <p:nvPicPr>
                      <p:cNvPr id="38"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086" y="5735896"/>
                        <a:ext cx="1422400"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12"/>
          <p:cNvGraphicFramePr>
            <a:graphicFrameLocks noChangeAspect="1"/>
          </p:cNvGraphicFramePr>
          <p:nvPr>
            <p:extLst/>
          </p:nvPr>
        </p:nvGraphicFramePr>
        <p:xfrm>
          <a:off x="6229634" y="6059541"/>
          <a:ext cx="1785938" cy="328612"/>
        </p:xfrm>
        <a:graphic>
          <a:graphicData uri="http://schemas.openxmlformats.org/presentationml/2006/ole">
            <mc:AlternateContent xmlns:mc="http://schemas.openxmlformats.org/markup-compatibility/2006">
              <mc:Choice xmlns:v="urn:schemas-microsoft-com:vml" Requires="v">
                <p:oleObj spid="_x0000_s1669" name="Equation" r:id="rId10" imgW="1244520" imgH="228600" progId="Equation.3">
                  <p:embed/>
                </p:oleObj>
              </mc:Choice>
              <mc:Fallback>
                <p:oleObj name="Equation" r:id="rId10" imgW="1244520" imgH="228600" progId="Equation.3">
                  <p:embed/>
                  <p:pic>
                    <p:nvPicPr>
                      <p:cNvPr id="39"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9634" y="6059541"/>
                        <a:ext cx="1785938"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ight Arrow 45"/>
          <p:cNvSpPr/>
          <p:nvPr/>
        </p:nvSpPr>
        <p:spPr bwMode="auto">
          <a:xfrm>
            <a:off x="3989632" y="1492197"/>
            <a:ext cx="712122" cy="320709"/>
          </a:xfrm>
          <a:prstGeom prst="rightArrow">
            <a:avLst/>
          </a:prstGeom>
          <a:solidFill>
            <a:srgbClr val="E9E6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pic>
        <p:nvPicPr>
          <p:cNvPr id="47" name="Picture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03881" y="2299299"/>
            <a:ext cx="3863061" cy="2756102"/>
          </a:xfrm>
          <a:prstGeom prst="rect">
            <a:avLst/>
          </a:prstGeom>
        </p:spPr>
      </p:pic>
      <p:sp>
        <p:nvSpPr>
          <p:cNvPr id="48" name="Rectangle 47"/>
          <p:cNvSpPr/>
          <p:nvPr/>
        </p:nvSpPr>
        <p:spPr bwMode="auto">
          <a:xfrm>
            <a:off x="6794857" y="2795890"/>
            <a:ext cx="1611994" cy="182129"/>
          </a:xfrm>
          <a:prstGeom prst="rect">
            <a:avLst/>
          </a:prstGeom>
          <a:solidFill>
            <a:srgbClr val="FF00FF">
              <a:alpha val="1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cxnSp>
        <p:nvCxnSpPr>
          <p:cNvPr id="16" name="Straight Connector 15"/>
          <p:cNvCxnSpPr/>
          <p:nvPr/>
        </p:nvCxnSpPr>
        <p:spPr bwMode="auto">
          <a:xfrm flipV="1">
            <a:off x="1638427" y="3845244"/>
            <a:ext cx="329190" cy="273207"/>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20" name="Straight Connector 19"/>
          <p:cNvCxnSpPr>
            <a:endCxn id="15" idx="0"/>
          </p:cNvCxnSpPr>
          <p:nvPr/>
        </p:nvCxnSpPr>
        <p:spPr bwMode="auto">
          <a:xfrm>
            <a:off x="2418919" y="3845717"/>
            <a:ext cx="99711" cy="250508"/>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21" name="Straight Connector 20"/>
          <p:cNvCxnSpPr/>
          <p:nvPr/>
        </p:nvCxnSpPr>
        <p:spPr bwMode="auto">
          <a:xfrm>
            <a:off x="2903289" y="3806985"/>
            <a:ext cx="308178" cy="340566"/>
          </a:xfrm>
          <a:prstGeom prst="line">
            <a:avLst/>
          </a:prstGeom>
          <a:solidFill>
            <a:schemeClr val="accent1"/>
          </a:solidFill>
          <a:ln w="9525" cap="flat" cmpd="sng" algn="ctr">
            <a:solidFill>
              <a:srgbClr val="FF0000"/>
            </a:solidFill>
            <a:prstDash val="dash"/>
            <a:round/>
            <a:headEnd type="none" w="med" len="med"/>
            <a:tailEnd type="none" w="med" len="med"/>
          </a:ln>
          <a:effectLst/>
        </p:spPr>
      </p:cxnSp>
      <p:cxnSp>
        <p:nvCxnSpPr>
          <p:cNvPr id="25" name="Straight Connector 24"/>
          <p:cNvCxnSpPr/>
          <p:nvPr/>
        </p:nvCxnSpPr>
        <p:spPr bwMode="auto">
          <a:xfrm>
            <a:off x="3306933" y="3806985"/>
            <a:ext cx="627450" cy="290611"/>
          </a:xfrm>
          <a:prstGeom prst="line">
            <a:avLst/>
          </a:prstGeom>
          <a:solidFill>
            <a:schemeClr val="accent1"/>
          </a:solidFill>
          <a:ln w="9525" cap="flat" cmpd="sng" algn="ctr">
            <a:solidFill>
              <a:srgbClr val="FF0000"/>
            </a:solidFill>
            <a:prstDash val="dash"/>
            <a:round/>
            <a:headEnd type="none" w="med" len="med"/>
            <a:tailEnd type="none" w="med" len="med"/>
          </a:ln>
          <a:effectLst/>
        </p:spPr>
      </p:cxnSp>
      <p:sp>
        <p:nvSpPr>
          <p:cNvPr id="13" name="Rectangle 10"/>
          <p:cNvSpPr>
            <a:spLocks noChangeArrowheads="1"/>
          </p:cNvSpPr>
          <p:nvPr/>
        </p:nvSpPr>
        <p:spPr bwMode="auto">
          <a:xfrm>
            <a:off x="2885523" y="4096225"/>
            <a:ext cx="940230" cy="200055"/>
          </a:xfrm>
          <a:prstGeom prst="rect">
            <a:avLst/>
          </a:prstGeom>
          <a:solidFill>
            <a:srgbClr val="FFFF99"/>
          </a:solidFill>
          <a:ln w="15875" algn="ctr">
            <a:noFill/>
            <a:miter lim="800000"/>
            <a:headEnd/>
            <a:tailEnd/>
          </a:ln>
          <a:effectLst/>
        </p:spPr>
        <p:txBody>
          <a:bodyPr wrap="square" lIns="0" tIns="0" rIns="0" bIns="0">
            <a:spAutoFit/>
          </a:bodyPr>
          <a:lstStyle/>
          <a:p>
            <a:pPr algn="ctr">
              <a:buFontTx/>
              <a:buNone/>
            </a:pPr>
            <a:r>
              <a:rPr lang="en-US" altLang="ko-KR" sz="1300" u="sng" dirty="0" err="1">
                <a:solidFill>
                  <a:srgbClr val="FF0000"/>
                </a:solidFill>
                <a:ea typeface="굴림" pitchFamily="50" charset="-127"/>
              </a:rPr>
              <a:t>collisionality</a:t>
            </a:r>
            <a:endParaRPr lang="en-US" altLang="ko-KR" sz="1300" u="sng" dirty="0">
              <a:solidFill>
                <a:srgbClr val="FF0000"/>
              </a:solidFill>
              <a:ea typeface="굴림" pitchFamily="50" charset="-127"/>
            </a:endParaRPr>
          </a:p>
        </p:txBody>
      </p:sp>
      <p:sp>
        <p:nvSpPr>
          <p:cNvPr id="14" name="Rectangle 16"/>
          <p:cNvSpPr>
            <a:spLocks noChangeArrowheads="1"/>
          </p:cNvSpPr>
          <p:nvPr/>
        </p:nvSpPr>
        <p:spPr bwMode="auto">
          <a:xfrm>
            <a:off x="911452" y="4096225"/>
            <a:ext cx="1184972" cy="200055"/>
          </a:xfrm>
          <a:prstGeom prst="rect">
            <a:avLst/>
          </a:prstGeom>
          <a:solidFill>
            <a:srgbClr val="FFFF99"/>
          </a:solidFill>
          <a:ln w="15875" algn="ctr">
            <a:noFill/>
            <a:miter lim="800000"/>
            <a:headEnd/>
            <a:tailEnd/>
          </a:ln>
          <a:effectLst/>
        </p:spPr>
        <p:txBody>
          <a:bodyPr wrap="square" lIns="0" tIns="0" rIns="0" bIns="0">
            <a:spAutoFit/>
          </a:bodyPr>
          <a:lstStyle/>
          <a:p>
            <a:pPr algn="ctr">
              <a:buFontTx/>
              <a:buNone/>
            </a:pPr>
            <a:r>
              <a:rPr lang="en-US" altLang="ko-KR" sz="1300" u="sng" dirty="0">
                <a:solidFill>
                  <a:srgbClr val="FF0000"/>
                </a:solidFill>
                <a:ea typeface="굴림" pitchFamily="50" charset="-127"/>
              </a:rPr>
              <a:t>precession drift</a:t>
            </a:r>
          </a:p>
        </p:txBody>
      </p:sp>
      <p:sp>
        <p:nvSpPr>
          <p:cNvPr id="15" name="Rectangle 18"/>
          <p:cNvSpPr>
            <a:spLocks noChangeArrowheads="1"/>
          </p:cNvSpPr>
          <p:nvPr/>
        </p:nvSpPr>
        <p:spPr bwMode="auto">
          <a:xfrm>
            <a:off x="2216860" y="4096225"/>
            <a:ext cx="603540" cy="200055"/>
          </a:xfrm>
          <a:prstGeom prst="rect">
            <a:avLst/>
          </a:prstGeom>
          <a:solidFill>
            <a:srgbClr val="FFFF99"/>
          </a:solidFill>
          <a:ln w="15875" algn="ctr">
            <a:noFill/>
            <a:miter lim="800000"/>
            <a:headEnd/>
            <a:tailEnd/>
          </a:ln>
          <a:effectLst/>
        </p:spPr>
        <p:txBody>
          <a:bodyPr wrap="square" lIns="0" tIns="0" rIns="0" bIns="0">
            <a:spAutoFit/>
          </a:bodyPr>
          <a:lstStyle/>
          <a:p>
            <a:pPr algn="ctr">
              <a:buFontTx/>
              <a:buNone/>
            </a:pPr>
            <a:r>
              <a:rPr lang="en-US" altLang="ko-KR" sz="1300" u="sng" dirty="0">
                <a:solidFill>
                  <a:srgbClr val="FF0000"/>
                </a:solidFill>
                <a:ea typeface="굴림" pitchFamily="50" charset="-127"/>
              </a:rPr>
              <a:t>bounce</a:t>
            </a:r>
          </a:p>
        </p:txBody>
      </p:sp>
      <p:sp>
        <p:nvSpPr>
          <p:cNvPr id="22" name="TextBox 53"/>
          <p:cNvSpPr txBox="1">
            <a:spLocks noChangeArrowheads="1"/>
          </p:cNvSpPr>
          <p:nvPr/>
        </p:nvSpPr>
        <p:spPr bwMode="auto">
          <a:xfrm>
            <a:off x="3921219" y="4097499"/>
            <a:ext cx="432448" cy="200055"/>
          </a:xfrm>
          <a:prstGeom prst="rect">
            <a:avLst/>
          </a:prstGeom>
          <a:solidFill>
            <a:srgbClr val="FFFF99"/>
          </a:solidFill>
          <a:ln w="9525">
            <a:noFill/>
            <a:miter lim="800000"/>
            <a:headEnd/>
            <a:tailEnd/>
          </a:ln>
        </p:spPr>
        <p:txBody>
          <a:bodyPr wrap="square" lIns="0" tIns="0" rIns="0" bIns="0">
            <a:spAutoFit/>
          </a:bodyPr>
          <a:lstStyle/>
          <a:p>
            <a:pPr algn="ctr">
              <a:spcBef>
                <a:spcPct val="20000"/>
              </a:spcBef>
            </a:pPr>
            <a:r>
              <a:rPr lang="en-US" altLang="ko-KR" sz="1300" b="0" i="0" u="sng" dirty="0">
                <a:solidFill>
                  <a:srgbClr val="FF0000"/>
                </a:solidFill>
                <a:latin typeface="+mj-lt"/>
                <a:ea typeface="굴림" pitchFamily="50" charset="-127"/>
              </a:rPr>
              <a:t>E⨉B</a:t>
            </a:r>
          </a:p>
        </p:txBody>
      </p:sp>
      <p:sp>
        <p:nvSpPr>
          <p:cNvPr id="65" name="Text Box 32"/>
          <p:cNvSpPr txBox="1">
            <a:spLocks noChangeArrowheads="1"/>
          </p:cNvSpPr>
          <p:nvPr/>
        </p:nvSpPr>
        <p:spPr bwMode="auto">
          <a:xfrm>
            <a:off x="5675662" y="5055716"/>
            <a:ext cx="3438877" cy="292388"/>
          </a:xfrm>
          <a:prstGeom prst="rect">
            <a:avLst/>
          </a:prstGeom>
          <a:noFill/>
          <a:ln w="12700">
            <a:noFill/>
            <a:miter lim="800000"/>
            <a:headEnd/>
            <a:tailEnd/>
          </a:ln>
        </p:spPr>
        <p:txBody>
          <a:bodyPr wrap="square">
            <a:spAutoFit/>
          </a:bodyPr>
          <a:lstStyle/>
          <a:p>
            <a:pPr eaLnBrk="0" hangingPunct="0">
              <a:spcBef>
                <a:spcPct val="0"/>
              </a:spcBef>
              <a:buFontTx/>
              <a:buNone/>
            </a:pPr>
            <a:r>
              <a:rPr lang="en-US" altLang="ko-KR" sz="1300" dirty="0" smtClean="0">
                <a:solidFill>
                  <a:schemeClr val="bg2">
                    <a:lumMod val="50000"/>
                  </a:schemeClr>
                </a:solidFill>
                <a:latin typeface="+mj-lt"/>
                <a:ea typeface="굴림" pitchFamily="50" charset="-127"/>
              </a:rPr>
              <a:t>J.W. </a:t>
            </a:r>
            <a:r>
              <a:rPr lang="en-US" altLang="ko-KR" sz="1300" dirty="0" err="1" smtClean="0">
                <a:solidFill>
                  <a:schemeClr val="bg2">
                    <a:lumMod val="50000"/>
                  </a:schemeClr>
                </a:solidFill>
                <a:latin typeface="+mj-lt"/>
                <a:ea typeface="굴림" pitchFamily="50" charset="-127"/>
              </a:rPr>
              <a:t>Berkery</a:t>
            </a:r>
            <a:r>
              <a:rPr lang="en-US" altLang="ko-KR" sz="1300" dirty="0" smtClean="0">
                <a:solidFill>
                  <a:schemeClr val="bg2">
                    <a:lumMod val="50000"/>
                  </a:schemeClr>
                </a:solidFill>
                <a:latin typeface="+mj-lt"/>
                <a:ea typeface="굴림" pitchFamily="50" charset="-127"/>
              </a:rPr>
              <a:t>, </a:t>
            </a:r>
            <a:r>
              <a:rPr lang="en-US" altLang="ko-KR" sz="1300" i="1" dirty="0" smtClean="0">
                <a:solidFill>
                  <a:schemeClr val="bg2">
                    <a:lumMod val="50000"/>
                  </a:schemeClr>
                </a:solidFill>
                <a:latin typeface="+mj-lt"/>
                <a:ea typeface="굴림" pitchFamily="50" charset="-127"/>
              </a:rPr>
              <a:t>et al</a:t>
            </a:r>
            <a:r>
              <a:rPr lang="en-US" altLang="ko-KR" sz="1300" dirty="0" smtClean="0">
                <a:solidFill>
                  <a:schemeClr val="bg2">
                    <a:lumMod val="50000"/>
                  </a:schemeClr>
                </a:solidFill>
                <a:latin typeface="+mj-lt"/>
                <a:ea typeface="굴림" pitchFamily="50" charset="-127"/>
              </a:rPr>
              <a:t>., MHD Workshop (2015)</a:t>
            </a:r>
          </a:p>
        </p:txBody>
      </p:sp>
    </p:spTree>
    <p:extLst>
      <p:ext uri="{BB962C8B-B14F-4D97-AF65-F5344CB8AC3E}">
        <p14:creationId xmlns:p14="http://schemas.microsoft.com/office/powerpoint/2010/main" val="2223767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3"/>
          <p:cNvSpPr txBox="1">
            <a:spLocks/>
          </p:cNvSpPr>
          <p:nvPr/>
        </p:nvSpPr>
        <p:spPr>
          <a:xfrm>
            <a:off x="972590" y="53975"/>
            <a:ext cx="7168342" cy="685800"/>
          </a:xfrm>
          <a:prstGeom prst="rect">
            <a:avLst/>
          </a:prstGeom>
        </p:spPr>
        <p:txBody>
          <a:bodyPr anchor="ctr" anchorCtr="0"/>
          <a:lstStyle/>
          <a:p>
            <a:pPr lvl="0" algn="ctr">
              <a:defRPr/>
            </a:pPr>
            <a:r>
              <a:rPr lang="en-US" sz="2000" b="1" dirty="0" smtClean="0">
                <a:solidFill>
                  <a:srgbClr val="0033CC"/>
                </a:solidFill>
              </a:rPr>
              <a:t>New RWM sensors will give superior control performance over the previous device sensors </a:t>
            </a:r>
            <a:endParaRPr kumimoji="0" lang="ko-KR" altLang="en-US" sz="2000" b="1" i="0" u="none" strike="noStrike" kern="0" cap="none" spc="0" normalizeH="0" baseline="-25000" noProof="0" dirty="0">
              <a:ln>
                <a:noFill/>
              </a:ln>
              <a:solidFill>
                <a:srgbClr val="0033CC"/>
              </a:solidFill>
              <a:effectLst/>
              <a:uLnTx/>
              <a:uFillTx/>
              <a:latin typeface="+mj-lt"/>
              <a:ea typeface="+mj-ea"/>
              <a:cs typeface="+mj-cs"/>
            </a:endParaRPr>
          </a:p>
        </p:txBody>
      </p:sp>
      <p:sp>
        <p:nvSpPr>
          <p:cNvPr id="4" name="Rectangle 3"/>
          <p:cNvSpPr txBox="1">
            <a:spLocks noChangeArrowheads="1"/>
          </p:cNvSpPr>
          <p:nvPr/>
        </p:nvSpPr>
        <p:spPr>
          <a:xfrm>
            <a:off x="375522" y="5538558"/>
            <a:ext cx="8345584" cy="866006"/>
          </a:xfrm>
          <a:prstGeom prst="rect">
            <a:avLst/>
          </a:prstGeom>
        </p:spPr>
        <p:txBody>
          <a:bodyPr lIns="45720" rIns="45720"/>
          <a:lstStyle/>
          <a:p>
            <a:pPr marL="342900" indent="-342900">
              <a:lnSpc>
                <a:spcPct val="110000"/>
              </a:lnSpc>
              <a:spcBef>
                <a:spcPct val="70000"/>
              </a:spcBef>
              <a:buClr>
                <a:srgbClr val="F70606"/>
              </a:buClr>
              <a:buSzPct val="75000"/>
              <a:buFont typeface="Wingdings" pitchFamily="2" charset="2"/>
              <a:buChar char=""/>
              <a:defRPr/>
            </a:pPr>
            <a:r>
              <a:rPr lang="en-US" altLang="ko-KR" sz="1900" kern="0" dirty="0" smtClean="0">
                <a:solidFill>
                  <a:srgbClr val="0033CC"/>
                </a:solidFill>
                <a:ea typeface="굴림" pitchFamily="50" charset="-127"/>
              </a:rPr>
              <a:t>The design advantages of the new RWM sensors result in greater mode control - almost up to the ideal with-wall limit </a:t>
            </a:r>
            <a:r>
              <a:rPr lang="en-US" altLang="ko-KR" sz="1900" kern="0" dirty="0">
                <a:solidFill>
                  <a:srgbClr val="0033CC"/>
                </a:solidFill>
                <a:ea typeface="굴림" pitchFamily="50" charset="-127"/>
              </a:rPr>
              <a:t>(</a:t>
            </a:r>
            <a:r>
              <a:rPr lang="en-US" altLang="ko-KR" sz="1900" kern="0" dirty="0" err="1">
                <a:solidFill>
                  <a:srgbClr val="0033CC"/>
                </a:solidFill>
                <a:ea typeface="굴림" pitchFamily="50" charset="-127"/>
              </a:rPr>
              <a:t>C</a:t>
            </a:r>
            <a:r>
              <a:rPr lang="en-US" altLang="ko-KR" sz="1900" kern="0" baseline="-25000" dirty="0" err="1">
                <a:solidFill>
                  <a:srgbClr val="0033CC"/>
                </a:solidFill>
                <a:latin typeface="Symbol" panose="05050102010706020507" pitchFamily="18" charset="2"/>
                <a:ea typeface="굴림" pitchFamily="50" charset="-127"/>
              </a:rPr>
              <a:t>b</a:t>
            </a:r>
            <a:r>
              <a:rPr lang="en-US" altLang="ko-KR" sz="1900" kern="0" dirty="0">
                <a:solidFill>
                  <a:srgbClr val="0033CC"/>
                </a:solidFill>
                <a:ea typeface="굴림" pitchFamily="50" charset="-127"/>
              </a:rPr>
              <a:t> = 98%, </a:t>
            </a:r>
            <a:r>
              <a:rPr lang="en-US" altLang="ko-KR" sz="1900" kern="0" dirty="0" err="1">
                <a:solidFill>
                  <a:srgbClr val="0033CC"/>
                </a:solidFill>
                <a:latin typeface="Symbol" panose="05050102010706020507" pitchFamily="18" charset="2"/>
                <a:ea typeface="굴림" pitchFamily="50" charset="-127"/>
              </a:rPr>
              <a:t>b</a:t>
            </a:r>
            <a:r>
              <a:rPr lang="en-US" altLang="ko-KR" sz="1900" kern="0" baseline="-25000" dirty="0" err="1">
                <a:solidFill>
                  <a:srgbClr val="0033CC"/>
                </a:solidFill>
                <a:ea typeface="굴림" pitchFamily="50" charset="-127"/>
              </a:rPr>
              <a:t>N</a:t>
            </a:r>
            <a:r>
              <a:rPr lang="en-US" altLang="ko-KR" sz="1900" kern="0" dirty="0">
                <a:solidFill>
                  <a:srgbClr val="0033CC"/>
                </a:solidFill>
                <a:ea typeface="굴림" pitchFamily="50" charset="-127"/>
              </a:rPr>
              <a:t> = </a:t>
            </a:r>
            <a:r>
              <a:rPr lang="en-US" altLang="ko-KR" sz="1900" kern="0" dirty="0" smtClean="0">
                <a:solidFill>
                  <a:srgbClr val="0033CC"/>
                </a:solidFill>
                <a:ea typeface="굴림" pitchFamily="50" charset="-127"/>
              </a:rPr>
              <a:t>4.8)</a:t>
            </a:r>
            <a:endParaRPr lang="en-US" altLang="ko-KR" sz="1900" kern="0" dirty="0">
              <a:solidFill>
                <a:srgbClr val="0033CC"/>
              </a:solidFill>
              <a:ea typeface="굴림" pitchFamily="50" charset="-127"/>
            </a:endParaRPr>
          </a:p>
        </p:txBody>
      </p:sp>
      <p:sp>
        <p:nvSpPr>
          <p:cNvPr id="5" name="TextBox 4"/>
          <p:cNvSpPr txBox="1"/>
          <p:nvPr/>
        </p:nvSpPr>
        <p:spPr>
          <a:xfrm>
            <a:off x="4634774" y="4982321"/>
            <a:ext cx="4153937" cy="292388"/>
          </a:xfrm>
          <a:prstGeom prst="rect">
            <a:avLst/>
          </a:prstGeom>
          <a:noFill/>
        </p:spPr>
        <p:txBody>
          <a:bodyPr wrap="square" rtlCol="0">
            <a:spAutoFit/>
          </a:bodyPr>
          <a:lstStyle/>
          <a:p>
            <a:pPr marL="0" lvl="1" algn="just"/>
            <a:r>
              <a:rPr lang="en-US" altLang="ko-KR" sz="1300" u="sng" dirty="0" smtClean="0"/>
              <a:t>RWM control performance of the new RWM sensors</a:t>
            </a:r>
            <a:endParaRPr lang="ko-KR" altLang="en-US" sz="1300" u="sng" dirty="0"/>
          </a:p>
        </p:txBody>
      </p:sp>
      <p:graphicFrame>
        <p:nvGraphicFramePr>
          <p:cNvPr id="6" name="Object 2"/>
          <p:cNvGraphicFramePr>
            <a:graphicFrameLocks noChangeAspect="1"/>
          </p:cNvGraphicFramePr>
          <p:nvPr>
            <p:extLst/>
          </p:nvPr>
        </p:nvGraphicFramePr>
        <p:xfrm>
          <a:off x="5641307" y="1626118"/>
          <a:ext cx="1171583" cy="423345"/>
        </p:xfrm>
        <a:graphic>
          <a:graphicData uri="http://schemas.openxmlformats.org/presentationml/2006/ole">
            <mc:AlternateContent xmlns:mc="http://schemas.openxmlformats.org/markup-compatibility/2006">
              <mc:Choice xmlns:v="urn:schemas-microsoft-com:vml" Requires="v">
                <p:oleObj spid="_x0000_s3394" name="Equation" r:id="rId4" imgW="1269720" imgH="457200" progId="Equation.3">
                  <p:embed/>
                </p:oleObj>
              </mc:Choice>
              <mc:Fallback>
                <p:oleObj name="Equation" r:id="rId4" imgW="1269720" imgH="457200" progId="Equation.3">
                  <p:embed/>
                  <p:pic>
                    <p:nvPicPr>
                      <p:cNvPr id="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1307" y="1626118"/>
                        <a:ext cx="1171583" cy="423345"/>
                      </a:xfrm>
                      <a:prstGeom prst="rect">
                        <a:avLst/>
                      </a:prstGeom>
                      <a:solidFill>
                        <a:srgbClr val="FFFFFF"/>
                      </a:solidFill>
                      <a:ln w="6350">
                        <a:solidFill>
                          <a:srgbClr val="000000"/>
                        </a:solidFill>
                        <a:miter lim="800000"/>
                        <a:headEnd/>
                        <a:tailEnd/>
                      </a:ln>
                    </p:spPr>
                  </p:pic>
                </p:oleObj>
              </mc:Fallback>
            </mc:AlternateContent>
          </a:graphicData>
        </a:graphic>
      </p:graphicFrame>
      <p:sp>
        <p:nvSpPr>
          <p:cNvPr id="3" name="TextBox 2"/>
          <p:cNvSpPr txBox="1"/>
          <p:nvPr/>
        </p:nvSpPr>
        <p:spPr>
          <a:xfrm>
            <a:off x="4661552" y="3395634"/>
            <a:ext cx="979755" cy="276999"/>
          </a:xfrm>
          <a:prstGeom prst="rect">
            <a:avLst/>
          </a:prstGeom>
          <a:noFill/>
        </p:spPr>
        <p:txBody>
          <a:bodyPr wrap="none" rtlCol="0">
            <a:spAutoFit/>
          </a:bodyPr>
          <a:lstStyle/>
          <a:p>
            <a:r>
              <a:rPr lang="en-US" altLang="ko-KR" sz="1200" dirty="0" smtClean="0">
                <a:solidFill>
                  <a:srgbClr val="FF00FF"/>
                </a:solidFill>
              </a:rPr>
              <a:t>(</a:t>
            </a:r>
            <a:r>
              <a:rPr lang="en-US" altLang="ko-KR" sz="1200" dirty="0" err="1" smtClean="0">
                <a:solidFill>
                  <a:srgbClr val="FF00FF"/>
                </a:solidFill>
              </a:rPr>
              <a:t>C</a:t>
            </a:r>
            <a:r>
              <a:rPr lang="en-US" altLang="ko-KR" sz="1200" baseline="-25000" dirty="0" err="1" smtClean="0">
                <a:solidFill>
                  <a:srgbClr val="FF00FF"/>
                </a:solidFill>
                <a:latin typeface="Symbol" panose="05050102010706020507" pitchFamily="18" charset="2"/>
              </a:rPr>
              <a:t>b</a:t>
            </a:r>
            <a:r>
              <a:rPr lang="en-US" altLang="ko-KR" sz="1200" dirty="0" smtClean="0">
                <a:solidFill>
                  <a:srgbClr val="FF00FF"/>
                </a:solidFill>
              </a:rPr>
              <a:t> = 37 %)</a:t>
            </a:r>
            <a:endParaRPr lang="ko-KR" altLang="en-US" sz="1200" dirty="0">
              <a:solidFill>
                <a:srgbClr val="FF00FF"/>
              </a:solidFill>
            </a:endParaRPr>
          </a:p>
        </p:txBody>
      </p:sp>
      <p:sp>
        <p:nvSpPr>
          <p:cNvPr id="8" name="TextBox 7"/>
          <p:cNvSpPr txBox="1"/>
          <p:nvPr/>
        </p:nvSpPr>
        <p:spPr>
          <a:xfrm>
            <a:off x="5803127" y="4252344"/>
            <a:ext cx="979755" cy="276999"/>
          </a:xfrm>
          <a:prstGeom prst="rect">
            <a:avLst/>
          </a:prstGeom>
          <a:noFill/>
        </p:spPr>
        <p:txBody>
          <a:bodyPr wrap="none" rtlCol="0">
            <a:spAutoFit/>
          </a:bodyPr>
          <a:lstStyle/>
          <a:p>
            <a:r>
              <a:rPr lang="en-US" altLang="ko-KR" sz="1200" dirty="0" smtClean="0">
                <a:solidFill>
                  <a:srgbClr val="FF0000"/>
                </a:solidFill>
              </a:rPr>
              <a:t>(</a:t>
            </a:r>
            <a:r>
              <a:rPr lang="en-US" altLang="ko-KR" sz="1200" dirty="0" err="1" smtClean="0">
                <a:solidFill>
                  <a:srgbClr val="FF0000"/>
                </a:solidFill>
              </a:rPr>
              <a:t>C</a:t>
            </a:r>
            <a:r>
              <a:rPr lang="en-US" altLang="ko-KR" sz="1200" baseline="-25000" dirty="0" err="1" smtClean="0">
                <a:solidFill>
                  <a:srgbClr val="FF0000"/>
                </a:solidFill>
                <a:latin typeface="Symbol" panose="05050102010706020507" pitchFamily="18" charset="2"/>
              </a:rPr>
              <a:t>b</a:t>
            </a:r>
            <a:r>
              <a:rPr lang="en-US" altLang="ko-KR" sz="1200" dirty="0" smtClean="0">
                <a:solidFill>
                  <a:srgbClr val="FF0000"/>
                </a:solidFill>
              </a:rPr>
              <a:t> = 86 %)</a:t>
            </a:r>
            <a:endParaRPr lang="ko-KR" altLang="en-US" sz="1200" dirty="0">
              <a:solidFill>
                <a:srgbClr val="FF0000"/>
              </a:solidFill>
            </a:endParaRPr>
          </a:p>
        </p:txBody>
      </p:sp>
      <p:grpSp>
        <p:nvGrpSpPr>
          <p:cNvPr id="19" name="Group 18"/>
          <p:cNvGrpSpPr/>
          <p:nvPr/>
        </p:nvGrpSpPr>
        <p:grpSpPr>
          <a:xfrm>
            <a:off x="3925228" y="1060845"/>
            <a:ext cx="4735551" cy="3971940"/>
            <a:chOff x="3925230" y="1021272"/>
            <a:chExt cx="4735551" cy="3971940"/>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5230" y="1021272"/>
              <a:ext cx="4735551" cy="3971940"/>
            </a:xfrm>
            <a:prstGeom prst="rect">
              <a:avLst/>
            </a:prstGeom>
          </p:spPr>
        </p:pic>
        <p:sp>
          <p:nvSpPr>
            <p:cNvPr id="9" name="TextBox 8"/>
            <p:cNvSpPr txBox="1"/>
            <p:nvPr/>
          </p:nvSpPr>
          <p:spPr>
            <a:xfrm>
              <a:off x="7196138" y="2555942"/>
              <a:ext cx="1406421" cy="353943"/>
            </a:xfrm>
            <a:prstGeom prst="rect">
              <a:avLst/>
            </a:prstGeom>
            <a:solidFill>
              <a:schemeClr val="bg1"/>
            </a:solidFill>
          </p:spPr>
          <p:txBody>
            <a:bodyPr wrap="square" lIns="0" tIns="0" rIns="0" bIns="0" rtlCol="0">
              <a:spAutoFit/>
            </a:bodyPr>
            <a:lstStyle/>
            <a:p>
              <a:pPr algn="ctr"/>
              <a:r>
                <a:rPr lang="en-US" altLang="ko-KR" sz="1150" dirty="0" smtClean="0">
                  <a:solidFill>
                    <a:schemeClr val="accent1"/>
                  </a:solidFill>
                </a:rPr>
                <a:t>MPZU03-L20 sensor</a:t>
              </a:r>
            </a:p>
            <a:p>
              <a:pPr algn="ctr"/>
              <a:r>
                <a:rPr lang="en-US" altLang="ko-KR" sz="1150" dirty="0" smtClean="0">
                  <a:solidFill>
                    <a:schemeClr val="accent1"/>
                  </a:solidFill>
                </a:rPr>
                <a:t>w/o compensation</a:t>
              </a:r>
            </a:p>
          </p:txBody>
        </p:sp>
        <p:sp>
          <p:nvSpPr>
            <p:cNvPr id="26" name="TextBox 25"/>
            <p:cNvSpPr txBox="1"/>
            <p:nvPr/>
          </p:nvSpPr>
          <p:spPr>
            <a:xfrm>
              <a:off x="7194230" y="3232980"/>
              <a:ext cx="1408329" cy="353943"/>
            </a:xfrm>
            <a:prstGeom prst="rect">
              <a:avLst/>
            </a:prstGeom>
            <a:solidFill>
              <a:schemeClr val="bg1"/>
            </a:solidFill>
          </p:spPr>
          <p:txBody>
            <a:bodyPr wrap="square" lIns="0" tIns="0" rIns="0" bIns="0" rtlCol="0">
              <a:spAutoFit/>
            </a:bodyPr>
            <a:lstStyle/>
            <a:p>
              <a:pPr algn="ctr"/>
              <a:r>
                <a:rPr lang="en-US" altLang="ko-KR" sz="1150" dirty="0" smtClean="0">
                  <a:solidFill>
                    <a:srgbClr val="006600"/>
                  </a:solidFill>
                </a:rPr>
                <a:t>MPZU04-L19 sensor</a:t>
              </a:r>
            </a:p>
            <a:p>
              <a:pPr algn="ctr"/>
              <a:r>
                <a:rPr lang="en-US" altLang="ko-KR" sz="1150" dirty="0" smtClean="0">
                  <a:solidFill>
                    <a:srgbClr val="006600"/>
                  </a:solidFill>
                </a:rPr>
                <a:t>w/o compensation</a:t>
              </a:r>
            </a:p>
          </p:txBody>
        </p:sp>
      </p:grpSp>
      <p:sp>
        <p:nvSpPr>
          <p:cNvPr id="33" name="TextBox 32"/>
          <p:cNvSpPr txBox="1"/>
          <p:nvPr/>
        </p:nvSpPr>
        <p:spPr>
          <a:xfrm>
            <a:off x="7194230" y="4244973"/>
            <a:ext cx="1406421" cy="215444"/>
          </a:xfrm>
          <a:prstGeom prst="rect">
            <a:avLst/>
          </a:prstGeom>
          <a:solidFill>
            <a:schemeClr val="bg1"/>
          </a:solidFill>
        </p:spPr>
        <p:txBody>
          <a:bodyPr wrap="square" lIns="0" tIns="0" rIns="0" bIns="0" rtlCol="0">
            <a:spAutoFit/>
          </a:bodyPr>
          <a:lstStyle/>
          <a:p>
            <a:pPr algn="ctr"/>
            <a:r>
              <a:rPr lang="en-US" altLang="ko-KR" sz="700" dirty="0" smtClean="0">
                <a:solidFill>
                  <a:schemeClr val="tx1"/>
                </a:solidFill>
              </a:rPr>
              <a:t>MPZU03-L20 (8+8) @ R = 2.188 m</a:t>
            </a:r>
          </a:p>
          <a:p>
            <a:pPr algn="ctr"/>
            <a:r>
              <a:rPr lang="en-US" altLang="ko-KR" sz="700" dirty="0" smtClean="0">
                <a:solidFill>
                  <a:schemeClr val="tx1"/>
                </a:solidFill>
              </a:rPr>
              <a:t>MPZU04-L19 (8+8) @ R = 2.099 m</a:t>
            </a:r>
          </a:p>
        </p:txBody>
      </p:sp>
      <p:sp>
        <p:nvSpPr>
          <p:cNvPr id="35" name="TextBox 34"/>
          <p:cNvSpPr txBox="1"/>
          <p:nvPr/>
        </p:nvSpPr>
        <p:spPr>
          <a:xfrm>
            <a:off x="5513377" y="1670644"/>
            <a:ext cx="1107618" cy="738664"/>
          </a:xfrm>
          <a:prstGeom prst="rect">
            <a:avLst/>
          </a:prstGeom>
          <a:solidFill>
            <a:srgbClr val="FFFF99"/>
          </a:solidFill>
          <a:ln w="6350">
            <a:solidFill>
              <a:srgbClr val="FF0000"/>
            </a:solidFill>
          </a:ln>
        </p:spPr>
        <p:txBody>
          <a:bodyPr wrap="square" lIns="45720" rIns="45720" rtlCol="0">
            <a:spAutoFit/>
          </a:bodyPr>
          <a:lstStyle/>
          <a:p>
            <a:r>
              <a:rPr lang="en-US" sz="1400" dirty="0" smtClean="0">
                <a:solidFill>
                  <a:srgbClr val="FF0000"/>
                </a:solidFill>
              </a:rPr>
              <a:t>New RWM sensor</a:t>
            </a:r>
          </a:p>
          <a:p>
            <a:r>
              <a:rPr lang="en-US" sz="1400" dirty="0" smtClean="0">
                <a:solidFill>
                  <a:srgbClr val="FF0000"/>
                </a:solidFill>
              </a:rPr>
              <a:t>performance</a:t>
            </a:r>
            <a:endParaRPr lang="en-US" sz="1400" dirty="0">
              <a:solidFill>
                <a:srgbClr val="FF0000"/>
              </a:solidFill>
            </a:endParaRPr>
          </a:p>
        </p:txBody>
      </p:sp>
      <p:pic>
        <p:nvPicPr>
          <p:cNvPr id="27" name="Picture 26" descr="Sensors2d.png"/>
          <p:cNvPicPr>
            <a:picLocks noChangeAspect="1"/>
          </p:cNvPicPr>
          <p:nvPr/>
        </p:nvPicPr>
        <p:blipFill>
          <a:blip r:embed="rId7" cstate="print"/>
          <a:stretch>
            <a:fillRect/>
          </a:stretch>
        </p:blipFill>
        <p:spPr>
          <a:xfrm>
            <a:off x="295318" y="1044732"/>
            <a:ext cx="2447971" cy="3967402"/>
          </a:xfrm>
          <a:prstGeom prst="rect">
            <a:avLst/>
          </a:prstGeom>
        </p:spPr>
      </p:pic>
      <p:sp>
        <p:nvSpPr>
          <p:cNvPr id="29" name="TextBox 28"/>
          <p:cNvSpPr txBox="1"/>
          <p:nvPr/>
        </p:nvSpPr>
        <p:spPr>
          <a:xfrm>
            <a:off x="1190322" y="1458039"/>
            <a:ext cx="305853" cy="169277"/>
          </a:xfrm>
          <a:prstGeom prst="rect">
            <a:avLst/>
          </a:prstGeom>
          <a:noFill/>
        </p:spPr>
        <p:txBody>
          <a:bodyPr wrap="none" lIns="45720" tIns="0" rIns="0" bIns="0" rtlCol="0">
            <a:spAutoFit/>
          </a:bodyPr>
          <a:lstStyle/>
          <a:p>
            <a:r>
              <a:rPr lang="en-US" sz="1100" b="1" dirty="0" smtClean="0">
                <a:solidFill>
                  <a:srgbClr val="00B0F0"/>
                </a:solidFill>
              </a:rPr>
              <a:t>SLs</a:t>
            </a:r>
            <a:endParaRPr lang="en-US" sz="1100" b="1" dirty="0">
              <a:solidFill>
                <a:srgbClr val="00B0F0"/>
              </a:solidFill>
            </a:endParaRPr>
          </a:p>
        </p:txBody>
      </p:sp>
      <p:sp>
        <p:nvSpPr>
          <p:cNvPr id="31" name="TextBox 30"/>
          <p:cNvSpPr txBox="1"/>
          <p:nvPr/>
        </p:nvSpPr>
        <p:spPr>
          <a:xfrm>
            <a:off x="1190322" y="4125016"/>
            <a:ext cx="305853" cy="169277"/>
          </a:xfrm>
          <a:prstGeom prst="rect">
            <a:avLst/>
          </a:prstGeom>
          <a:noFill/>
        </p:spPr>
        <p:txBody>
          <a:bodyPr wrap="none" lIns="45720" tIns="0" rIns="0" bIns="0" rtlCol="0">
            <a:spAutoFit/>
          </a:bodyPr>
          <a:lstStyle/>
          <a:p>
            <a:r>
              <a:rPr lang="en-US" sz="1100" b="1" dirty="0" smtClean="0">
                <a:solidFill>
                  <a:srgbClr val="00B0F0"/>
                </a:solidFill>
              </a:rPr>
              <a:t>SLs</a:t>
            </a:r>
            <a:endParaRPr lang="en-US" sz="1100" b="1" dirty="0">
              <a:solidFill>
                <a:srgbClr val="00B0F0"/>
              </a:solidFill>
            </a:endParaRPr>
          </a:p>
        </p:txBody>
      </p:sp>
      <p:sp>
        <p:nvSpPr>
          <p:cNvPr id="32" name="Rectangle 31"/>
          <p:cNvSpPr/>
          <p:nvPr/>
        </p:nvSpPr>
        <p:spPr bwMode="auto">
          <a:xfrm rot="19500000">
            <a:off x="1765857" y="2141218"/>
            <a:ext cx="25200" cy="252000"/>
          </a:xfrm>
          <a:prstGeom prst="rect">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36" name="Rectangle 35"/>
          <p:cNvSpPr/>
          <p:nvPr/>
        </p:nvSpPr>
        <p:spPr bwMode="auto">
          <a:xfrm rot="2100000" flipV="1">
            <a:off x="1765857" y="3349463"/>
            <a:ext cx="25200" cy="252000"/>
          </a:xfrm>
          <a:prstGeom prst="rect">
            <a:avLst/>
          </a:prstGeom>
          <a:solidFill>
            <a:srgbClr val="FF6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cxnSp>
        <p:nvCxnSpPr>
          <p:cNvPr id="37" name="Straight Arrow Connector 36"/>
          <p:cNvCxnSpPr/>
          <p:nvPr/>
        </p:nvCxnSpPr>
        <p:spPr bwMode="auto">
          <a:xfrm flipH="1" flipV="1">
            <a:off x="1808938" y="2267219"/>
            <a:ext cx="1171212" cy="598876"/>
          </a:xfrm>
          <a:prstGeom prst="straightConnector1">
            <a:avLst/>
          </a:prstGeom>
          <a:solidFill>
            <a:schemeClr val="accent1"/>
          </a:solidFill>
          <a:ln w="12700" cap="flat" cmpd="sng" algn="ctr">
            <a:solidFill>
              <a:schemeClr val="tx1">
                <a:lumMod val="75000"/>
                <a:lumOff val="25000"/>
              </a:schemeClr>
            </a:solidFill>
            <a:prstDash val="dash"/>
            <a:round/>
            <a:headEnd type="none" w="sm" len="lg"/>
            <a:tailEnd type="triangle" w="med" len="med"/>
          </a:ln>
          <a:effectLst/>
        </p:spPr>
      </p:cxnSp>
      <p:cxnSp>
        <p:nvCxnSpPr>
          <p:cNvPr id="38" name="Straight Arrow Connector 37"/>
          <p:cNvCxnSpPr/>
          <p:nvPr/>
        </p:nvCxnSpPr>
        <p:spPr bwMode="auto">
          <a:xfrm flipH="1">
            <a:off x="1808937" y="2874666"/>
            <a:ext cx="1171212" cy="598876"/>
          </a:xfrm>
          <a:prstGeom prst="straightConnector1">
            <a:avLst/>
          </a:prstGeom>
          <a:solidFill>
            <a:schemeClr val="accent1"/>
          </a:solidFill>
          <a:ln w="12700" cap="flat" cmpd="sng" algn="ctr">
            <a:solidFill>
              <a:schemeClr val="tx1">
                <a:lumMod val="75000"/>
                <a:lumOff val="25000"/>
              </a:schemeClr>
            </a:solidFill>
            <a:prstDash val="dash"/>
            <a:round/>
            <a:headEnd type="none" w="sm" len="lg"/>
            <a:tailEnd type="triangle" w="med" len="med"/>
          </a:ln>
          <a:effectLst/>
        </p:spPr>
      </p:cxnSp>
      <p:sp>
        <p:nvSpPr>
          <p:cNvPr id="41" name="TextBox 40"/>
          <p:cNvSpPr txBox="1"/>
          <p:nvPr/>
        </p:nvSpPr>
        <p:spPr>
          <a:xfrm>
            <a:off x="2942979" y="2515149"/>
            <a:ext cx="835772" cy="719034"/>
          </a:xfrm>
          <a:prstGeom prst="rect">
            <a:avLst/>
          </a:prstGeom>
          <a:solidFill>
            <a:schemeClr val="bg1"/>
          </a:solidFill>
          <a:ln>
            <a:solidFill>
              <a:schemeClr val="tx1"/>
            </a:solidFill>
          </a:ln>
        </p:spPr>
        <p:txBody>
          <a:bodyPr wrap="square" lIns="72000" tIns="36000" rIns="36000" bIns="36000" rtlCol="0">
            <a:spAutoFit/>
          </a:bodyPr>
          <a:lstStyle/>
          <a:p>
            <a:r>
              <a:rPr lang="en-US" altLang="ko-KR" sz="1400" b="1" dirty="0" smtClean="0">
                <a:solidFill>
                  <a:srgbClr val="FF6600"/>
                </a:solidFill>
              </a:rPr>
              <a:t>New RWM sensors</a:t>
            </a:r>
            <a:endParaRPr lang="ko-KR" altLang="en-US" sz="1400" b="1" dirty="0">
              <a:solidFill>
                <a:srgbClr val="FF6600"/>
              </a:solidFill>
            </a:endParaRPr>
          </a:p>
        </p:txBody>
      </p:sp>
      <p:sp>
        <p:nvSpPr>
          <p:cNvPr id="42" name="Rectangle 41"/>
          <p:cNvSpPr/>
          <p:nvPr/>
        </p:nvSpPr>
        <p:spPr>
          <a:xfrm>
            <a:off x="375522" y="5009314"/>
            <a:ext cx="4466918" cy="307777"/>
          </a:xfrm>
          <a:prstGeom prst="rect">
            <a:avLst/>
          </a:prstGeom>
          <a:ln w="3175">
            <a:noFill/>
          </a:ln>
        </p:spPr>
        <p:txBody>
          <a:bodyPr wrap="square" lIns="45720" rIns="45720">
            <a:spAutoFit/>
          </a:bodyPr>
          <a:lstStyle/>
          <a:p>
            <a:r>
              <a:rPr lang="en-US" altLang="ko-KR" sz="1400" dirty="0" smtClean="0">
                <a:solidFill>
                  <a:schemeClr val="bg2">
                    <a:lumMod val="50000"/>
                  </a:schemeClr>
                </a:solidFill>
                <a:latin typeface="+mj-ea"/>
              </a:rPr>
              <a:t>Y.S. Park, </a:t>
            </a:r>
            <a:r>
              <a:rPr lang="en-US" altLang="ko-KR" sz="1400" i="1" dirty="0" smtClean="0">
                <a:solidFill>
                  <a:schemeClr val="bg2">
                    <a:lumMod val="50000"/>
                  </a:schemeClr>
                </a:solidFill>
                <a:latin typeface="+mj-ea"/>
              </a:rPr>
              <a:t>et al</a:t>
            </a:r>
            <a:r>
              <a:rPr lang="en-US" altLang="ko-KR" sz="1400" dirty="0" smtClean="0">
                <a:solidFill>
                  <a:schemeClr val="bg2">
                    <a:lumMod val="50000"/>
                  </a:schemeClr>
                </a:solidFill>
                <a:latin typeface="+mj-ea"/>
              </a:rPr>
              <a:t>., Phys. Plasmas </a:t>
            </a:r>
            <a:r>
              <a:rPr lang="en-US" altLang="ko-KR" sz="1400" b="1" dirty="0" smtClean="0">
                <a:solidFill>
                  <a:schemeClr val="bg2">
                    <a:lumMod val="50000"/>
                  </a:schemeClr>
                </a:solidFill>
                <a:latin typeface="+mj-ea"/>
              </a:rPr>
              <a:t>21</a:t>
            </a:r>
            <a:r>
              <a:rPr lang="en-US" altLang="ko-KR" sz="1400" dirty="0" smtClean="0">
                <a:solidFill>
                  <a:schemeClr val="bg2">
                    <a:lumMod val="50000"/>
                  </a:schemeClr>
                </a:solidFill>
                <a:latin typeface="+mj-ea"/>
              </a:rPr>
              <a:t> (2014) 012513</a:t>
            </a:r>
            <a:endParaRPr lang="en-US" sz="1400" dirty="0">
              <a:solidFill>
                <a:schemeClr val="bg2">
                  <a:lumMod val="50000"/>
                </a:schemeClr>
              </a:solidFill>
            </a:endParaRPr>
          </a:p>
        </p:txBody>
      </p:sp>
      <p:graphicFrame>
        <p:nvGraphicFramePr>
          <p:cNvPr id="43" name="Object 2"/>
          <p:cNvGraphicFramePr>
            <a:graphicFrameLocks noChangeAspect="1"/>
          </p:cNvGraphicFramePr>
          <p:nvPr>
            <p:extLst/>
          </p:nvPr>
        </p:nvGraphicFramePr>
        <p:xfrm>
          <a:off x="7502221" y="3752309"/>
          <a:ext cx="977316" cy="353148"/>
        </p:xfrm>
        <a:graphic>
          <a:graphicData uri="http://schemas.openxmlformats.org/presentationml/2006/ole">
            <mc:AlternateContent xmlns:mc="http://schemas.openxmlformats.org/markup-compatibility/2006">
              <mc:Choice xmlns:v="urn:schemas-microsoft-com:vml" Requires="v">
                <p:oleObj spid="_x0000_s3395" name="Equation" r:id="rId8" imgW="1269720" imgH="457200" progId="Equation.3">
                  <p:embed/>
                </p:oleObj>
              </mc:Choice>
              <mc:Fallback>
                <p:oleObj name="Equation" r:id="rId8" imgW="1269720" imgH="457200" progId="Equation.3">
                  <p:embed/>
                  <p:pic>
                    <p:nvPicPr>
                      <p:cNvPr id="4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2221" y="3752309"/>
                        <a:ext cx="977316" cy="353148"/>
                      </a:xfrm>
                      <a:prstGeom prst="rect">
                        <a:avLst/>
                      </a:prstGeom>
                      <a:solidFill>
                        <a:srgbClr val="FFFFFF"/>
                      </a:solidFill>
                      <a:ln w="6350">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2918702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316" y="1123506"/>
            <a:ext cx="3770610" cy="2829420"/>
          </a:xfrm>
          <a:prstGeom prst="rect">
            <a:avLst/>
          </a:prstGeom>
        </p:spPr>
      </p:pic>
      <p:pic>
        <p:nvPicPr>
          <p:cNvPr id="59" name="Picture 58"/>
          <p:cNvPicPr>
            <a:picLocks noChangeAspect="1"/>
          </p:cNvPicPr>
          <p:nvPr/>
        </p:nvPicPr>
        <p:blipFill rotWithShape="1">
          <a:blip r:embed="rId4" cstate="print">
            <a:extLst>
              <a:ext uri="{28A0092B-C50C-407E-A947-70E740481C1C}">
                <a14:useLocalDpi xmlns:a14="http://schemas.microsoft.com/office/drawing/2010/main" val="0"/>
              </a:ext>
            </a:extLst>
          </a:blip>
          <a:srcRect l="5503" r="8546"/>
          <a:stretch/>
        </p:blipFill>
        <p:spPr>
          <a:xfrm>
            <a:off x="614007" y="1140409"/>
            <a:ext cx="3783264" cy="3242519"/>
          </a:xfrm>
          <a:prstGeom prst="rect">
            <a:avLst/>
          </a:prstGeom>
        </p:spPr>
      </p:pic>
      <p:sp>
        <p:nvSpPr>
          <p:cNvPr id="11" name="Title 3"/>
          <p:cNvSpPr txBox="1">
            <a:spLocks/>
          </p:cNvSpPr>
          <p:nvPr/>
        </p:nvSpPr>
        <p:spPr>
          <a:xfrm>
            <a:off x="209550" y="53975"/>
            <a:ext cx="8705849" cy="685800"/>
          </a:xfrm>
          <a:prstGeom prst="rect">
            <a:avLst/>
          </a:prstGeom>
        </p:spPr>
        <p:txBody>
          <a:bodyPr anchor="ctr" anchorCtr="0"/>
          <a:lstStyle/>
          <a:p>
            <a:pPr lvl="0" algn="ctr">
              <a:defRPr/>
            </a:pPr>
            <a:r>
              <a:rPr lang="en-US" sz="1900" b="1" dirty="0" smtClean="0">
                <a:solidFill>
                  <a:srgbClr val="0033CC"/>
                </a:solidFill>
                <a:latin typeface="+mj-lt"/>
              </a:rPr>
              <a:t>Strong coupling between RWM feedback sensors and passive plates could be detrimental to RWM feedback</a:t>
            </a:r>
          </a:p>
        </p:txBody>
      </p:sp>
      <p:sp>
        <p:nvSpPr>
          <p:cNvPr id="19" name="Rectangle 3"/>
          <p:cNvSpPr txBox="1">
            <a:spLocks noChangeArrowheads="1"/>
          </p:cNvSpPr>
          <p:nvPr/>
        </p:nvSpPr>
        <p:spPr>
          <a:xfrm>
            <a:off x="377112" y="4931756"/>
            <a:ext cx="8481510" cy="1546346"/>
          </a:xfrm>
          <a:prstGeom prst="rect">
            <a:avLst/>
          </a:prstGeom>
        </p:spPr>
        <p:txBody>
          <a:bodyPr lIns="0" rIns="0"/>
          <a:lstStyle/>
          <a:p>
            <a:pPr marL="342900" lvl="0" indent="-342900">
              <a:spcBef>
                <a:spcPct val="70000"/>
              </a:spcBef>
              <a:buClr>
                <a:srgbClr val="F70606"/>
              </a:buClr>
              <a:buSzPct val="75000"/>
              <a:buFont typeface="Wingdings" pitchFamily="2" charset="2"/>
              <a:buChar char=""/>
              <a:defRPr/>
            </a:pPr>
            <a:r>
              <a:rPr lang="en-US" altLang="ko-KR" sz="1800" kern="0" dirty="0">
                <a:solidFill>
                  <a:srgbClr val="0033CC"/>
                </a:solidFill>
                <a:ea typeface="굴림" pitchFamily="50" charset="-127"/>
              </a:rPr>
              <a:t>Transient effects of the induced currents on </a:t>
            </a:r>
            <a:r>
              <a:rPr lang="en-US" altLang="ko-KR" sz="1800" kern="0" dirty="0" smtClean="0">
                <a:solidFill>
                  <a:srgbClr val="0033CC"/>
                </a:solidFill>
                <a:ea typeface="굴림" pitchFamily="50" charset="-127"/>
              </a:rPr>
              <a:t>the passive </a:t>
            </a:r>
            <a:r>
              <a:rPr lang="en-US" altLang="ko-KR" sz="1800" kern="0" dirty="0">
                <a:solidFill>
                  <a:srgbClr val="0033CC"/>
                </a:solidFill>
                <a:ea typeface="굴림" pitchFamily="50" charset="-127"/>
              </a:rPr>
              <a:t>plates have been examined by VALEN-3D code </a:t>
            </a:r>
            <a:endParaRPr lang="en-US" altLang="ko-KR" sz="1800" kern="0" dirty="0" smtClean="0">
              <a:solidFill>
                <a:srgbClr val="0033CC"/>
              </a:solidFill>
              <a:ea typeface="굴림" pitchFamily="50" charset="-127"/>
            </a:endParaRPr>
          </a:p>
          <a:p>
            <a:pPr marL="342900" lvl="0" indent="-342900">
              <a:spcBef>
                <a:spcPct val="70000"/>
              </a:spcBef>
              <a:buClr>
                <a:srgbClr val="F70606"/>
              </a:buClr>
              <a:buSzPct val="75000"/>
              <a:buFont typeface="Wingdings" pitchFamily="2" charset="2"/>
              <a:buChar char=""/>
              <a:defRPr/>
            </a:pPr>
            <a:r>
              <a:rPr lang="en-US" altLang="ko-KR" sz="1800" kern="0" dirty="0" smtClean="0">
                <a:solidFill>
                  <a:srgbClr val="0033CC"/>
                </a:solidFill>
                <a:ea typeface="굴림" pitchFamily="50" charset="-127"/>
              </a:rPr>
              <a:t>KSTAR passive </a:t>
            </a:r>
            <a:r>
              <a:rPr lang="en-US" altLang="ko-KR" sz="1800" kern="0" dirty="0">
                <a:solidFill>
                  <a:srgbClr val="0033CC"/>
                </a:solidFill>
                <a:ea typeface="굴림" pitchFamily="50" charset="-127"/>
              </a:rPr>
              <a:t>plates are found to give a significant inductive </a:t>
            </a:r>
            <a:r>
              <a:rPr lang="en-US" altLang="ko-KR" sz="1800" kern="0" dirty="0" smtClean="0">
                <a:solidFill>
                  <a:srgbClr val="0033CC"/>
                </a:solidFill>
                <a:ea typeface="굴림" pitchFamily="50" charset="-127"/>
              </a:rPr>
              <a:t>effect on RWM sensor measurement when RWM coils are activated</a:t>
            </a:r>
            <a:endParaRPr lang="en-US" altLang="ko-KR" sz="1800" kern="0" dirty="0">
              <a:solidFill>
                <a:srgbClr val="0033CC"/>
              </a:solidFill>
              <a:ea typeface="굴림" pitchFamily="50" charset="-127"/>
            </a:endParaRPr>
          </a:p>
        </p:txBody>
      </p:sp>
      <p:sp>
        <p:nvSpPr>
          <p:cNvPr id="32" name="TextBox 31"/>
          <p:cNvSpPr txBox="1"/>
          <p:nvPr/>
        </p:nvSpPr>
        <p:spPr>
          <a:xfrm>
            <a:off x="4746015" y="3988196"/>
            <a:ext cx="4169384" cy="738664"/>
          </a:xfrm>
          <a:prstGeom prst="rect">
            <a:avLst/>
          </a:prstGeom>
          <a:noFill/>
        </p:spPr>
        <p:txBody>
          <a:bodyPr wrap="square" rtlCol="0">
            <a:spAutoFit/>
          </a:bodyPr>
          <a:lstStyle/>
          <a:p>
            <a:pPr algn="just"/>
            <a:r>
              <a:rPr lang="en-US" altLang="ko-KR" sz="1400" u="sng" dirty="0" smtClean="0"/>
              <a:t>Computed induced currents on the internal passive conductors when 10 Hz n = 1 rotating field is applied from RWM control coils (m-IVCCs)</a:t>
            </a:r>
          </a:p>
        </p:txBody>
      </p:sp>
      <p:sp>
        <p:nvSpPr>
          <p:cNvPr id="37" name="Rectangle 36"/>
          <p:cNvSpPr/>
          <p:nvPr/>
        </p:nvSpPr>
        <p:spPr bwMode="auto">
          <a:xfrm>
            <a:off x="557750" y="1303021"/>
            <a:ext cx="370327" cy="2784678"/>
          </a:xfrm>
          <a:prstGeom prst="rect">
            <a:avLst/>
          </a:prstGeom>
          <a:solidFill>
            <a:schemeClr val="bg1"/>
          </a:solidFill>
          <a:ln w="12700" cap="flat" cmpd="sng" algn="ctr">
            <a:noFill/>
            <a:prstDash val="solid"/>
            <a:round/>
            <a:headEnd type="none" w="med" len="med"/>
            <a:tailEnd type="none" w="med" len="med"/>
          </a:ln>
          <a:effectLst/>
        </p:spPr>
        <p:txBody>
          <a:bodyPr vert="horz" wrap="none" lIns="0" tIns="0" rIns="18000" bIns="0" numCol="1" rtlCol="0" anchor="ctr" anchorCtr="0" compatLnSpc="1">
            <a:prstTxWarp prst="textNoShape">
              <a:avLst/>
            </a:prstTxWarp>
          </a:bodyPr>
          <a:lstStyle/>
          <a:p>
            <a:pPr marL="0" marR="0" indent="0" algn="r" defTabSz="914400" rtl="0" eaLnBrk="0" fontAlgn="base" latinLnBrk="0" hangingPunct="0">
              <a:lnSpc>
                <a:spcPct val="120000"/>
              </a:lnSpc>
              <a:spcBef>
                <a:spcPct val="0"/>
              </a:spcBef>
              <a:spcAft>
                <a:spcPct val="0"/>
              </a:spcAft>
              <a:buClrTx/>
              <a:buSzTx/>
              <a:buFontTx/>
              <a:buNone/>
              <a:tabLst/>
            </a:pPr>
            <a:r>
              <a:rPr lang="en-US" altLang="ko-KR" sz="800" dirty="0" smtClean="0"/>
              <a:t>15</a:t>
            </a:r>
            <a:endParaRPr kumimoji="0" lang="en-US" altLang="ko-KR" sz="800" b="0" i="0" u="none" strike="noStrike" cap="none" normalizeH="0" baseline="0" dirty="0" smtClean="0">
              <a:ln>
                <a:noFill/>
              </a:ln>
              <a:solidFill>
                <a:schemeClr val="tx2"/>
              </a:solidFill>
              <a:effectLst/>
            </a:endParaRPr>
          </a:p>
          <a:p>
            <a:pPr marL="0" marR="0" indent="0" algn="r" defTabSz="914400" rtl="0" eaLnBrk="0" fontAlgn="base" latinLnBrk="0" hangingPunct="0">
              <a:lnSpc>
                <a:spcPct val="120000"/>
              </a:lnSpc>
              <a:spcBef>
                <a:spcPct val="0"/>
              </a:spcBef>
              <a:spcAft>
                <a:spcPct val="0"/>
              </a:spcAft>
              <a:buClrTx/>
              <a:buSzTx/>
              <a:buFontTx/>
              <a:buNone/>
              <a:tabLst/>
            </a:pPr>
            <a:endParaRPr lang="en-US" altLang="ko-KR" sz="800" dirty="0"/>
          </a:p>
          <a:p>
            <a:pPr marL="0" marR="0" indent="0" algn="r" defTabSz="914400" rtl="0" eaLnBrk="0" fontAlgn="base" latinLnBrk="0" hangingPunct="0">
              <a:lnSpc>
                <a:spcPct val="120000"/>
              </a:lnSpc>
              <a:spcBef>
                <a:spcPct val="0"/>
              </a:spcBef>
              <a:spcAft>
                <a:spcPct val="0"/>
              </a:spcAft>
              <a:buClrTx/>
              <a:buSzTx/>
              <a:buFontTx/>
              <a:buNone/>
              <a:tabLst/>
            </a:pPr>
            <a:endParaRPr kumimoji="0" lang="en-US" altLang="ko-KR" sz="800" b="0" i="0" u="none" strike="noStrike" cap="none" normalizeH="0" baseline="0" dirty="0" smtClean="0">
              <a:ln>
                <a:noFill/>
              </a:ln>
              <a:solidFill>
                <a:schemeClr val="tx2"/>
              </a:solidFill>
              <a:effectLst/>
            </a:endParaRPr>
          </a:p>
          <a:p>
            <a:pPr marL="0" marR="0" indent="0" algn="r" defTabSz="914400" rtl="0" eaLnBrk="0" fontAlgn="base" latinLnBrk="0" hangingPunct="0">
              <a:lnSpc>
                <a:spcPct val="120000"/>
              </a:lnSpc>
              <a:spcBef>
                <a:spcPct val="0"/>
              </a:spcBef>
              <a:spcAft>
                <a:spcPct val="0"/>
              </a:spcAft>
              <a:buClrTx/>
              <a:buSzTx/>
              <a:buFontTx/>
              <a:buNone/>
              <a:tabLst/>
            </a:pPr>
            <a:r>
              <a:rPr lang="en-US" altLang="ko-KR" sz="800" dirty="0"/>
              <a:t>1</a:t>
            </a:r>
            <a:r>
              <a:rPr lang="en-US" altLang="ko-KR" sz="800" dirty="0" smtClean="0"/>
              <a:t>0</a:t>
            </a:r>
          </a:p>
          <a:p>
            <a:pPr marL="0" marR="0" indent="0" algn="r" defTabSz="914400" rtl="0" eaLnBrk="0" fontAlgn="base" latinLnBrk="0" hangingPunct="0">
              <a:lnSpc>
                <a:spcPct val="120000"/>
              </a:lnSpc>
              <a:spcBef>
                <a:spcPct val="0"/>
              </a:spcBef>
              <a:spcAft>
                <a:spcPct val="0"/>
              </a:spcAft>
              <a:buClrTx/>
              <a:buSzTx/>
              <a:buFontTx/>
              <a:buNone/>
              <a:tabLst/>
            </a:pPr>
            <a:endParaRPr kumimoji="0" lang="en-US" altLang="ko-KR" sz="800" b="0" i="0" u="none" strike="noStrike" cap="none" normalizeH="0" baseline="0" dirty="0">
              <a:ln>
                <a:noFill/>
              </a:ln>
              <a:solidFill>
                <a:schemeClr val="tx2"/>
              </a:solidFill>
              <a:effectLst/>
            </a:endParaRPr>
          </a:p>
          <a:p>
            <a:pPr marL="0" marR="0" indent="0" algn="r" defTabSz="914400" rtl="0" eaLnBrk="0" fontAlgn="base" latinLnBrk="0" hangingPunct="0">
              <a:lnSpc>
                <a:spcPct val="120000"/>
              </a:lnSpc>
              <a:spcBef>
                <a:spcPct val="0"/>
              </a:spcBef>
              <a:spcAft>
                <a:spcPct val="0"/>
              </a:spcAft>
              <a:buClrTx/>
              <a:buSzTx/>
              <a:buFontTx/>
              <a:buNone/>
              <a:tabLst/>
            </a:pPr>
            <a:endParaRPr lang="en-US" altLang="ko-KR" sz="800" dirty="0" smtClean="0"/>
          </a:p>
          <a:p>
            <a:pPr marL="0" marR="0" indent="0" algn="r" defTabSz="914400" rtl="0" eaLnBrk="0" fontAlgn="base" latinLnBrk="0" hangingPunct="0">
              <a:lnSpc>
                <a:spcPct val="120000"/>
              </a:lnSpc>
              <a:spcBef>
                <a:spcPct val="0"/>
              </a:spcBef>
              <a:spcAft>
                <a:spcPct val="0"/>
              </a:spcAft>
              <a:buClrTx/>
              <a:buSzTx/>
              <a:buFontTx/>
              <a:buNone/>
              <a:tabLst/>
            </a:pPr>
            <a:r>
              <a:rPr lang="en-US" altLang="ko-KR" sz="800" dirty="0"/>
              <a:t>5</a:t>
            </a:r>
            <a:endParaRPr lang="en-US" altLang="ko-KR" sz="800" dirty="0" smtClean="0"/>
          </a:p>
          <a:p>
            <a:pPr marL="0" marR="0" indent="0" algn="r" defTabSz="914400" rtl="0" eaLnBrk="0" fontAlgn="base" latinLnBrk="0" hangingPunct="0">
              <a:lnSpc>
                <a:spcPct val="120000"/>
              </a:lnSpc>
              <a:spcBef>
                <a:spcPct val="0"/>
              </a:spcBef>
              <a:spcAft>
                <a:spcPct val="0"/>
              </a:spcAft>
              <a:buClrTx/>
              <a:buSzTx/>
              <a:buFontTx/>
              <a:buNone/>
              <a:tabLst/>
            </a:pPr>
            <a:endParaRPr kumimoji="0" lang="en-US" altLang="ko-KR" sz="800" b="0" i="0" u="none" strike="noStrike" cap="none" normalizeH="0" baseline="0" dirty="0">
              <a:ln>
                <a:noFill/>
              </a:ln>
              <a:solidFill>
                <a:schemeClr val="tx2"/>
              </a:solidFill>
              <a:effectLst/>
            </a:endParaRPr>
          </a:p>
          <a:p>
            <a:pPr marL="0" marR="0" indent="0" algn="r" defTabSz="914400" rtl="0" eaLnBrk="0" fontAlgn="base" latinLnBrk="0" hangingPunct="0">
              <a:lnSpc>
                <a:spcPct val="120000"/>
              </a:lnSpc>
              <a:spcBef>
                <a:spcPct val="0"/>
              </a:spcBef>
              <a:spcAft>
                <a:spcPct val="0"/>
              </a:spcAft>
              <a:buClrTx/>
              <a:buSzTx/>
              <a:buFontTx/>
              <a:buNone/>
              <a:tabLst/>
            </a:pPr>
            <a:endParaRPr lang="en-US" altLang="ko-KR" sz="800" dirty="0" smtClean="0"/>
          </a:p>
          <a:p>
            <a:pPr marL="0" marR="0" indent="0" algn="r" defTabSz="914400" rtl="0" eaLnBrk="0" fontAlgn="base" latinLnBrk="0" hangingPunct="0">
              <a:lnSpc>
                <a:spcPct val="120000"/>
              </a:lnSpc>
              <a:spcBef>
                <a:spcPct val="0"/>
              </a:spcBef>
              <a:spcAft>
                <a:spcPct val="0"/>
              </a:spcAft>
              <a:buClrTx/>
              <a:buSzTx/>
              <a:buFontTx/>
              <a:buNone/>
              <a:tabLst/>
            </a:pPr>
            <a:r>
              <a:rPr lang="en-US" altLang="ko-KR" sz="800" dirty="0" smtClean="0"/>
              <a:t>0</a:t>
            </a:r>
          </a:p>
          <a:p>
            <a:pPr marL="0" marR="0" indent="0" algn="r" defTabSz="914400" rtl="0" eaLnBrk="0" fontAlgn="base" latinLnBrk="0" hangingPunct="0">
              <a:lnSpc>
                <a:spcPct val="120000"/>
              </a:lnSpc>
              <a:spcBef>
                <a:spcPct val="0"/>
              </a:spcBef>
              <a:spcAft>
                <a:spcPct val="0"/>
              </a:spcAft>
              <a:buClrTx/>
              <a:buSzTx/>
              <a:buFontTx/>
              <a:buNone/>
              <a:tabLst/>
            </a:pPr>
            <a:endParaRPr kumimoji="0" lang="en-US" altLang="ko-KR" sz="800" b="0" i="0" u="none" strike="noStrike" cap="none" normalizeH="0" baseline="0" dirty="0">
              <a:ln>
                <a:noFill/>
              </a:ln>
              <a:solidFill>
                <a:schemeClr val="tx2"/>
              </a:solidFill>
              <a:effectLst/>
            </a:endParaRPr>
          </a:p>
          <a:p>
            <a:pPr marL="0" marR="0" indent="0" algn="r" defTabSz="914400" rtl="0" eaLnBrk="0" fontAlgn="base" latinLnBrk="0" hangingPunct="0">
              <a:lnSpc>
                <a:spcPct val="120000"/>
              </a:lnSpc>
              <a:spcBef>
                <a:spcPct val="0"/>
              </a:spcBef>
              <a:spcAft>
                <a:spcPct val="0"/>
              </a:spcAft>
              <a:buClrTx/>
              <a:buSzTx/>
              <a:buFontTx/>
              <a:buNone/>
              <a:tabLst/>
            </a:pPr>
            <a:endParaRPr lang="en-US" altLang="ko-KR" sz="800" dirty="0" smtClean="0"/>
          </a:p>
          <a:p>
            <a:pPr marL="0" marR="0" indent="0" algn="r" defTabSz="914400" rtl="0" eaLnBrk="0" fontAlgn="base" latinLnBrk="0" hangingPunct="0">
              <a:lnSpc>
                <a:spcPct val="12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2"/>
                </a:solidFill>
                <a:effectLst/>
              </a:rPr>
              <a:t>-5</a:t>
            </a:r>
          </a:p>
          <a:p>
            <a:pPr marL="0" marR="0" indent="0" algn="r" defTabSz="914400" rtl="0" eaLnBrk="0" fontAlgn="base" latinLnBrk="0" hangingPunct="0">
              <a:lnSpc>
                <a:spcPct val="120000"/>
              </a:lnSpc>
              <a:spcBef>
                <a:spcPct val="0"/>
              </a:spcBef>
              <a:spcAft>
                <a:spcPct val="0"/>
              </a:spcAft>
              <a:buClrTx/>
              <a:buSzTx/>
              <a:buFontTx/>
              <a:buNone/>
              <a:tabLst/>
            </a:pPr>
            <a:endParaRPr lang="en-US" altLang="ko-KR" sz="800" dirty="0"/>
          </a:p>
          <a:p>
            <a:pPr marL="0" marR="0" indent="0" algn="r" defTabSz="914400" rtl="0" eaLnBrk="0" fontAlgn="base" latinLnBrk="0" hangingPunct="0">
              <a:lnSpc>
                <a:spcPct val="120000"/>
              </a:lnSpc>
              <a:spcBef>
                <a:spcPct val="0"/>
              </a:spcBef>
              <a:spcAft>
                <a:spcPct val="0"/>
              </a:spcAft>
              <a:buClrTx/>
              <a:buSzTx/>
              <a:buFontTx/>
              <a:buNone/>
              <a:tabLst/>
            </a:pPr>
            <a:endParaRPr kumimoji="0" lang="en-US" altLang="ko-KR" sz="800" b="0" i="0" u="none" strike="noStrike" cap="none" normalizeH="0" baseline="0" dirty="0" smtClean="0">
              <a:ln>
                <a:noFill/>
              </a:ln>
              <a:solidFill>
                <a:schemeClr val="tx2"/>
              </a:solidFill>
              <a:effectLst/>
            </a:endParaRPr>
          </a:p>
          <a:p>
            <a:pPr marL="0" marR="0" indent="0" algn="r" defTabSz="914400" rtl="0" eaLnBrk="0" fontAlgn="base" latinLnBrk="0" hangingPunct="0">
              <a:lnSpc>
                <a:spcPct val="120000"/>
              </a:lnSpc>
              <a:spcBef>
                <a:spcPct val="0"/>
              </a:spcBef>
              <a:spcAft>
                <a:spcPct val="0"/>
              </a:spcAft>
              <a:buClrTx/>
              <a:buSzTx/>
              <a:buFontTx/>
              <a:buNone/>
              <a:tabLst/>
            </a:pPr>
            <a:r>
              <a:rPr lang="en-US" altLang="ko-KR" sz="800" dirty="0" smtClean="0"/>
              <a:t>-10</a:t>
            </a:r>
          </a:p>
          <a:p>
            <a:pPr marL="0" marR="0" indent="0" algn="r" defTabSz="914400" rtl="0" eaLnBrk="0" fontAlgn="base" latinLnBrk="0" hangingPunct="0">
              <a:lnSpc>
                <a:spcPct val="120000"/>
              </a:lnSpc>
              <a:spcBef>
                <a:spcPct val="0"/>
              </a:spcBef>
              <a:spcAft>
                <a:spcPct val="0"/>
              </a:spcAft>
              <a:buClrTx/>
              <a:buSzTx/>
              <a:buFontTx/>
              <a:buNone/>
              <a:tabLst/>
            </a:pPr>
            <a:endParaRPr kumimoji="0" lang="en-US" altLang="ko-KR" sz="800" b="0" i="0" u="none" strike="noStrike" cap="none" normalizeH="0" baseline="0" dirty="0">
              <a:ln>
                <a:noFill/>
              </a:ln>
              <a:solidFill>
                <a:schemeClr val="tx2"/>
              </a:solidFill>
              <a:effectLst/>
            </a:endParaRPr>
          </a:p>
          <a:p>
            <a:pPr marL="0" marR="0" indent="0" algn="r" defTabSz="914400" rtl="0" eaLnBrk="0" fontAlgn="base" latinLnBrk="0" hangingPunct="0">
              <a:lnSpc>
                <a:spcPct val="120000"/>
              </a:lnSpc>
              <a:spcBef>
                <a:spcPct val="0"/>
              </a:spcBef>
              <a:spcAft>
                <a:spcPct val="0"/>
              </a:spcAft>
              <a:buClrTx/>
              <a:buSzTx/>
              <a:buFontTx/>
              <a:buNone/>
              <a:tabLst/>
            </a:pPr>
            <a:endParaRPr lang="en-US" altLang="ko-KR" sz="800" dirty="0" smtClean="0"/>
          </a:p>
          <a:p>
            <a:pPr marL="0" marR="0" indent="0" algn="r" defTabSz="914400" rtl="0" eaLnBrk="0" fontAlgn="base" latinLnBrk="0" hangingPunct="0">
              <a:lnSpc>
                <a:spcPct val="120000"/>
              </a:lnSpc>
              <a:spcBef>
                <a:spcPct val="0"/>
              </a:spcBef>
              <a:spcAft>
                <a:spcPct val="0"/>
              </a:spcAft>
              <a:buClrTx/>
              <a:buSzTx/>
              <a:buFontTx/>
              <a:buNone/>
              <a:tabLst/>
            </a:pPr>
            <a:r>
              <a:rPr kumimoji="0" lang="en-US" altLang="ko-KR" sz="800" b="0" i="0" u="none" strike="noStrike" cap="none" normalizeH="0" baseline="0" dirty="0" smtClean="0">
                <a:ln>
                  <a:noFill/>
                </a:ln>
                <a:solidFill>
                  <a:schemeClr val="tx2"/>
                </a:solidFill>
                <a:effectLst/>
              </a:rPr>
              <a:t>-15</a:t>
            </a:r>
            <a:endParaRPr kumimoji="0" lang="en-US" altLang="ko-KR" sz="800" b="0" i="0" u="none" strike="noStrike" cap="none" normalizeH="0" baseline="0" dirty="0">
              <a:ln>
                <a:noFill/>
              </a:ln>
              <a:solidFill>
                <a:schemeClr val="tx2"/>
              </a:solidFill>
              <a:effectLst/>
            </a:endParaRPr>
          </a:p>
        </p:txBody>
      </p:sp>
      <p:sp>
        <p:nvSpPr>
          <p:cNvPr id="41" name="TextBox 40"/>
          <p:cNvSpPr txBox="1"/>
          <p:nvPr/>
        </p:nvSpPr>
        <p:spPr>
          <a:xfrm rot="16200000">
            <a:off x="15983" y="2560552"/>
            <a:ext cx="1263166" cy="184666"/>
          </a:xfrm>
          <a:prstGeom prst="rect">
            <a:avLst/>
          </a:prstGeom>
          <a:noFill/>
        </p:spPr>
        <p:txBody>
          <a:bodyPr wrap="none" lIns="0" tIns="0" rIns="0" bIns="0" rtlCol="0">
            <a:spAutoFit/>
          </a:bodyPr>
          <a:lstStyle/>
          <a:p>
            <a:r>
              <a:rPr lang="en-US" altLang="ko-KR" sz="1200" dirty="0" smtClean="0"/>
              <a:t>Magnetic Field (G)</a:t>
            </a:r>
            <a:endParaRPr lang="ko-KR" altLang="en-US" sz="1200" dirty="0"/>
          </a:p>
        </p:txBody>
      </p:sp>
      <p:sp>
        <p:nvSpPr>
          <p:cNvPr id="58" name="TextBox 57"/>
          <p:cNvSpPr txBox="1"/>
          <p:nvPr/>
        </p:nvSpPr>
        <p:spPr>
          <a:xfrm>
            <a:off x="836623" y="4409239"/>
            <a:ext cx="3648370" cy="307777"/>
          </a:xfrm>
          <a:prstGeom prst="rect">
            <a:avLst/>
          </a:prstGeom>
          <a:noFill/>
        </p:spPr>
        <p:txBody>
          <a:bodyPr wrap="square" rtlCol="0">
            <a:spAutoFit/>
          </a:bodyPr>
          <a:lstStyle/>
          <a:p>
            <a:pPr algn="just"/>
            <a:r>
              <a:rPr lang="en-US" altLang="ko-KR" sz="1400" u="sng" dirty="0" smtClean="0"/>
              <a:t>VALEN-3D computed sensor measurement</a:t>
            </a:r>
          </a:p>
        </p:txBody>
      </p:sp>
      <p:sp>
        <p:nvSpPr>
          <p:cNvPr id="60" name="Rectangle 59"/>
          <p:cNvSpPr/>
          <p:nvPr/>
        </p:nvSpPr>
        <p:spPr bwMode="auto">
          <a:xfrm>
            <a:off x="935697" y="1205299"/>
            <a:ext cx="3064803" cy="154871"/>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cxnSp>
        <p:nvCxnSpPr>
          <p:cNvPr id="45" name="Straight Connector 44"/>
          <p:cNvCxnSpPr/>
          <p:nvPr/>
        </p:nvCxnSpPr>
        <p:spPr bwMode="auto">
          <a:xfrm>
            <a:off x="3841726" y="1386481"/>
            <a:ext cx="0" cy="2633069"/>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54" name="TextBox 53"/>
          <p:cNvSpPr txBox="1"/>
          <p:nvPr/>
        </p:nvSpPr>
        <p:spPr>
          <a:xfrm>
            <a:off x="3505935" y="1167318"/>
            <a:ext cx="726481" cy="230832"/>
          </a:xfrm>
          <a:prstGeom prst="rect">
            <a:avLst/>
          </a:prstGeom>
          <a:noFill/>
        </p:spPr>
        <p:txBody>
          <a:bodyPr wrap="none" rtlCol="0">
            <a:spAutoFit/>
          </a:bodyPr>
          <a:lstStyle/>
          <a:p>
            <a:r>
              <a:rPr lang="en-US" altLang="ko-KR" sz="900" dirty="0" smtClean="0"/>
              <a:t>t = 0.845 s</a:t>
            </a:r>
            <a:endParaRPr lang="ko-KR" altLang="en-US" sz="900" dirty="0"/>
          </a:p>
        </p:txBody>
      </p:sp>
      <p:sp>
        <p:nvSpPr>
          <p:cNvPr id="64" name="TextBox 63"/>
          <p:cNvSpPr txBox="1"/>
          <p:nvPr/>
        </p:nvSpPr>
        <p:spPr>
          <a:xfrm>
            <a:off x="2178897" y="4155005"/>
            <a:ext cx="863248" cy="221018"/>
          </a:xfrm>
          <a:prstGeom prst="rect">
            <a:avLst/>
          </a:prstGeom>
          <a:solidFill>
            <a:schemeClr val="bg1"/>
          </a:solidFill>
        </p:spPr>
        <p:txBody>
          <a:bodyPr wrap="square" lIns="0" tIns="36000" rIns="0" bIns="0" rtlCol="0" anchor="ctr">
            <a:spAutoFit/>
          </a:bodyPr>
          <a:lstStyle/>
          <a:p>
            <a:pPr algn="ctr"/>
            <a:r>
              <a:rPr lang="en-US" altLang="ko-KR" sz="1200" dirty="0" smtClean="0"/>
              <a:t>Time (s)</a:t>
            </a:r>
            <a:endParaRPr lang="ko-KR" altLang="en-US" sz="1200" dirty="0"/>
          </a:p>
        </p:txBody>
      </p:sp>
      <p:cxnSp>
        <p:nvCxnSpPr>
          <p:cNvPr id="73" name="Straight Arrow Connector 72"/>
          <p:cNvCxnSpPr/>
          <p:nvPr/>
        </p:nvCxnSpPr>
        <p:spPr bwMode="auto">
          <a:xfrm>
            <a:off x="3841726" y="1935480"/>
            <a:ext cx="1286534" cy="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Tree>
    <p:extLst>
      <p:ext uri="{BB962C8B-B14F-4D97-AF65-F5344CB8AC3E}">
        <p14:creationId xmlns:p14="http://schemas.microsoft.com/office/powerpoint/2010/main" val="2201363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209550" y="53975"/>
            <a:ext cx="8705849" cy="685800"/>
          </a:xfrm>
          <a:prstGeom prst="rect">
            <a:avLst/>
          </a:prstGeom>
        </p:spPr>
        <p:txBody>
          <a:bodyPr anchor="ctr" anchorCtr="0"/>
          <a:lstStyle/>
          <a:p>
            <a:pPr lvl="0" algn="ctr">
              <a:defRPr/>
            </a:pPr>
            <a:r>
              <a:rPr lang="en-US" sz="2050" b="1" dirty="0">
                <a:solidFill>
                  <a:srgbClr val="0033CC"/>
                </a:solidFill>
                <a:latin typeface="+mj-lt"/>
              </a:rPr>
              <a:t>A</a:t>
            </a:r>
            <a:r>
              <a:rPr lang="en-US" sz="2050" b="1" dirty="0" smtClean="0">
                <a:solidFill>
                  <a:srgbClr val="0033CC"/>
                </a:solidFill>
                <a:latin typeface="+mj-lt"/>
              </a:rPr>
              <a:t>C sensor compensation can eliminate the remaining </a:t>
            </a:r>
            <a:r>
              <a:rPr lang="en-US" sz="2050" b="1" dirty="0" smtClean="0">
                <a:solidFill>
                  <a:srgbClr val="0033CC"/>
                </a:solidFill>
                <a:latin typeface="Symbol" panose="05050102010706020507" pitchFamily="18" charset="2"/>
              </a:rPr>
              <a:t>d</a:t>
            </a:r>
            <a:r>
              <a:rPr lang="en-US" sz="2050" b="1" dirty="0" smtClean="0">
                <a:solidFill>
                  <a:srgbClr val="0033CC"/>
                </a:solidFill>
                <a:latin typeface="+mj-lt"/>
              </a:rPr>
              <a:t>B components after the DC compensations </a:t>
            </a:r>
          </a:p>
        </p:txBody>
      </p:sp>
      <p:sp>
        <p:nvSpPr>
          <p:cNvPr id="4" name="Rectangle 3"/>
          <p:cNvSpPr txBox="1">
            <a:spLocks noChangeArrowheads="1"/>
          </p:cNvSpPr>
          <p:nvPr/>
        </p:nvSpPr>
        <p:spPr>
          <a:xfrm>
            <a:off x="5406544" y="1059179"/>
            <a:ext cx="3558540" cy="5138817"/>
          </a:xfrm>
          <a:prstGeom prst="rect">
            <a:avLst/>
          </a:prstGeom>
        </p:spPr>
        <p:txBody>
          <a:bodyPr lIns="0" rIns="0"/>
          <a:lstStyle/>
          <a:p>
            <a:pPr marL="342900" lvl="0" indent="-342900">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Similar to NSTX, use low-pass-filtered (LPF) RWM coil currents as the source of the inductive </a:t>
            </a:r>
            <a:r>
              <a:rPr lang="en-US" altLang="ko-KR" sz="1700" i="1" kern="0" dirty="0" smtClean="0">
                <a:solidFill>
                  <a:srgbClr val="0033CC"/>
                </a:solidFill>
                <a:latin typeface="Symbol" panose="05050102010706020507" pitchFamily="18" charset="2"/>
                <a:ea typeface="굴림" pitchFamily="50" charset="-127"/>
              </a:rPr>
              <a:t>d</a:t>
            </a:r>
            <a:r>
              <a:rPr lang="en-US" altLang="ko-KR" sz="1700" i="1" kern="0" dirty="0" smtClean="0">
                <a:solidFill>
                  <a:srgbClr val="0033CC"/>
                </a:solidFill>
                <a:ea typeface="굴림" pitchFamily="50" charset="-127"/>
              </a:rPr>
              <a:t>B</a:t>
            </a:r>
            <a:endParaRPr lang="en-US" altLang="ko-KR" sz="1700" kern="0" dirty="0" smtClean="0">
              <a:solidFill>
                <a:srgbClr val="0033CC"/>
              </a:solidFill>
              <a:ea typeface="굴림" pitchFamily="50" charset="-127"/>
            </a:endParaRPr>
          </a:p>
          <a:p>
            <a:pPr marL="342900" lvl="0" indent="-342900">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Define the AC compensated </a:t>
            </a:r>
            <a:r>
              <a:rPr lang="en-US" altLang="ko-KR" sz="1700" i="1" kern="0" dirty="0" smtClean="0">
                <a:solidFill>
                  <a:srgbClr val="0033CC"/>
                </a:solidFill>
                <a:latin typeface="Symbol" panose="05050102010706020507" pitchFamily="18" charset="2"/>
                <a:ea typeface="굴림" pitchFamily="50" charset="-127"/>
              </a:rPr>
              <a:t>d</a:t>
            </a:r>
            <a:r>
              <a:rPr lang="en-US" altLang="ko-KR" sz="1700" i="1" kern="0" dirty="0" smtClean="0">
                <a:solidFill>
                  <a:srgbClr val="0033CC"/>
                </a:solidFill>
                <a:ea typeface="굴림" pitchFamily="50" charset="-127"/>
              </a:rPr>
              <a:t>B</a:t>
            </a:r>
            <a:r>
              <a:rPr lang="en-US" altLang="ko-KR" sz="1700" kern="0" dirty="0" smtClean="0">
                <a:solidFill>
                  <a:srgbClr val="0033CC"/>
                </a:solidFill>
                <a:ea typeface="굴림" pitchFamily="50" charset="-127"/>
              </a:rPr>
              <a:t>: </a:t>
            </a:r>
          </a:p>
          <a:p>
            <a:pPr lvl="0">
              <a:spcBef>
                <a:spcPct val="70000"/>
              </a:spcBef>
              <a:buClr>
                <a:srgbClr val="F70606"/>
              </a:buClr>
              <a:buSzPct val="75000"/>
              <a:defRPr/>
            </a:pPr>
            <a:endParaRPr lang="en-US" altLang="ko-KR" sz="1700" kern="0" dirty="0">
              <a:solidFill>
                <a:srgbClr val="005288"/>
              </a:solidFill>
              <a:ea typeface="굴림" pitchFamily="50" charset="-127"/>
            </a:endParaRPr>
          </a:p>
          <a:p>
            <a:pPr lvl="0">
              <a:spcBef>
                <a:spcPct val="70000"/>
              </a:spcBef>
              <a:buClr>
                <a:srgbClr val="F70606"/>
              </a:buClr>
              <a:buSzPct val="75000"/>
              <a:defRPr/>
            </a:pPr>
            <a:endParaRPr lang="en-US" altLang="ko-KR" sz="1700" kern="0" dirty="0">
              <a:solidFill>
                <a:srgbClr val="005288"/>
              </a:solidFill>
              <a:ea typeface="굴림" pitchFamily="50" charset="-127"/>
            </a:endParaRPr>
          </a:p>
          <a:p>
            <a:pPr marL="342900" lvl="0" indent="-342900">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The coefficient matrix </a:t>
            </a:r>
            <a:r>
              <a:rPr lang="en-US" altLang="ko-KR" sz="1700" i="1" kern="0" dirty="0" smtClean="0">
                <a:solidFill>
                  <a:srgbClr val="0033CC"/>
                </a:solidFill>
                <a:ea typeface="굴림" pitchFamily="50" charset="-127"/>
              </a:rPr>
              <a:t>p</a:t>
            </a:r>
            <a:r>
              <a:rPr lang="en-US" altLang="ko-KR" sz="1700" kern="0" dirty="0" smtClean="0">
                <a:solidFill>
                  <a:srgbClr val="0033CC"/>
                </a:solidFill>
                <a:ea typeface="굴림" pitchFamily="50" charset="-127"/>
              </a:rPr>
              <a:t> has max. 20 (</a:t>
            </a:r>
            <a:r>
              <a:rPr lang="en-US" altLang="ko-KR" sz="1700" i="1" kern="0" dirty="0" err="1" smtClean="0">
                <a:solidFill>
                  <a:srgbClr val="0033CC"/>
                </a:solidFill>
                <a:ea typeface="굴림" pitchFamily="50" charset="-127"/>
              </a:rPr>
              <a:t>N</a:t>
            </a:r>
            <a:r>
              <a:rPr lang="en-US" altLang="ko-KR" sz="1700" kern="0" baseline="-25000" dirty="0" err="1" smtClean="0">
                <a:solidFill>
                  <a:srgbClr val="0033CC"/>
                </a:solidFill>
                <a:ea typeface="굴림" pitchFamily="50" charset="-127"/>
              </a:rPr>
              <a:t>sensor</a:t>
            </a:r>
            <a:r>
              <a:rPr lang="en-US" altLang="ko-KR" sz="1700" kern="0" dirty="0" smtClean="0">
                <a:solidFill>
                  <a:srgbClr val="0033CC"/>
                </a:solidFill>
                <a:ea typeface="굴림" pitchFamily="50" charset="-127"/>
              </a:rPr>
              <a:t>) x 12 (</a:t>
            </a:r>
            <a:r>
              <a:rPr lang="en-US" altLang="ko-KR" sz="1700" i="1" kern="0" dirty="0" err="1" smtClean="0">
                <a:solidFill>
                  <a:srgbClr val="0033CC"/>
                </a:solidFill>
                <a:ea typeface="굴림" pitchFamily="50" charset="-127"/>
              </a:rPr>
              <a:t>N</a:t>
            </a:r>
            <a:r>
              <a:rPr lang="en-US" altLang="ko-KR" sz="1700" kern="0" baseline="-25000" dirty="0" err="1" smtClean="0">
                <a:solidFill>
                  <a:srgbClr val="0033CC"/>
                </a:solidFill>
                <a:ea typeface="굴림" pitchFamily="50" charset="-127"/>
              </a:rPr>
              <a:t>coil</a:t>
            </a:r>
            <a:r>
              <a:rPr lang="en-US" altLang="ko-KR" sz="1700" kern="0" dirty="0" smtClean="0">
                <a:solidFill>
                  <a:srgbClr val="0033CC"/>
                </a:solidFill>
                <a:ea typeface="굴림" pitchFamily="50" charset="-127"/>
              </a:rPr>
              <a:t>) x 3 (</a:t>
            </a:r>
            <a:r>
              <a:rPr lang="en-US" altLang="ko-KR" sz="1700" i="1" kern="0" dirty="0" err="1" smtClean="0">
                <a:solidFill>
                  <a:srgbClr val="0033CC"/>
                </a:solidFill>
                <a:ea typeface="굴림" pitchFamily="50" charset="-127"/>
              </a:rPr>
              <a:t>N</a:t>
            </a:r>
            <a:r>
              <a:rPr lang="en-US" altLang="ko-KR" sz="1700" i="1" kern="0" baseline="-25000" dirty="0" err="1" smtClean="0">
                <a:solidFill>
                  <a:srgbClr val="0033CC"/>
                </a:solidFill>
                <a:latin typeface="Symbol" panose="05050102010706020507" pitchFamily="18" charset="2"/>
                <a:ea typeface="굴림" pitchFamily="50" charset="-127"/>
              </a:rPr>
              <a:t>t</a:t>
            </a:r>
            <a:r>
              <a:rPr lang="en-US" altLang="ko-KR" sz="1700" kern="0" dirty="0" smtClean="0">
                <a:solidFill>
                  <a:srgbClr val="0033CC"/>
                </a:solidFill>
                <a:ea typeface="굴림" pitchFamily="50" charset="-127"/>
              </a:rPr>
              <a:t>) = 720 elements</a:t>
            </a:r>
          </a:p>
          <a:p>
            <a:pPr marL="342900" indent="-342900">
              <a:spcBef>
                <a:spcPct val="70000"/>
              </a:spcBef>
              <a:buClr>
                <a:srgbClr val="F70606"/>
              </a:buClr>
              <a:buSzPct val="75000"/>
              <a:buFont typeface="Wingdings" pitchFamily="2" charset="2"/>
              <a:buChar char=""/>
              <a:defRPr/>
            </a:pPr>
            <a:r>
              <a:rPr lang="en-US" altLang="ko-KR" sz="1700" kern="0" dirty="0">
                <a:solidFill>
                  <a:srgbClr val="0033CC"/>
                </a:solidFill>
                <a:ea typeface="굴림" pitchFamily="50" charset="-127"/>
              </a:rPr>
              <a:t>LPF with 3 different </a:t>
            </a:r>
            <a:r>
              <a:rPr lang="en-US" altLang="ko-KR" sz="1700" i="1" kern="0" dirty="0">
                <a:solidFill>
                  <a:srgbClr val="0033CC"/>
                </a:solidFill>
                <a:latin typeface="Symbol" panose="05050102010706020507" pitchFamily="18" charset="2"/>
                <a:ea typeface="굴림" pitchFamily="50" charset="-127"/>
              </a:rPr>
              <a:t>t</a:t>
            </a:r>
            <a:r>
              <a:rPr lang="en-US" altLang="ko-KR" sz="1700" kern="0" dirty="0">
                <a:solidFill>
                  <a:srgbClr val="0033CC"/>
                </a:solidFill>
                <a:ea typeface="굴림" pitchFamily="50" charset="-127"/>
              </a:rPr>
              <a:t> values has been </a:t>
            </a:r>
            <a:r>
              <a:rPr lang="en-US" altLang="ko-KR" sz="1700" kern="0" dirty="0" smtClean="0">
                <a:solidFill>
                  <a:srgbClr val="0033CC"/>
                </a:solidFill>
                <a:ea typeface="굴림" pitchFamily="50" charset="-127"/>
              </a:rPr>
              <a:t>tested</a:t>
            </a:r>
          </a:p>
          <a:p>
            <a:pPr marL="342900" lvl="0" indent="-342900">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Tested </a:t>
            </a:r>
            <a:r>
              <a:rPr lang="en-US" altLang="ko-KR" sz="1700" i="1" kern="0" dirty="0">
                <a:solidFill>
                  <a:srgbClr val="0033CC"/>
                </a:solidFill>
                <a:latin typeface="Symbol" panose="05050102010706020507" pitchFamily="18" charset="2"/>
                <a:ea typeface="굴림" pitchFamily="50" charset="-127"/>
              </a:rPr>
              <a:t>t</a:t>
            </a:r>
            <a:r>
              <a:rPr lang="en-US" altLang="ko-KR" sz="1700" kern="0" dirty="0" smtClean="0">
                <a:solidFill>
                  <a:srgbClr val="0033CC"/>
                </a:solidFill>
                <a:ea typeface="굴림" pitchFamily="50" charset="-127"/>
              </a:rPr>
              <a:t> set well compensates the inductive effect. For the entire RWM sensors, remaining |</a:t>
            </a:r>
            <a:r>
              <a:rPr lang="en-US" altLang="ko-KR" sz="1700" i="1" kern="0" dirty="0" smtClean="0">
                <a:solidFill>
                  <a:srgbClr val="0033CC"/>
                </a:solidFill>
                <a:latin typeface="Symbol" panose="05050102010706020507" pitchFamily="18" charset="2"/>
                <a:ea typeface="굴림" pitchFamily="50" charset="-127"/>
              </a:rPr>
              <a:t>d</a:t>
            </a:r>
            <a:r>
              <a:rPr lang="en-US" altLang="ko-KR" sz="1700" i="1" kern="0" dirty="0" smtClean="0">
                <a:solidFill>
                  <a:srgbClr val="0033CC"/>
                </a:solidFill>
                <a:ea typeface="굴림" pitchFamily="50" charset="-127"/>
              </a:rPr>
              <a:t>B</a:t>
            </a:r>
            <a:r>
              <a:rPr lang="en-US" altLang="ko-KR" sz="1700" kern="0" dirty="0" smtClean="0">
                <a:solidFill>
                  <a:srgbClr val="0033CC"/>
                </a:solidFill>
                <a:ea typeface="굴림" pitchFamily="50" charset="-127"/>
              </a:rPr>
              <a:t>| &lt;  2 G after DC+AC compensations</a:t>
            </a:r>
          </a:p>
          <a:p>
            <a:pPr lvl="0">
              <a:spcBef>
                <a:spcPct val="70000"/>
              </a:spcBef>
              <a:buClr>
                <a:srgbClr val="F70606"/>
              </a:buClr>
              <a:buSzPct val="75000"/>
              <a:defRPr/>
            </a:pPr>
            <a:endParaRPr lang="en-US" altLang="ko-KR" sz="1700" kern="0" dirty="0" smtClean="0">
              <a:solidFill>
                <a:srgbClr val="0033CC"/>
              </a:solidFill>
              <a:ea typeface="굴림" pitchFamily="50" charset="-127"/>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63" y="1059179"/>
            <a:ext cx="5060237" cy="5209899"/>
          </a:xfrm>
          <a:prstGeom prst="rect">
            <a:avLst/>
          </a:prstGeom>
        </p:spPr>
      </p:pic>
      <p:sp>
        <p:nvSpPr>
          <p:cNvPr id="7" name="TextBox 6"/>
          <p:cNvSpPr txBox="1"/>
          <p:nvPr/>
        </p:nvSpPr>
        <p:spPr>
          <a:xfrm>
            <a:off x="3726975" y="2206863"/>
            <a:ext cx="1431802" cy="307777"/>
          </a:xfrm>
          <a:prstGeom prst="rect">
            <a:avLst/>
          </a:prstGeom>
          <a:noFill/>
        </p:spPr>
        <p:txBody>
          <a:bodyPr wrap="none" rtlCol="0">
            <a:spAutoFit/>
          </a:bodyPr>
          <a:lstStyle/>
          <a:p>
            <a:pPr algn="r"/>
            <a:r>
              <a:rPr lang="en-US" altLang="ko-KR" sz="1400" dirty="0" smtClean="0">
                <a:solidFill>
                  <a:schemeClr val="tx1"/>
                </a:solidFill>
              </a:rPr>
              <a:t>&lt; </a:t>
            </a:r>
            <a:r>
              <a:rPr lang="en-US" altLang="ko-KR" sz="1400" i="1" dirty="0" err="1" smtClean="0">
                <a:solidFill>
                  <a:schemeClr val="tx1"/>
                </a:solidFill>
                <a:latin typeface="Symbol" panose="05050102010706020507" pitchFamily="18" charset="2"/>
              </a:rPr>
              <a:t>d</a:t>
            </a:r>
            <a:r>
              <a:rPr lang="en-US" altLang="ko-KR" sz="1400" i="1" dirty="0" err="1" smtClean="0">
                <a:solidFill>
                  <a:schemeClr val="tx1"/>
                </a:solidFill>
              </a:rPr>
              <a:t>B</a:t>
            </a:r>
            <a:r>
              <a:rPr lang="en-US" altLang="ko-KR" sz="1400" baseline="-25000" dirty="0" err="1" smtClean="0">
                <a:solidFill>
                  <a:schemeClr val="tx1"/>
                </a:solidFill>
              </a:rPr>
              <a:t>AC</a:t>
            </a:r>
            <a:r>
              <a:rPr lang="en-US" altLang="ko-KR" sz="1400" i="1" dirty="0" smtClean="0">
                <a:solidFill>
                  <a:schemeClr val="tx1"/>
                </a:solidFill>
              </a:rPr>
              <a:t> </a:t>
            </a:r>
            <a:r>
              <a:rPr lang="en-US" altLang="ko-KR" sz="1400" dirty="0" smtClean="0">
                <a:solidFill>
                  <a:schemeClr val="tx1"/>
                </a:solidFill>
              </a:rPr>
              <a:t>with </a:t>
            </a:r>
            <a:r>
              <a:rPr lang="en-US" altLang="ko-KR" sz="1400" dirty="0" smtClean="0">
                <a:solidFill>
                  <a:schemeClr val="tx1"/>
                </a:solidFill>
                <a:latin typeface="Symbol" panose="05050102010706020507" pitchFamily="18" charset="2"/>
              </a:rPr>
              <a:t>t</a:t>
            </a:r>
            <a:r>
              <a:rPr lang="en-US" altLang="ko-KR" sz="1400" baseline="-25000" dirty="0" smtClean="0">
                <a:solidFill>
                  <a:schemeClr val="tx1"/>
                </a:solidFill>
              </a:rPr>
              <a:t>1</a:t>
            </a:r>
            <a:r>
              <a:rPr lang="en-US" altLang="ko-KR" sz="1400" i="1" dirty="0" smtClean="0">
                <a:solidFill>
                  <a:schemeClr val="tx1"/>
                </a:solidFill>
              </a:rPr>
              <a:t> </a:t>
            </a:r>
            <a:r>
              <a:rPr lang="en-US" altLang="ko-KR" sz="1400" dirty="0" smtClean="0">
                <a:solidFill>
                  <a:schemeClr val="tx1"/>
                </a:solidFill>
              </a:rPr>
              <a:t>&gt;</a:t>
            </a:r>
            <a:endParaRPr lang="ko-KR" altLang="en-US" sz="1400" dirty="0">
              <a:solidFill>
                <a:schemeClr val="tx1"/>
              </a:solidFill>
            </a:endParaRPr>
          </a:p>
        </p:txBody>
      </p:sp>
      <p:sp>
        <p:nvSpPr>
          <p:cNvPr id="8" name="TextBox 7"/>
          <p:cNvSpPr txBox="1"/>
          <p:nvPr/>
        </p:nvSpPr>
        <p:spPr>
          <a:xfrm>
            <a:off x="3481715" y="3830895"/>
            <a:ext cx="1677062" cy="307777"/>
          </a:xfrm>
          <a:prstGeom prst="rect">
            <a:avLst/>
          </a:prstGeom>
          <a:noFill/>
        </p:spPr>
        <p:txBody>
          <a:bodyPr wrap="none" rtlCol="0">
            <a:spAutoFit/>
          </a:bodyPr>
          <a:lstStyle/>
          <a:p>
            <a:pPr algn="r"/>
            <a:r>
              <a:rPr lang="en-US" altLang="ko-KR" sz="1400" dirty="0" smtClean="0">
                <a:solidFill>
                  <a:schemeClr val="tx1"/>
                </a:solidFill>
              </a:rPr>
              <a:t>&lt; </a:t>
            </a:r>
            <a:r>
              <a:rPr lang="en-US" altLang="ko-KR" sz="1400" i="1" dirty="0" err="1" smtClean="0">
                <a:solidFill>
                  <a:schemeClr val="tx1"/>
                </a:solidFill>
                <a:latin typeface="Symbol" panose="05050102010706020507" pitchFamily="18" charset="2"/>
              </a:rPr>
              <a:t>d</a:t>
            </a:r>
            <a:r>
              <a:rPr lang="en-US" altLang="ko-KR" sz="1400" i="1" dirty="0" err="1" smtClean="0">
                <a:solidFill>
                  <a:schemeClr val="tx1"/>
                </a:solidFill>
              </a:rPr>
              <a:t>B</a:t>
            </a:r>
            <a:r>
              <a:rPr lang="en-US" altLang="ko-KR" sz="1400" baseline="-25000" dirty="0" err="1" smtClean="0">
                <a:solidFill>
                  <a:schemeClr val="tx1"/>
                </a:solidFill>
              </a:rPr>
              <a:t>AC</a:t>
            </a:r>
            <a:r>
              <a:rPr lang="en-US" altLang="ko-KR" sz="1400" i="1" dirty="0" smtClean="0">
                <a:solidFill>
                  <a:schemeClr val="tx1"/>
                </a:solidFill>
              </a:rPr>
              <a:t> </a:t>
            </a:r>
            <a:r>
              <a:rPr lang="en-US" altLang="ko-KR" sz="1400" dirty="0" smtClean="0">
                <a:solidFill>
                  <a:schemeClr val="tx1"/>
                </a:solidFill>
              </a:rPr>
              <a:t>with </a:t>
            </a:r>
            <a:r>
              <a:rPr lang="en-US" altLang="ko-KR" sz="1400" dirty="0" smtClean="0">
                <a:solidFill>
                  <a:schemeClr val="tx1"/>
                </a:solidFill>
                <a:latin typeface="Symbol" panose="05050102010706020507" pitchFamily="18" charset="2"/>
              </a:rPr>
              <a:t>t</a:t>
            </a:r>
            <a:r>
              <a:rPr lang="en-US" altLang="ko-KR" sz="1400" baseline="-25000" dirty="0" smtClean="0">
                <a:solidFill>
                  <a:schemeClr val="tx1"/>
                </a:solidFill>
              </a:rPr>
              <a:t>1</a:t>
            </a:r>
            <a:r>
              <a:rPr lang="en-US" altLang="ko-KR" sz="1400" i="1" dirty="0" smtClean="0">
                <a:solidFill>
                  <a:schemeClr val="tx1"/>
                </a:solidFill>
              </a:rPr>
              <a:t>, </a:t>
            </a:r>
            <a:r>
              <a:rPr lang="en-US" altLang="ko-KR" sz="1400" dirty="0" smtClean="0">
                <a:solidFill>
                  <a:schemeClr val="tx1"/>
                </a:solidFill>
                <a:latin typeface="Symbol" panose="05050102010706020507" pitchFamily="18" charset="2"/>
              </a:rPr>
              <a:t>t</a:t>
            </a:r>
            <a:r>
              <a:rPr lang="en-US" altLang="ko-KR" sz="1400" baseline="-25000" dirty="0" smtClean="0">
                <a:solidFill>
                  <a:schemeClr val="tx1"/>
                </a:solidFill>
              </a:rPr>
              <a:t>2</a:t>
            </a:r>
            <a:r>
              <a:rPr lang="en-US" altLang="ko-KR" sz="1400" i="1" dirty="0" smtClean="0">
                <a:solidFill>
                  <a:schemeClr val="tx1"/>
                </a:solidFill>
              </a:rPr>
              <a:t> </a:t>
            </a:r>
            <a:r>
              <a:rPr lang="en-US" altLang="ko-KR" sz="1400" dirty="0" smtClean="0">
                <a:solidFill>
                  <a:schemeClr val="tx1"/>
                </a:solidFill>
              </a:rPr>
              <a:t>&gt;</a:t>
            </a:r>
            <a:endParaRPr lang="ko-KR" altLang="en-US" sz="1400" dirty="0">
              <a:solidFill>
                <a:schemeClr val="tx1"/>
              </a:solidFill>
            </a:endParaRPr>
          </a:p>
        </p:txBody>
      </p:sp>
      <p:sp>
        <p:nvSpPr>
          <p:cNvPr id="9" name="TextBox 8"/>
          <p:cNvSpPr txBox="1"/>
          <p:nvPr/>
        </p:nvSpPr>
        <p:spPr>
          <a:xfrm>
            <a:off x="3186762" y="5438667"/>
            <a:ext cx="1972015" cy="307777"/>
          </a:xfrm>
          <a:prstGeom prst="rect">
            <a:avLst/>
          </a:prstGeom>
          <a:noFill/>
        </p:spPr>
        <p:txBody>
          <a:bodyPr wrap="none" rtlCol="0">
            <a:spAutoFit/>
          </a:bodyPr>
          <a:lstStyle/>
          <a:p>
            <a:pPr algn="r"/>
            <a:r>
              <a:rPr lang="en-US" altLang="ko-KR" sz="1400" dirty="0" smtClean="0">
                <a:solidFill>
                  <a:schemeClr val="tx1"/>
                </a:solidFill>
              </a:rPr>
              <a:t>&lt; </a:t>
            </a:r>
            <a:r>
              <a:rPr lang="en-US" altLang="ko-KR" sz="1400" i="1" dirty="0" err="1" smtClean="0">
                <a:solidFill>
                  <a:schemeClr val="tx1"/>
                </a:solidFill>
                <a:latin typeface="Symbol" panose="05050102010706020507" pitchFamily="18" charset="2"/>
              </a:rPr>
              <a:t>d</a:t>
            </a:r>
            <a:r>
              <a:rPr lang="en-US" altLang="ko-KR" sz="1400" i="1" dirty="0" err="1" smtClean="0">
                <a:solidFill>
                  <a:schemeClr val="tx1"/>
                </a:solidFill>
              </a:rPr>
              <a:t>B</a:t>
            </a:r>
            <a:r>
              <a:rPr lang="en-US" altLang="ko-KR" sz="1400" baseline="-25000" dirty="0" err="1" smtClean="0">
                <a:solidFill>
                  <a:schemeClr val="tx1"/>
                </a:solidFill>
              </a:rPr>
              <a:t>AC</a:t>
            </a:r>
            <a:r>
              <a:rPr lang="en-US" altLang="ko-KR" sz="1400" i="1" dirty="0" smtClean="0">
                <a:solidFill>
                  <a:schemeClr val="tx1"/>
                </a:solidFill>
              </a:rPr>
              <a:t> </a:t>
            </a:r>
            <a:r>
              <a:rPr lang="en-US" altLang="ko-KR" sz="1400" dirty="0" smtClean="0">
                <a:solidFill>
                  <a:schemeClr val="tx1"/>
                </a:solidFill>
              </a:rPr>
              <a:t>with </a:t>
            </a:r>
            <a:r>
              <a:rPr lang="en-US" altLang="ko-KR" sz="1400" dirty="0" smtClean="0">
                <a:solidFill>
                  <a:schemeClr val="tx1"/>
                </a:solidFill>
                <a:latin typeface="Symbol" panose="05050102010706020507" pitchFamily="18" charset="2"/>
              </a:rPr>
              <a:t>t</a:t>
            </a:r>
            <a:r>
              <a:rPr lang="en-US" altLang="ko-KR" sz="1400" baseline="-25000" dirty="0" smtClean="0">
                <a:solidFill>
                  <a:schemeClr val="tx1"/>
                </a:solidFill>
              </a:rPr>
              <a:t>1</a:t>
            </a:r>
            <a:r>
              <a:rPr lang="en-US" altLang="ko-KR" sz="1400" i="1" dirty="0" smtClean="0">
                <a:solidFill>
                  <a:schemeClr val="tx1"/>
                </a:solidFill>
              </a:rPr>
              <a:t>, </a:t>
            </a:r>
            <a:r>
              <a:rPr lang="en-US" altLang="ko-KR" sz="1400" dirty="0" smtClean="0">
                <a:solidFill>
                  <a:schemeClr val="tx1"/>
                </a:solidFill>
                <a:latin typeface="Symbol" panose="05050102010706020507" pitchFamily="18" charset="2"/>
              </a:rPr>
              <a:t>t</a:t>
            </a:r>
            <a:r>
              <a:rPr lang="en-US" altLang="ko-KR" sz="1400" baseline="-25000" dirty="0" smtClean="0">
                <a:solidFill>
                  <a:schemeClr val="tx1"/>
                </a:solidFill>
              </a:rPr>
              <a:t>2</a:t>
            </a:r>
            <a:r>
              <a:rPr lang="en-US" altLang="ko-KR" sz="1400" i="1" dirty="0" smtClean="0">
                <a:solidFill>
                  <a:schemeClr val="tx1"/>
                </a:solidFill>
              </a:rPr>
              <a:t> , </a:t>
            </a:r>
            <a:r>
              <a:rPr lang="en-US" altLang="ko-KR" sz="1400" dirty="0" smtClean="0">
                <a:solidFill>
                  <a:schemeClr val="tx1"/>
                </a:solidFill>
                <a:latin typeface="Symbol" panose="05050102010706020507" pitchFamily="18" charset="2"/>
              </a:rPr>
              <a:t>t</a:t>
            </a:r>
            <a:r>
              <a:rPr lang="en-US" altLang="ko-KR" sz="1400" baseline="-25000" dirty="0" smtClean="0">
                <a:solidFill>
                  <a:schemeClr val="tx1"/>
                </a:solidFill>
              </a:rPr>
              <a:t>3</a:t>
            </a:r>
            <a:r>
              <a:rPr lang="en-US" altLang="ko-KR" sz="1400" i="1" dirty="0" smtClean="0">
                <a:solidFill>
                  <a:schemeClr val="tx1"/>
                </a:solidFill>
              </a:rPr>
              <a:t> </a:t>
            </a:r>
            <a:r>
              <a:rPr lang="en-US" altLang="ko-KR" sz="1400" dirty="0" smtClean="0">
                <a:solidFill>
                  <a:schemeClr val="tx1"/>
                </a:solidFill>
              </a:rPr>
              <a:t>&gt;</a:t>
            </a:r>
            <a:endParaRPr lang="ko-KR" altLang="en-US" sz="1400" dirty="0">
              <a:solidFill>
                <a:schemeClr val="tx1"/>
              </a:solidFill>
            </a:endParaRPr>
          </a:p>
        </p:txBody>
      </p:sp>
      <p:sp>
        <p:nvSpPr>
          <p:cNvPr id="10" name="TextBox 9"/>
          <p:cNvSpPr txBox="1"/>
          <p:nvPr/>
        </p:nvSpPr>
        <p:spPr>
          <a:xfrm>
            <a:off x="2714465" y="1294663"/>
            <a:ext cx="537327" cy="292388"/>
          </a:xfrm>
          <a:prstGeom prst="rect">
            <a:avLst/>
          </a:prstGeom>
          <a:noFill/>
        </p:spPr>
        <p:txBody>
          <a:bodyPr wrap="none" rtlCol="0">
            <a:spAutoFit/>
          </a:bodyPr>
          <a:lstStyle/>
          <a:p>
            <a:pPr algn="r"/>
            <a:r>
              <a:rPr lang="en-US" altLang="ko-KR" sz="1300" i="1" dirty="0" err="1" smtClean="0">
                <a:solidFill>
                  <a:schemeClr val="tx1"/>
                </a:solidFill>
                <a:latin typeface="Symbol" panose="05050102010706020507" pitchFamily="18" charset="2"/>
              </a:rPr>
              <a:t>d</a:t>
            </a:r>
            <a:r>
              <a:rPr lang="en-US" altLang="ko-KR" sz="1300" i="1" dirty="0" err="1" smtClean="0">
                <a:solidFill>
                  <a:schemeClr val="tx1"/>
                </a:solidFill>
              </a:rPr>
              <a:t>B</a:t>
            </a:r>
            <a:r>
              <a:rPr lang="en-US" altLang="ko-KR" sz="1300" baseline="-25000" dirty="0" err="1" smtClean="0">
                <a:solidFill>
                  <a:schemeClr val="tx1"/>
                </a:solidFill>
              </a:rPr>
              <a:t>DC</a:t>
            </a:r>
            <a:endParaRPr lang="ko-KR" altLang="en-US" sz="1300" dirty="0">
              <a:solidFill>
                <a:schemeClr val="tx1"/>
              </a:solidFill>
            </a:endParaRPr>
          </a:p>
        </p:txBody>
      </p:sp>
      <p:cxnSp>
        <p:nvCxnSpPr>
          <p:cNvPr id="6" name="Straight Arrow Connector 5"/>
          <p:cNvCxnSpPr/>
          <p:nvPr/>
        </p:nvCxnSpPr>
        <p:spPr bwMode="auto">
          <a:xfrm flipH="1">
            <a:off x="2600082" y="1448552"/>
            <a:ext cx="171058" cy="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18" name="TextBox 17"/>
          <p:cNvSpPr txBox="1"/>
          <p:nvPr/>
        </p:nvSpPr>
        <p:spPr>
          <a:xfrm>
            <a:off x="2710253" y="2915135"/>
            <a:ext cx="537327" cy="292388"/>
          </a:xfrm>
          <a:prstGeom prst="rect">
            <a:avLst/>
          </a:prstGeom>
          <a:noFill/>
        </p:spPr>
        <p:txBody>
          <a:bodyPr wrap="none" rtlCol="0">
            <a:spAutoFit/>
          </a:bodyPr>
          <a:lstStyle/>
          <a:p>
            <a:pPr algn="r"/>
            <a:r>
              <a:rPr lang="en-US" altLang="ko-KR" sz="1300" i="1" dirty="0" err="1" smtClean="0">
                <a:solidFill>
                  <a:schemeClr val="tx1"/>
                </a:solidFill>
                <a:latin typeface="Symbol" panose="05050102010706020507" pitchFamily="18" charset="2"/>
              </a:rPr>
              <a:t>d</a:t>
            </a:r>
            <a:r>
              <a:rPr lang="en-US" altLang="ko-KR" sz="1300" i="1" dirty="0" err="1" smtClean="0">
                <a:solidFill>
                  <a:schemeClr val="tx1"/>
                </a:solidFill>
              </a:rPr>
              <a:t>B</a:t>
            </a:r>
            <a:r>
              <a:rPr lang="en-US" altLang="ko-KR" sz="1300" baseline="-25000" dirty="0" err="1" smtClean="0">
                <a:solidFill>
                  <a:schemeClr val="tx1"/>
                </a:solidFill>
              </a:rPr>
              <a:t>DC</a:t>
            </a:r>
            <a:endParaRPr lang="ko-KR" altLang="en-US" sz="1300" dirty="0">
              <a:solidFill>
                <a:schemeClr val="tx1"/>
              </a:solidFill>
            </a:endParaRPr>
          </a:p>
        </p:txBody>
      </p:sp>
      <p:cxnSp>
        <p:nvCxnSpPr>
          <p:cNvPr id="20" name="Straight Arrow Connector 19"/>
          <p:cNvCxnSpPr/>
          <p:nvPr/>
        </p:nvCxnSpPr>
        <p:spPr bwMode="auto">
          <a:xfrm flipH="1">
            <a:off x="2595870" y="3069024"/>
            <a:ext cx="171058" cy="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21" name="TextBox 20"/>
          <p:cNvSpPr txBox="1"/>
          <p:nvPr/>
        </p:nvSpPr>
        <p:spPr>
          <a:xfrm>
            <a:off x="2711121" y="4532962"/>
            <a:ext cx="537327" cy="292388"/>
          </a:xfrm>
          <a:prstGeom prst="rect">
            <a:avLst/>
          </a:prstGeom>
          <a:noFill/>
        </p:spPr>
        <p:txBody>
          <a:bodyPr wrap="none" rtlCol="0">
            <a:spAutoFit/>
          </a:bodyPr>
          <a:lstStyle/>
          <a:p>
            <a:pPr algn="r"/>
            <a:r>
              <a:rPr lang="en-US" altLang="ko-KR" sz="1300" i="1" dirty="0" err="1" smtClean="0">
                <a:solidFill>
                  <a:schemeClr val="tx1"/>
                </a:solidFill>
                <a:latin typeface="Symbol" panose="05050102010706020507" pitchFamily="18" charset="2"/>
              </a:rPr>
              <a:t>d</a:t>
            </a:r>
            <a:r>
              <a:rPr lang="en-US" altLang="ko-KR" sz="1300" i="1" dirty="0" err="1" smtClean="0">
                <a:solidFill>
                  <a:schemeClr val="tx1"/>
                </a:solidFill>
              </a:rPr>
              <a:t>B</a:t>
            </a:r>
            <a:r>
              <a:rPr lang="en-US" altLang="ko-KR" sz="1300" baseline="-25000" dirty="0" err="1" smtClean="0">
                <a:solidFill>
                  <a:schemeClr val="tx1"/>
                </a:solidFill>
              </a:rPr>
              <a:t>DC</a:t>
            </a:r>
            <a:endParaRPr lang="ko-KR" altLang="en-US" sz="1300" dirty="0">
              <a:solidFill>
                <a:schemeClr val="tx1"/>
              </a:solidFill>
            </a:endParaRPr>
          </a:p>
        </p:txBody>
      </p:sp>
      <p:cxnSp>
        <p:nvCxnSpPr>
          <p:cNvPr id="22" name="Straight Arrow Connector 21"/>
          <p:cNvCxnSpPr/>
          <p:nvPr/>
        </p:nvCxnSpPr>
        <p:spPr bwMode="auto">
          <a:xfrm flipH="1">
            <a:off x="2596738" y="4686851"/>
            <a:ext cx="171058" cy="0"/>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cxnSp>
        <p:nvCxnSpPr>
          <p:cNvPr id="23" name="Straight Arrow Connector 22"/>
          <p:cNvCxnSpPr/>
          <p:nvPr/>
        </p:nvCxnSpPr>
        <p:spPr bwMode="auto">
          <a:xfrm flipH="1" flipV="1">
            <a:off x="4167744" y="1975125"/>
            <a:ext cx="213129" cy="284205"/>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cxnSp>
        <p:nvCxnSpPr>
          <p:cNvPr id="27" name="Straight Arrow Connector 26"/>
          <p:cNvCxnSpPr/>
          <p:nvPr/>
        </p:nvCxnSpPr>
        <p:spPr bwMode="auto">
          <a:xfrm flipH="1" flipV="1">
            <a:off x="4155674" y="3581411"/>
            <a:ext cx="213129" cy="284205"/>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cxnSp>
        <p:nvCxnSpPr>
          <p:cNvPr id="28" name="Straight Arrow Connector 27"/>
          <p:cNvCxnSpPr/>
          <p:nvPr/>
        </p:nvCxnSpPr>
        <p:spPr bwMode="auto">
          <a:xfrm flipH="1" flipV="1">
            <a:off x="4153744" y="5207802"/>
            <a:ext cx="213129" cy="284205"/>
          </a:xfrm>
          <a:prstGeom prst="straightConnector1">
            <a:avLst/>
          </a:prstGeom>
          <a:solidFill>
            <a:schemeClr val="accent1"/>
          </a:solidFill>
          <a:ln w="6350" cap="flat" cmpd="sng" algn="ctr">
            <a:solidFill>
              <a:schemeClr val="tx1"/>
            </a:solidFill>
            <a:prstDash val="solid"/>
            <a:round/>
            <a:headEnd type="none" w="med" len="med"/>
            <a:tailEnd type="triangle" w="sm" len="med"/>
          </a:ln>
          <a:effectLst/>
        </p:spPr>
      </p:cxnSp>
      <p:sp>
        <p:nvSpPr>
          <p:cNvPr id="29" name="TextBox 28"/>
          <p:cNvSpPr txBox="1"/>
          <p:nvPr/>
        </p:nvSpPr>
        <p:spPr>
          <a:xfrm>
            <a:off x="4155674" y="1317895"/>
            <a:ext cx="909471" cy="251795"/>
          </a:xfrm>
          <a:prstGeom prst="rect">
            <a:avLst/>
          </a:prstGeom>
          <a:noFill/>
          <a:ln w="6350">
            <a:solidFill>
              <a:schemeClr val="tx1"/>
            </a:solidFill>
          </a:ln>
        </p:spPr>
        <p:txBody>
          <a:bodyPr wrap="none" lIns="36000" tIns="18000" rIns="36000" bIns="18000" rtlCol="0" anchor="ctr">
            <a:spAutoFit/>
          </a:bodyPr>
          <a:lstStyle/>
          <a:p>
            <a:pPr algn="ctr"/>
            <a:r>
              <a:rPr lang="en-US" altLang="ko-KR" sz="1400" dirty="0" smtClean="0">
                <a:latin typeface="Symbol" panose="05050102010706020507" pitchFamily="18" charset="2"/>
              </a:rPr>
              <a:t>t</a:t>
            </a:r>
            <a:r>
              <a:rPr lang="en-US" altLang="ko-KR" sz="1400" baseline="-25000" dirty="0" smtClean="0"/>
              <a:t>1</a:t>
            </a:r>
            <a:r>
              <a:rPr lang="en-US" altLang="ko-KR" sz="1400" dirty="0" smtClean="0"/>
              <a:t> = 92 </a:t>
            </a:r>
            <a:r>
              <a:rPr lang="en-US" altLang="ko-KR" sz="1400" dirty="0" err="1" smtClean="0"/>
              <a:t>ms</a:t>
            </a:r>
            <a:endParaRPr lang="ko-KR" altLang="en-US" sz="1400" dirty="0"/>
          </a:p>
        </p:txBody>
      </p:sp>
      <p:sp>
        <p:nvSpPr>
          <p:cNvPr id="30" name="TextBox 29"/>
          <p:cNvSpPr txBox="1"/>
          <p:nvPr/>
        </p:nvSpPr>
        <p:spPr>
          <a:xfrm>
            <a:off x="4255060" y="2940488"/>
            <a:ext cx="810085" cy="251795"/>
          </a:xfrm>
          <a:prstGeom prst="rect">
            <a:avLst/>
          </a:prstGeom>
          <a:noFill/>
          <a:ln w="6350">
            <a:solidFill>
              <a:schemeClr val="tx1"/>
            </a:solidFill>
          </a:ln>
        </p:spPr>
        <p:txBody>
          <a:bodyPr wrap="none" lIns="36000" tIns="18000" rIns="36000" bIns="18000" rtlCol="0" anchor="ctr">
            <a:spAutoFit/>
          </a:bodyPr>
          <a:lstStyle/>
          <a:p>
            <a:pPr algn="ctr"/>
            <a:r>
              <a:rPr lang="en-US" altLang="ko-KR" sz="1400" dirty="0" smtClean="0">
                <a:latin typeface="Symbol" panose="05050102010706020507" pitchFamily="18" charset="2"/>
              </a:rPr>
              <a:t>t</a:t>
            </a:r>
            <a:r>
              <a:rPr lang="en-US" altLang="ko-KR" sz="1400" baseline="-25000" dirty="0" smtClean="0"/>
              <a:t>2</a:t>
            </a:r>
            <a:r>
              <a:rPr lang="en-US" altLang="ko-KR" sz="1400" dirty="0" smtClean="0"/>
              <a:t> = 3 </a:t>
            </a:r>
            <a:r>
              <a:rPr lang="en-US" altLang="ko-KR" sz="1400" dirty="0" err="1" smtClean="0"/>
              <a:t>ms</a:t>
            </a:r>
            <a:endParaRPr lang="ko-KR" altLang="en-US" sz="1400" dirty="0"/>
          </a:p>
        </p:txBody>
      </p:sp>
      <p:sp>
        <p:nvSpPr>
          <p:cNvPr id="31" name="TextBox 30"/>
          <p:cNvSpPr txBox="1"/>
          <p:nvPr/>
        </p:nvSpPr>
        <p:spPr>
          <a:xfrm>
            <a:off x="4056288" y="4558315"/>
            <a:ext cx="1008857" cy="251795"/>
          </a:xfrm>
          <a:prstGeom prst="rect">
            <a:avLst/>
          </a:prstGeom>
          <a:noFill/>
          <a:ln w="6350">
            <a:solidFill>
              <a:schemeClr val="tx1"/>
            </a:solidFill>
          </a:ln>
        </p:spPr>
        <p:txBody>
          <a:bodyPr wrap="none" lIns="36000" tIns="18000" rIns="36000" bIns="18000" rtlCol="0" anchor="ctr">
            <a:spAutoFit/>
          </a:bodyPr>
          <a:lstStyle/>
          <a:p>
            <a:pPr algn="ctr"/>
            <a:r>
              <a:rPr lang="en-US" altLang="ko-KR" sz="1400" dirty="0" smtClean="0">
                <a:latin typeface="Symbol" panose="05050102010706020507" pitchFamily="18" charset="2"/>
              </a:rPr>
              <a:t>t</a:t>
            </a:r>
            <a:r>
              <a:rPr lang="en-US" altLang="ko-KR" sz="1400" baseline="-25000" dirty="0" smtClean="0"/>
              <a:t>3</a:t>
            </a:r>
            <a:r>
              <a:rPr lang="en-US" altLang="ko-KR" sz="1400" dirty="0" smtClean="0"/>
              <a:t> = 215 </a:t>
            </a:r>
            <a:r>
              <a:rPr lang="en-US" altLang="ko-KR" sz="1400" dirty="0" err="1" smtClean="0"/>
              <a:t>ms</a:t>
            </a:r>
            <a:endParaRPr lang="ko-KR" altLang="en-US" sz="1400" dirty="0"/>
          </a:p>
        </p:txBody>
      </p:sp>
      <mc:AlternateContent xmlns:mc="http://schemas.openxmlformats.org/markup-compatibility/2006" xmlns:a14="http://schemas.microsoft.com/office/drawing/2010/main">
        <mc:Choice Requires="a14">
          <p:sp>
            <p:nvSpPr>
              <p:cNvPr id="32" name="TextBox 31"/>
              <p:cNvSpPr txBox="1"/>
              <p:nvPr/>
            </p:nvSpPr>
            <p:spPr>
              <a:xfrm>
                <a:off x="5352001" y="2576296"/>
                <a:ext cx="3791999"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ko-KR" altLang="el-GR" sz="1400" i="1">
                              <a:latin typeface="Cambria Math" panose="02040503050406030204" pitchFamily="18" charset="0"/>
                            </a:rPr>
                            <m:t>𝛿</m:t>
                          </m:r>
                          <m:r>
                            <a:rPr lang="en-US" altLang="ko-KR" sz="1400" i="1">
                              <a:latin typeface="Cambria Math" panose="02040503050406030204" pitchFamily="18" charset="0"/>
                            </a:rPr>
                            <m:t>𝐵</m:t>
                          </m:r>
                        </m:e>
                        <m:sub>
                          <m:r>
                            <m:rPr>
                              <m:sty m:val="p"/>
                            </m:rPr>
                            <a:rPr lang="en-US" altLang="ko-KR" sz="1400" b="0" i="0" smtClean="0">
                              <a:latin typeface="Cambria Math" panose="02040503050406030204" pitchFamily="18" charset="0"/>
                            </a:rPr>
                            <m:t>AC</m:t>
                          </m:r>
                        </m:sub>
                      </m:sSub>
                      <m:r>
                        <a:rPr lang="en-US" altLang="ko-KR" sz="1400" b="0" i="1" smtClean="0">
                          <a:latin typeface="Cambria Math" panose="02040503050406030204" pitchFamily="18" charset="0"/>
                        </a:rPr>
                        <m:t>=</m:t>
                      </m:r>
                      <m:sSub>
                        <m:sSubPr>
                          <m:ctrlPr>
                            <a:rPr lang="en-US" altLang="ko-KR" sz="1400" b="0" i="1" smtClean="0">
                              <a:latin typeface="Cambria Math" panose="02040503050406030204" pitchFamily="18" charset="0"/>
                            </a:rPr>
                          </m:ctrlPr>
                        </m:sSubPr>
                        <m:e>
                          <m:r>
                            <a:rPr lang="ko-KR" altLang="el-GR" sz="1400" i="1">
                              <a:latin typeface="Cambria Math" panose="02040503050406030204" pitchFamily="18" charset="0"/>
                            </a:rPr>
                            <m:t>𝛿</m:t>
                          </m:r>
                          <m:r>
                            <a:rPr lang="en-US" altLang="ko-KR" sz="1400" i="1">
                              <a:latin typeface="Cambria Math" panose="02040503050406030204" pitchFamily="18" charset="0"/>
                            </a:rPr>
                            <m:t>𝐵</m:t>
                          </m:r>
                        </m:e>
                        <m:sub>
                          <m:r>
                            <m:rPr>
                              <m:sty m:val="p"/>
                            </m:rPr>
                            <a:rPr lang="en-US" altLang="ko-KR" sz="1400" b="0" i="0" smtClean="0">
                              <a:latin typeface="Cambria Math" panose="02040503050406030204" pitchFamily="18" charset="0"/>
                            </a:rPr>
                            <m:t>DC</m:t>
                          </m:r>
                        </m:sub>
                      </m:sSub>
                      <m:r>
                        <a:rPr lang="en-US" altLang="ko-KR" sz="1400" b="0" i="1" smtClean="0">
                          <a:latin typeface="Cambria Math" panose="02040503050406030204" pitchFamily="18" charset="0"/>
                        </a:rPr>
                        <m:t>−</m:t>
                      </m:r>
                      <m:nary>
                        <m:naryPr>
                          <m:chr m:val="∑"/>
                          <m:ctrlPr>
                            <a:rPr lang="en-US" altLang="ko-KR" sz="1400" b="0" i="1" smtClean="0">
                              <a:latin typeface="Cambria Math" panose="02040503050406030204" pitchFamily="18" charset="0"/>
                            </a:rPr>
                          </m:ctrlPr>
                        </m:naryPr>
                        <m:sub>
                          <m:r>
                            <m:rPr>
                              <m:brk m:alnAt="23"/>
                            </m:rPr>
                            <a:rPr lang="en-US" altLang="ko-KR" sz="1400" b="0" i="1" smtClean="0">
                              <a:latin typeface="Cambria Math" panose="02040503050406030204" pitchFamily="18" charset="0"/>
                            </a:rPr>
                            <m:t>𝑗</m:t>
                          </m:r>
                        </m:sub>
                        <m:sup>
                          <m:sSub>
                            <m:sSubPr>
                              <m:ctrlPr>
                                <a:rPr lang="pt-BR" altLang="ko-KR" sz="1400" i="1">
                                  <a:latin typeface="Cambria Math" panose="02040503050406030204" pitchFamily="18" charset="0"/>
                                </a:rPr>
                              </m:ctrlPr>
                            </m:sSubPr>
                            <m:e>
                              <m:r>
                                <a:rPr lang="en-US" altLang="ko-KR" sz="1400" i="1">
                                  <a:latin typeface="Cambria Math" panose="02040503050406030204" pitchFamily="18" charset="0"/>
                                </a:rPr>
                                <m:t>𝑁</m:t>
                              </m:r>
                            </m:e>
                            <m:sub>
                              <m:r>
                                <m:rPr>
                                  <m:sty m:val="p"/>
                                </m:rPr>
                                <a:rPr lang="en-US" altLang="ko-KR" sz="1400">
                                  <a:latin typeface="Cambria Math" panose="02040503050406030204" pitchFamily="18" charset="0"/>
                                </a:rPr>
                                <m:t>coil</m:t>
                              </m:r>
                            </m:sub>
                          </m:sSub>
                        </m:sup>
                        <m:e>
                          <m:nary>
                            <m:naryPr>
                              <m:chr m:val="∑"/>
                              <m:ctrlPr>
                                <a:rPr lang="pt-BR" altLang="ko-KR" sz="1400" i="1">
                                  <a:latin typeface="Cambria Math" panose="02040503050406030204" pitchFamily="18" charset="0"/>
                                </a:rPr>
                              </m:ctrlPr>
                            </m:naryPr>
                            <m:sub>
                              <m:r>
                                <a:rPr lang="en-US" altLang="ko-KR" sz="1400" b="0" i="1" smtClean="0">
                                  <a:latin typeface="Cambria Math" panose="02040503050406030204" pitchFamily="18" charset="0"/>
                                </a:rPr>
                                <m:t>𝑘</m:t>
                              </m:r>
                            </m:sub>
                            <m:sup>
                              <m:sSub>
                                <m:sSubPr>
                                  <m:ctrlPr>
                                    <a:rPr lang="pt-BR" altLang="ko-KR" sz="1400" i="1">
                                      <a:latin typeface="Cambria Math" panose="02040503050406030204" pitchFamily="18" charset="0"/>
                                    </a:rPr>
                                  </m:ctrlPr>
                                </m:sSubPr>
                                <m:e>
                                  <m:r>
                                    <a:rPr lang="en-US" altLang="ko-KR" sz="1400" i="1">
                                      <a:latin typeface="Cambria Math" panose="02040503050406030204" pitchFamily="18" charset="0"/>
                                    </a:rPr>
                                    <m:t>𝑁</m:t>
                                  </m:r>
                                </m:e>
                                <m:sub>
                                  <m:r>
                                    <a:rPr lang="el-GR" altLang="ko-KR" sz="1400" b="0" i="1" smtClean="0">
                                      <a:latin typeface="Cambria Math" panose="02040503050406030204" pitchFamily="18" charset="0"/>
                                      <a:ea typeface="Cambria Math" panose="02040503050406030204" pitchFamily="18" charset="0"/>
                                    </a:rPr>
                                    <m:t>𝜏</m:t>
                                  </m:r>
                                </m:sub>
                              </m:sSub>
                            </m:sup>
                            <m:e>
                              <m:sSub>
                                <m:sSubPr>
                                  <m:ctrlPr>
                                    <a:rPr lang="pt-BR" altLang="ko-KR" sz="1400" i="1">
                                      <a:latin typeface="Cambria Math" panose="02040503050406030204" pitchFamily="18" charset="0"/>
                                    </a:rPr>
                                  </m:ctrlPr>
                                </m:sSubPr>
                                <m:e>
                                  <m:r>
                                    <a:rPr lang="en-US" altLang="ko-KR" sz="1400" b="0" i="1" smtClean="0">
                                      <a:latin typeface="Cambria Math" panose="02040503050406030204" pitchFamily="18" charset="0"/>
                                    </a:rPr>
                                    <m:t>𝑝</m:t>
                                  </m:r>
                                </m:e>
                                <m:sub>
                                  <m:r>
                                    <a:rPr lang="en-US" altLang="ko-KR" sz="1400" i="1">
                                      <a:latin typeface="Cambria Math" panose="02040503050406030204" pitchFamily="18" charset="0"/>
                                    </a:rPr>
                                    <m:t>𝑗</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𝑘</m:t>
                                  </m:r>
                                </m:sub>
                              </m:sSub>
                              <m:r>
                                <a:rPr lang="en-US" altLang="ko-KR" sz="1400" b="0" i="1" smtClean="0">
                                  <a:latin typeface="Cambria Math" panose="02040503050406030204" pitchFamily="18" charset="0"/>
                                </a:rPr>
                                <m:t>𝐿𝑃𝐹</m:t>
                              </m:r>
                              <m:d>
                                <m:dPr>
                                  <m:ctrlPr>
                                    <a:rPr lang="en-US" altLang="ko-KR" sz="1400" b="0" i="1" smtClean="0">
                                      <a:latin typeface="Cambria Math" panose="02040503050406030204" pitchFamily="18" charset="0"/>
                                    </a:rPr>
                                  </m:ctrlPr>
                                </m:dPr>
                                <m:e>
                                  <m:f>
                                    <m:fPr>
                                      <m:ctrlPr>
                                        <a:rPr lang="pt-BR"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𝐼</m:t>
                                          </m:r>
                                        </m:e>
                                        <m:sub>
                                          <m:r>
                                            <a:rPr lang="en-US" altLang="ko-KR" sz="1400" i="1">
                                              <a:latin typeface="Cambria Math" panose="02040503050406030204" pitchFamily="18" charset="0"/>
                                            </a:rPr>
                                            <m:t>𝑅𝑊𝑀</m:t>
                                          </m:r>
                                          <m:r>
                                            <a:rPr lang="en-US" altLang="ko-KR" sz="1400" i="1">
                                              <a:latin typeface="Cambria Math" panose="02040503050406030204" pitchFamily="18" charset="0"/>
                                            </a:rPr>
                                            <m:t>,</m:t>
                                          </m:r>
                                          <m:r>
                                            <a:rPr lang="en-US" altLang="ko-KR" sz="1400" i="1">
                                              <a:latin typeface="Cambria Math" panose="02040503050406030204" pitchFamily="18" charset="0"/>
                                            </a:rPr>
                                            <m:t>𝑗</m:t>
                                          </m:r>
                                        </m:sub>
                                      </m:sSub>
                                    </m:num>
                                    <m:den>
                                      <m:r>
                                        <a:rPr lang="en-US" altLang="ko-KR" sz="1400" i="1">
                                          <a:latin typeface="Cambria Math" panose="02040503050406030204" pitchFamily="18" charset="0"/>
                                        </a:rPr>
                                        <m:t>𝑑𝑡</m:t>
                                      </m:r>
                                    </m:den>
                                  </m:f>
                                  <m:r>
                                    <a:rPr lang="en-US" altLang="ko-KR" sz="1400" i="1">
                                      <a:latin typeface="Cambria Math" panose="02040503050406030204" pitchFamily="18" charset="0"/>
                                    </a:rPr>
                                    <m:t>;</m:t>
                                  </m:r>
                                  <m:sSub>
                                    <m:sSubPr>
                                      <m:ctrlPr>
                                        <a:rPr lang="en-US" altLang="ko-KR" sz="1400" i="1" smtClean="0">
                                          <a:latin typeface="Cambria Math" panose="02040503050406030204" pitchFamily="18" charset="0"/>
                                        </a:rPr>
                                      </m:ctrlPr>
                                    </m:sSubPr>
                                    <m:e>
                                      <m:r>
                                        <a:rPr lang="ko-KR" altLang="en-US" sz="1400" i="1">
                                          <a:latin typeface="Cambria Math" panose="02040503050406030204" pitchFamily="18" charset="0"/>
                                        </a:rPr>
                                        <m:t>𝜏</m:t>
                                      </m:r>
                                    </m:e>
                                    <m:sub>
                                      <m:r>
                                        <a:rPr lang="en-US" altLang="ko-KR" sz="1400" b="0" i="1" smtClean="0">
                                          <a:latin typeface="Cambria Math" panose="02040503050406030204" pitchFamily="18" charset="0"/>
                                        </a:rPr>
                                        <m:t>𝐴𝐶</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𝑘</m:t>
                                      </m:r>
                                    </m:sub>
                                  </m:sSub>
                                </m:e>
                              </m:d>
                            </m:e>
                          </m:nary>
                        </m:e>
                      </m:nary>
                    </m:oMath>
                  </m:oMathPara>
                </a14:m>
                <a:endParaRPr lang="ko-KR" altLang="en-US" sz="18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352001" y="2576296"/>
                <a:ext cx="3791999" cy="630173"/>
              </a:xfrm>
              <a:prstGeom prst="rect">
                <a:avLst/>
              </a:prstGeom>
              <a:blipFill>
                <a:blip r:embed="rId4"/>
                <a:stretch>
                  <a:fillRect/>
                </a:stretch>
              </a:blipFill>
            </p:spPr>
            <p:txBody>
              <a:bodyPr/>
              <a:lstStyle/>
              <a:p>
                <a:r>
                  <a:rPr lang="ko-KR" altLang="en-US">
                    <a:noFill/>
                  </a:rPr>
                  <a:t> </a:t>
                </a:r>
              </a:p>
            </p:txBody>
          </p:sp>
        </mc:Fallback>
      </mc:AlternateContent>
      <p:cxnSp>
        <p:nvCxnSpPr>
          <p:cNvPr id="34" name="Straight Arrow Connector 33"/>
          <p:cNvCxnSpPr/>
          <p:nvPr/>
        </p:nvCxnSpPr>
        <p:spPr bwMode="auto">
          <a:xfrm>
            <a:off x="2112052" y="1558513"/>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35" name="Straight Arrow Connector 34"/>
          <p:cNvCxnSpPr/>
          <p:nvPr/>
        </p:nvCxnSpPr>
        <p:spPr bwMode="auto">
          <a:xfrm>
            <a:off x="2260885" y="1558513"/>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36" name="Straight Arrow Connector 35"/>
          <p:cNvCxnSpPr/>
          <p:nvPr/>
        </p:nvCxnSpPr>
        <p:spPr bwMode="auto">
          <a:xfrm>
            <a:off x="2397397" y="1558513"/>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37" name="Straight Arrow Connector 36"/>
          <p:cNvCxnSpPr/>
          <p:nvPr/>
        </p:nvCxnSpPr>
        <p:spPr bwMode="auto">
          <a:xfrm>
            <a:off x="1929230" y="1631034"/>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38" name="Straight Arrow Connector 37"/>
          <p:cNvCxnSpPr/>
          <p:nvPr/>
        </p:nvCxnSpPr>
        <p:spPr bwMode="auto">
          <a:xfrm>
            <a:off x="1744824" y="1648847"/>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39" name="Straight Arrow Connector 38"/>
          <p:cNvCxnSpPr/>
          <p:nvPr/>
        </p:nvCxnSpPr>
        <p:spPr bwMode="auto">
          <a:xfrm>
            <a:off x="1443788" y="1679327"/>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40" name="Straight Arrow Connector 39"/>
          <p:cNvCxnSpPr/>
          <p:nvPr/>
        </p:nvCxnSpPr>
        <p:spPr bwMode="auto">
          <a:xfrm>
            <a:off x="2120561" y="3306054"/>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41" name="Straight Arrow Connector 40"/>
          <p:cNvCxnSpPr/>
          <p:nvPr/>
        </p:nvCxnSpPr>
        <p:spPr bwMode="auto">
          <a:xfrm>
            <a:off x="2261774" y="3306054"/>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42" name="Straight Arrow Connector 41"/>
          <p:cNvCxnSpPr/>
          <p:nvPr/>
        </p:nvCxnSpPr>
        <p:spPr bwMode="auto">
          <a:xfrm>
            <a:off x="2405906" y="3306054"/>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43" name="Straight Arrow Connector 42"/>
          <p:cNvCxnSpPr/>
          <p:nvPr/>
        </p:nvCxnSpPr>
        <p:spPr bwMode="auto">
          <a:xfrm>
            <a:off x="1947899" y="3306054"/>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44" name="Straight Arrow Connector 43"/>
          <p:cNvCxnSpPr/>
          <p:nvPr/>
        </p:nvCxnSpPr>
        <p:spPr bwMode="auto">
          <a:xfrm>
            <a:off x="1763493" y="3306054"/>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45" name="Straight Arrow Connector 44"/>
          <p:cNvCxnSpPr/>
          <p:nvPr/>
        </p:nvCxnSpPr>
        <p:spPr bwMode="auto">
          <a:xfrm>
            <a:off x="1462457" y="3306054"/>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47" name="Straight Connector 46"/>
          <p:cNvCxnSpPr/>
          <p:nvPr/>
        </p:nvCxnSpPr>
        <p:spPr bwMode="auto">
          <a:xfrm>
            <a:off x="2206304" y="1744336"/>
            <a:ext cx="43514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8" name="Straight Connector 47"/>
          <p:cNvCxnSpPr/>
          <p:nvPr/>
        </p:nvCxnSpPr>
        <p:spPr bwMode="auto">
          <a:xfrm>
            <a:off x="2033153" y="1817614"/>
            <a:ext cx="136007"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0" name="Straight Connector 49"/>
          <p:cNvCxnSpPr/>
          <p:nvPr/>
        </p:nvCxnSpPr>
        <p:spPr bwMode="auto">
          <a:xfrm>
            <a:off x="1831323" y="1837210"/>
            <a:ext cx="136007"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1" name="Straight Connector 50"/>
          <p:cNvCxnSpPr/>
          <p:nvPr/>
        </p:nvCxnSpPr>
        <p:spPr bwMode="auto">
          <a:xfrm>
            <a:off x="1474035" y="1860070"/>
            <a:ext cx="270789"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3" name="Straight Connector 52"/>
          <p:cNvCxnSpPr/>
          <p:nvPr/>
        </p:nvCxnSpPr>
        <p:spPr bwMode="auto">
          <a:xfrm>
            <a:off x="1487990" y="3496322"/>
            <a:ext cx="1122978"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63" name="TextBox 62"/>
          <p:cNvSpPr txBox="1"/>
          <p:nvPr/>
        </p:nvSpPr>
        <p:spPr>
          <a:xfrm>
            <a:off x="914303" y="1409647"/>
            <a:ext cx="1113053" cy="190240"/>
          </a:xfrm>
          <a:prstGeom prst="rect">
            <a:avLst/>
          </a:prstGeom>
          <a:solidFill>
            <a:schemeClr val="bg1"/>
          </a:solidFill>
          <a:ln w="3175">
            <a:solidFill>
              <a:schemeClr val="tx1"/>
            </a:solidFill>
          </a:ln>
        </p:spPr>
        <p:txBody>
          <a:bodyPr wrap="none" lIns="36000" tIns="18000" rIns="36000" bIns="18000" rtlCol="0">
            <a:spAutoFit/>
          </a:bodyPr>
          <a:lstStyle/>
          <a:p>
            <a:pPr algn="ctr"/>
            <a:r>
              <a:rPr lang="en-US" altLang="ko-KR" sz="1000" dirty="0" smtClean="0">
                <a:solidFill>
                  <a:srgbClr val="FF0000"/>
                </a:solidFill>
              </a:rPr>
              <a:t>Remaining after </a:t>
            </a:r>
            <a:r>
              <a:rPr lang="en-US" altLang="ko-KR" sz="1000" dirty="0" smtClean="0">
                <a:solidFill>
                  <a:srgbClr val="FF0000"/>
                </a:solidFill>
                <a:latin typeface="Symbol" panose="05050102010706020507" pitchFamily="18" charset="2"/>
              </a:rPr>
              <a:t>t</a:t>
            </a:r>
            <a:r>
              <a:rPr lang="en-US" altLang="ko-KR" sz="1000" baseline="-25000" dirty="0" smtClean="0">
                <a:solidFill>
                  <a:srgbClr val="FF0000"/>
                </a:solidFill>
              </a:rPr>
              <a:t>1</a:t>
            </a:r>
            <a:endParaRPr lang="ko-KR" altLang="en-US" sz="1000" baseline="-25000" dirty="0">
              <a:solidFill>
                <a:srgbClr val="FF0000"/>
              </a:solidFill>
            </a:endParaRPr>
          </a:p>
        </p:txBody>
      </p:sp>
      <p:sp>
        <p:nvSpPr>
          <p:cNvPr id="65" name="TextBox 64"/>
          <p:cNvSpPr txBox="1"/>
          <p:nvPr/>
        </p:nvSpPr>
        <p:spPr>
          <a:xfrm>
            <a:off x="1309025" y="3083512"/>
            <a:ext cx="1169158" cy="190240"/>
          </a:xfrm>
          <a:prstGeom prst="rect">
            <a:avLst/>
          </a:prstGeom>
          <a:solidFill>
            <a:schemeClr val="bg1"/>
          </a:solidFill>
          <a:ln w="3175">
            <a:solidFill>
              <a:schemeClr val="tx1"/>
            </a:solidFill>
          </a:ln>
        </p:spPr>
        <p:txBody>
          <a:bodyPr wrap="none" lIns="36000" tIns="18000" rIns="36000" bIns="18000" rtlCol="0">
            <a:spAutoFit/>
          </a:bodyPr>
          <a:lstStyle/>
          <a:p>
            <a:pPr algn="ctr"/>
            <a:r>
              <a:rPr lang="en-US" altLang="ko-KR" sz="1000" dirty="0" smtClean="0">
                <a:solidFill>
                  <a:srgbClr val="FF0000"/>
                </a:solidFill>
              </a:rPr>
              <a:t>Compensated</a:t>
            </a:r>
            <a:r>
              <a:rPr lang="en-US" altLang="ko-KR" sz="800" dirty="0" smtClean="0">
                <a:solidFill>
                  <a:srgbClr val="FF0000"/>
                </a:solidFill>
              </a:rPr>
              <a:t> </a:t>
            </a:r>
            <a:r>
              <a:rPr lang="en-US" altLang="ko-KR" sz="1000" dirty="0" smtClean="0">
                <a:solidFill>
                  <a:srgbClr val="FF0000"/>
                </a:solidFill>
              </a:rPr>
              <a:t>by </a:t>
            </a:r>
            <a:r>
              <a:rPr lang="en-US" altLang="ko-KR" sz="1000" dirty="0" smtClean="0">
                <a:solidFill>
                  <a:srgbClr val="FF0000"/>
                </a:solidFill>
                <a:latin typeface="Symbol" panose="05050102010706020507" pitchFamily="18" charset="2"/>
              </a:rPr>
              <a:t>t</a:t>
            </a:r>
            <a:r>
              <a:rPr lang="en-US" altLang="ko-KR" sz="1000" baseline="-25000" dirty="0" smtClean="0">
                <a:solidFill>
                  <a:srgbClr val="FF0000"/>
                </a:solidFill>
              </a:rPr>
              <a:t>2</a:t>
            </a:r>
            <a:endParaRPr lang="ko-KR" altLang="en-US" sz="1000" baseline="-25000" dirty="0">
              <a:solidFill>
                <a:srgbClr val="FF0000"/>
              </a:solidFill>
            </a:endParaRPr>
          </a:p>
        </p:txBody>
      </p:sp>
      <p:cxnSp>
        <p:nvCxnSpPr>
          <p:cNvPr id="66" name="Straight Arrow Connector 65"/>
          <p:cNvCxnSpPr/>
          <p:nvPr/>
        </p:nvCxnSpPr>
        <p:spPr bwMode="auto">
          <a:xfrm>
            <a:off x="982030" y="1679326"/>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67" name="Straight Connector 66"/>
          <p:cNvCxnSpPr/>
          <p:nvPr/>
        </p:nvCxnSpPr>
        <p:spPr bwMode="auto">
          <a:xfrm>
            <a:off x="943175" y="1870230"/>
            <a:ext cx="43604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69" name="Straight Connector 68"/>
          <p:cNvCxnSpPr/>
          <p:nvPr/>
        </p:nvCxnSpPr>
        <p:spPr bwMode="auto">
          <a:xfrm>
            <a:off x="2675138" y="1848640"/>
            <a:ext cx="7949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71" name="Straight Connector 70"/>
          <p:cNvCxnSpPr/>
          <p:nvPr/>
        </p:nvCxnSpPr>
        <p:spPr bwMode="auto">
          <a:xfrm>
            <a:off x="2976810" y="1894196"/>
            <a:ext cx="81033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73" name="Straight Arrow Connector 72"/>
          <p:cNvCxnSpPr/>
          <p:nvPr/>
        </p:nvCxnSpPr>
        <p:spPr bwMode="auto">
          <a:xfrm>
            <a:off x="3186827" y="1709192"/>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74" name="Straight Arrow Connector 73"/>
          <p:cNvCxnSpPr/>
          <p:nvPr/>
        </p:nvCxnSpPr>
        <p:spPr bwMode="auto">
          <a:xfrm>
            <a:off x="2610968" y="1721405"/>
            <a:ext cx="111846" cy="12159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76" name="Straight Connector 75"/>
          <p:cNvCxnSpPr/>
          <p:nvPr/>
        </p:nvCxnSpPr>
        <p:spPr bwMode="auto">
          <a:xfrm>
            <a:off x="900523" y="5121922"/>
            <a:ext cx="543265"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78" name="Straight Connector 77"/>
          <p:cNvCxnSpPr/>
          <p:nvPr/>
        </p:nvCxnSpPr>
        <p:spPr bwMode="auto">
          <a:xfrm>
            <a:off x="2976810" y="5138444"/>
            <a:ext cx="837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80" name="Straight Arrow Connector 79"/>
          <p:cNvCxnSpPr/>
          <p:nvPr/>
        </p:nvCxnSpPr>
        <p:spPr bwMode="auto">
          <a:xfrm>
            <a:off x="3186827" y="4945000"/>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cxnSp>
        <p:nvCxnSpPr>
          <p:cNvPr id="81" name="Straight Arrow Connector 80"/>
          <p:cNvCxnSpPr/>
          <p:nvPr/>
        </p:nvCxnSpPr>
        <p:spPr bwMode="auto">
          <a:xfrm>
            <a:off x="982030" y="4922929"/>
            <a:ext cx="166254" cy="180743"/>
          </a:xfrm>
          <a:prstGeom prst="straightConnector1">
            <a:avLst/>
          </a:prstGeom>
          <a:solidFill>
            <a:schemeClr val="accent1"/>
          </a:solidFill>
          <a:ln w="9525" cap="flat" cmpd="sng" algn="ctr">
            <a:solidFill>
              <a:srgbClr val="FF0000"/>
            </a:solidFill>
            <a:prstDash val="dash"/>
            <a:round/>
            <a:headEnd type="none" w="med" len="med"/>
            <a:tailEnd type="triangle" w="sm" len="med"/>
          </a:ln>
          <a:effectLst/>
        </p:spPr>
      </p:cxnSp>
      <p:sp>
        <p:nvSpPr>
          <p:cNvPr id="82" name="TextBox 81"/>
          <p:cNvSpPr txBox="1"/>
          <p:nvPr/>
        </p:nvSpPr>
        <p:spPr>
          <a:xfrm>
            <a:off x="760580" y="4701215"/>
            <a:ext cx="1175570" cy="190240"/>
          </a:xfrm>
          <a:prstGeom prst="rect">
            <a:avLst/>
          </a:prstGeom>
          <a:solidFill>
            <a:schemeClr val="bg1"/>
          </a:solidFill>
          <a:ln w="3175">
            <a:solidFill>
              <a:schemeClr val="tx1"/>
            </a:solidFill>
          </a:ln>
        </p:spPr>
        <p:txBody>
          <a:bodyPr wrap="none" lIns="36000" tIns="18000" rIns="36000" bIns="18000" rtlCol="0">
            <a:spAutoFit/>
          </a:bodyPr>
          <a:lstStyle/>
          <a:p>
            <a:pPr algn="ctr"/>
            <a:r>
              <a:rPr lang="en-US" altLang="ko-KR" sz="1000" dirty="0" smtClean="0">
                <a:solidFill>
                  <a:srgbClr val="FF0000"/>
                </a:solidFill>
              </a:rPr>
              <a:t>Compensated by </a:t>
            </a:r>
            <a:r>
              <a:rPr lang="en-US" altLang="ko-KR" sz="1000" dirty="0" smtClean="0">
                <a:solidFill>
                  <a:srgbClr val="FF0000"/>
                </a:solidFill>
                <a:latin typeface="Symbol" panose="05050102010706020507" pitchFamily="18" charset="2"/>
              </a:rPr>
              <a:t>t</a:t>
            </a:r>
            <a:r>
              <a:rPr lang="en-US" altLang="ko-KR" sz="1000" baseline="-25000" dirty="0" smtClean="0">
                <a:solidFill>
                  <a:srgbClr val="FF0000"/>
                </a:solidFill>
              </a:rPr>
              <a:t>3</a:t>
            </a:r>
            <a:endParaRPr lang="ko-KR" altLang="en-US" sz="1000" baseline="-25000" dirty="0">
              <a:solidFill>
                <a:srgbClr val="FF0000"/>
              </a:solidFill>
            </a:endParaRPr>
          </a:p>
        </p:txBody>
      </p:sp>
    </p:spTree>
    <p:extLst>
      <p:ext uri="{BB962C8B-B14F-4D97-AF65-F5344CB8AC3E}">
        <p14:creationId xmlns:p14="http://schemas.microsoft.com/office/powerpoint/2010/main" val="3608931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txBox="1">
            <a:spLocks/>
          </p:cNvSpPr>
          <p:nvPr/>
        </p:nvSpPr>
        <p:spPr>
          <a:xfrm>
            <a:off x="209550" y="53975"/>
            <a:ext cx="8705849" cy="685800"/>
          </a:xfrm>
          <a:prstGeom prst="rect">
            <a:avLst/>
          </a:prstGeom>
        </p:spPr>
        <p:txBody>
          <a:bodyPr anchor="ctr" anchorCtr="0"/>
          <a:lstStyle/>
          <a:p>
            <a:pPr lvl="0" algn="ctr">
              <a:defRPr/>
            </a:pPr>
            <a:r>
              <a:rPr lang="en-US" sz="2200" b="1" dirty="0" smtClean="0">
                <a:solidFill>
                  <a:srgbClr val="0033CC"/>
                </a:solidFill>
                <a:latin typeface="+mj-lt"/>
              </a:rPr>
              <a:t>Algorithms for mode identification</a:t>
            </a:r>
          </a:p>
        </p:txBody>
      </p:sp>
      <p:sp>
        <p:nvSpPr>
          <p:cNvPr id="4" name="Rectangle 3"/>
          <p:cNvSpPr txBox="1">
            <a:spLocks noChangeArrowheads="1"/>
          </p:cNvSpPr>
          <p:nvPr/>
        </p:nvSpPr>
        <p:spPr>
          <a:xfrm>
            <a:off x="361794" y="905220"/>
            <a:ext cx="8667905" cy="5145059"/>
          </a:xfrm>
          <a:prstGeom prst="rect">
            <a:avLst/>
          </a:prstGeom>
        </p:spPr>
        <p:txBody>
          <a:bodyPr lIns="0" rIns="0"/>
          <a:lstStyle/>
          <a:p>
            <a:pPr marL="342900" lvl="0" indent="-342900">
              <a:lnSpc>
                <a:spcPct val="80000"/>
              </a:lnSpc>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The magnetic perturbation has an amplitude (</a:t>
            </a:r>
            <a:r>
              <a:rPr lang="en-US" altLang="ko-KR" sz="1700" i="1" kern="0" dirty="0" smtClean="0">
                <a:solidFill>
                  <a:srgbClr val="0033CC"/>
                </a:solidFill>
                <a:ea typeface="굴림" pitchFamily="50" charset="-127"/>
              </a:rPr>
              <a:t>A</a:t>
            </a:r>
            <a:r>
              <a:rPr lang="en-US" altLang="ko-KR" sz="1700" i="1" kern="0" baseline="-25000" dirty="0" smtClean="0">
                <a:solidFill>
                  <a:srgbClr val="0033CC"/>
                </a:solidFill>
                <a:ea typeface="굴림" pitchFamily="50" charset="-127"/>
              </a:rPr>
              <a:t>RWM</a:t>
            </a:r>
            <a:r>
              <a:rPr lang="en-US" altLang="ko-KR" sz="1700" kern="0" dirty="0" smtClean="0">
                <a:solidFill>
                  <a:srgbClr val="0033CC"/>
                </a:solidFill>
                <a:ea typeface="굴림" pitchFamily="50" charset="-127"/>
              </a:rPr>
              <a:t>) and phase (</a:t>
            </a:r>
            <a:r>
              <a:rPr lang="en-US" altLang="ko-KR" sz="1700" i="1" kern="0" dirty="0" err="1" smtClean="0">
                <a:solidFill>
                  <a:srgbClr val="0033CC"/>
                </a:solidFill>
                <a:latin typeface="Symbol" panose="05050102010706020507" pitchFamily="18" charset="2"/>
                <a:ea typeface="굴림" pitchFamily="50" charset="-127"/>
              </a:rPr>
              <a:t>f</a:t>
            </a:r>
            <a:r>
              <a:rPr lang="en-US" altLang="ko-KR" sz="1700" i="1" kern="0" baseline="-25000" dirty="0" err="1" smtClean="0">
                <a:solidFill>
                  <a:srgbClr val="0033CC"/>
                </a:solidFill>
                <a:ea typeface="굴림" pitchFamily="50" charset="-127"/>
              </a:rPr>
              <a:t>RWM</a:t>
            </a:r>
            <a:r>
              <a:rPr lang="en-US" altLang="ko-KR" sz="1700" kern="0" dirty="0" smtClean="0">
                <a:solidFill>
                  <a:srgbClr val="0033CC"/>
                </a:solidFill>
                <a:ea typeface="굴림" pitchFamily="50" charset="-127"/>
              </a:rPr>
              <a:t>)</a:t>
            </a:r>
          </a:p>
          <a:p>
            <a:pPr lvl="0">
              <a:lnSpc>
                <a:spcPct val="80000"/>
              </a:lnSpc>
              <a:spcBef>
                <a:spcPct val="70000"/>
              </a:spcBef>
              <a:buClr>
                <a:srgbClr val="F70606"/>
              </a:buClr>
              <a:buSzPct val="75000"/>
              <a:defRPr/>
            </a:pPr>
            <a:endParaRPr lang="en-US" altLang="ko-KR" sz="1700" kern="0" dirty="0" smtClean="0">
              <a:solidFill>
                <a:srgbClr val="005288"/>
              </a:solidFill>
              <a:ea typeface="굴림" pitchFamily="50" charset="-127"/>
            </a:endParaRPr>
          </a:p>
          <a:p>
            <a:pPr marL="342900" lvl="0" indent="-342900">
              <a:lnSpc>
                <a:spcPct val="80000"/>
              </a:lnSpc>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At the </a:t>
            </a:r>
            <a:r>
              <a:rPr lang="en-US" altLang="ko-KR" sz="1700" i="1" kern="0" dirty="0" err="1" smtClean="0">
                <a:solidFill>
                  <a:srgbClr val="0033CC"/>
                </a:solidFill>
                <a:ea typeface="굴림" pitchFamily="50" charset="-127"/>
              </a:rPr>
              <a:t>i</a:t>
            </a:r>
            <a:r>
              <a:rPr lang="en-US" altLang="ko-KR" sz="1700" kern="0" dirty="0" err="1" smtClean="0">
                <a:solidFill>
                  <a:srgbClr val="0033CC"/>
                </a:solidFill>
                <a:ea typeface="굴림" pitchFamily="50" charset="-127"/>
              </a:rPr>
              <a:t>-th</a:t>
            </a:r>
            <a:r>
              <a:rPr lang="en-US" altLang="ko-KR" sz="1700" kern="0" dirty="0" smtClean="0">
                <a:solidFill>
                  <a:srgbClr val="0033CC"/>
                </a:solidFill>
                <a:ea typeface="굴림" pitchFamily="50" charset="-127"/>
              </a:rPr>
              <a:t> sensor, the measured mode amplitude is:</a:t>
            </a:r>
          </a:p>
          <a:p>
            <a:pPr marL="342900" lvl="0" indent="-342900">
              <a:lnSpc>
                <a:spcPct val="80000"/>
              </a:lnSpc>
              <a:spcBef>
                <a:spcPct val="70000"/>
              </a:spcBef>
              <a:buClr>
                <a:srgbClr val="F70606"/>
              </a:buClr>
              <a:buSzPct val="75000"/>
              <a:buFont typeface="Wingdings" pitchFamily="2" charset="2"/>
              <a:buChar char=""/>
              <a:defRPr/>
            </a:pPr>
            <a:endParaRPr lang="en-US" altLang="ko-KR" sz="1700" kern="0" dirty="0">
              <a:solidFill>
                <a:srgbClr val="005288"/>
              </a:solidFill>
              <a:ea typeface="굴림" pitchFamily="50" charset="-127"/>
            </a:endParaRPr>
          </a:p>
          <a:p>
            <a:pPr marL="342900" lvl="0" indent="-342900">
              <a:lnSpc>
                <a:spcPct val="80000"/>
              </a:lnSpc>
              <a:spcBef>
                <a:spcPct val="70000"/>
              </a:spcBef>
              <a:buClr>
                <a:srgbClr val="F70606"/>
              </a:buClr>
              <a:buSzPct val="75000"/>
              <a:buFont typeface="Wingdings" pitchFamily="2" charset="2"/>
              <a:buChar char=""/>
              <a:defRPr/>
            </a:pPr>
            <a:endParaRPr lang="en-US" altLang="ko-KR" sz="1700" kern="0" dirty="0" smtClean="0">
              <a:solidFill>
                <a:srgbClr val="005288"/>
              </a:solidFill>
              <a:ea typeface="굴림" pitchFamily="50" charset="-127"/>
            </a:endParaRPr>
          </a:p>
          <a:p>
            <a:pPr marL="342900" lvl="0" indent="-342900">
              <a:lnSpc>
                <a:spcPct val="80000"/>
              </a:lnSpc>
              <a:spcBef>
                <a:spcPct val="70000"/>
              </a:spcBef>
              <a:buClr>
                <a:srgbClr val="F70606"/>
              </a:buClr>
              <a:buSzPct val="75000"/>
              <a:buFont typeface="Wingdings" pitchFamily="2" charset="2"/>
              <a:buChar char=""/>
              <a:defRPr/>
            </a:pPr>
            <a:endParaRPr lang="en-US" altLang="ko-KR" sz="1700" kern="0" dirty="0">
              <a:solidFill>
                <a:srgbClr val="005288"/>
              </a:solidFill>
              <a:ea typeface="굴림" pitchFamily="50" charset="-127"/>
            </a:endParaRPr>
          </a:p>
          <a:p>
            <a:pPr marL="342900" lvl="0" indent="-342900">
              <a:lnSpc>
                <a:spcPct val="80000"/>
              </a:lnSpc>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Combine </a:t>
            </a:r>
            <a:r>
              <a:rPr lang="en-US" altLang="ko-KR" sz="1700" kern="0" dirty="0">
                <a:solidFill>
                  <a:srgbClr val="0033CC"/>
                </a:solidFill>
                <a:ea typeface="굴림" pitchFamily="50" charset="-127"/>
              </a:rPr>
              <a:t>signals to form an amplitude and phase of the plasma </a:t>
            </a:r>
            <a:r>
              <a:rPr lang="en-US" altLang="ko-KR" sz="1700" kern="0" dirty="0" smtClean="0">
                <a:solidFill>
                  <a:srgbClr val="0033CC"/>
                </a:solidFill>
                <a:ea typeface="굴림" pitchFamily="50" charset="-127"/>
              </a:rPr>
              <a:t>3D </a:t>
            </a:r>
            <a:r>
              <a:rPr lang="en-US" altLang="ko-KR" sz="1700" kern="0" dirty="0">
                <a:solidFill>
                  <a:srgbClr val="0033CC"/>
                </a:solidFill>
                <a:ea typeface="굴림" pitchFamily="50" charset="-127"/>
              </a:rPr>
              <a:t>perturbation</a:t>
            </a:r>
          </a:p>
          <a:p>
            <a:pPr lvl="0">
              <a:lnSpc>
                <a:spcPct val="80000"/>
              </a:lnSpc>
              <a:spcBef>
                <a:spcPct val="70000"/>
              </a:spcBef>
              <a:buClr>
                <a:srgbClr val="F70606"/>
              </a:buClr>
              <a:buSzPct val="75000"/>
              <a:defRPr/>
            </a:pPr>
            <a:r>
              <a:rPr lang="en-US" altLang="ko-KR" sz="1700" kern="0" dirty="0" smtClean="0">
                <a:solidFill>
                  <a:srgbClr val="005288"/>
                </a:solidFill>
                <a:ea typeface="굴림" pitchFamily="50" charset="-127"/>
              </a:rPr>
              <a:t>	</a:t>
            </a:r>
          </a:p>
          <a:p>
            <a:pPr lvl="0">
              <a:lnSpc>
                <a:spcPct val="80000"/>
              </a:lnSpc>
              <a:spcBef>
                <a:spcPct val="70000"/>
              </a:spcBef>
              <a:buClr>
                <a:srgbClr val="F70606"/>
              </a:buClr>
              <a:buSzPct val="75000"/>
              <a:defRPr/>
            </a:pPr>
            <a:endParaRPr lang="en-US" altLang="ko-KR" sz="1700" kern="0" dirty="0">
              <a:solidFill>
                <a:srgbClr val="005288"/>
              </a:solidFill>
              <a:ea typeface="굴림" pitchFamily="50" charset="-127"/>
            </a:endParaRPr>
          </a:p>
          <a:p>
            <a:pPr lvl="0">
              <a:lnSpc>
                <a:spcPct val="80000"/>
              </a:lnSpc>
              <a:spcBef>
                <a:spcPct val="70000"/>
              </a:spcBef>
              <a:buClr>
                <a:srgbClr val="F70606"/>
              </a:buClr>
              <a:buSzPct val="75000"/>
              <a:defRPr/>
            </a:pPr>
            <a:endParaRPr lang="en-US" altLang="ko-KR" sz="1700" kern="0" dirty="0" smtClean="0">
              <a:solidFill>
                <a:srgbClr val="005288"/>
              </a:solidFill>
              <a:ea typeface="굴림" pitchFamily="50" charset="-127"/>
            </a:endParaRPr>
          </a:p>
          <a:p>
            <a:pPr lvl="0">
              <a:lnSpc>
                <a:spcPct val="80000"/>
              </a:lnSpc>
              <a:spcBef>
                <a:spcPct val="70000"/>
              </a:spcBef>
              <a:buClr>
                <a:srgbClr val="F70606"/>
              </a:buClr>
              <a:buSzPct val="75000"/>
              <a:defRPr/>
            </a:pPr>
            <a:endParaRPr lang="en-US" altLang="ko-KR" sz="1700" kern="0" dirty="0" smtClean="0">
              <a:solidFill>
                <a:srgbClr val="005288"/>
              </a:solidFill>
              <a:ea typeface="굴림" pitchFamily="50" charset="-127"/>
            </a:endParaRPr>
          </a:p>
          <a:p>
            <a:pPr lvl="0">
              <a:lnSpc>
                <a:spcPct val="80000"/>
              </a:lnSpc>
              <a:spcBef>
                <a:spcPct val="70000"/>
              </a:spcBef>
              <a:buClr>
                <a:srgbClr val="F70606"/>
              </a:buClr>
              <a:buSzPct val="75000"/>
              <a:defRPr/>
            </a:pPr>
            <a:endParaRPr lang="en-US" altLang="ko-KR" sz="200" kern="0" dirty="0">
              <a:solidFill>
                <a:srgbClr val="005288"/>
              </a:solidFill>
              <a:ea typeface="굴림" pitchFamily="50" charset="-127"/>
            </a:endParaRPr>
          </a:p>
          <a:p>
            <a:pPr marL="342900" lvl="0" indent="-342900">
              <a:lnSpc>
                <a:spcPct val="80000"/>
              </a:lnSpc>
              <a:spcBef>
                <a:spcPct val="70000"/>
              </a:spcBef>
              <a:buClr>
                <a:srgbClr val="F70606"/>
              </a:buClr>
              <a:buSzPct val="75000"/>
              <a:buFont typeface="Wingdings" pitchFamily="2" charset="2"/>
              <a:buChar char=""/>
              <a:defRPr/>
            </a:pPr>
            <a:r>
              <a:rPr lang="en-US" altLang="ko-KR" sz="1700" kern="0" dirty="0">
                <a:solidFill>
                  <a:srgbClr val="0033CC"/>
                </a:solidFill>
                <a:ea typeface="굴림" pitchFamily="50" charset="-127"/>
              </a:rPr>
              <a:t>Convert the sensor fields at each time point to amplitude and </a:t>
            </a:r>
            <a:r>
              <a:rPr lang="en-US" altLang="ko-KR" sz="1700" kern="0" dirty="0" smtClean="0">
                <a:solidFill>
                  <a:srgbClr val="0033CC"/>
                </a:solidFill>
                <a:ea typeface="굴림" pitchFamily="50" charset="-127"/>
              </a:rPr>
              <a:t>phase</a:t>
            </a:r>
          </a:p>
          <a:p>
            <a:pPr marL="342900" lvl="0" indent="-342900">
              <a:lnSpc>
                <a:spcPct val="80000"/>
              </a:lnSpc>
              <a:spcBef>
                <a:spcPct val="70000"/>
              </a:spcBef>
              <a:buClr>
                <a:srgbClr val="F70606"/>
              </a:buClr>
              <a:buSzPct val="75000"/>
              <a:buFont typeface="Wingdings" pitchFamily="2" charset="2"/>
              <a:buChar char=""/>
              <a:defRPr/>
            </a:pPr>
            <a:r>
              <a:rPr lang="en-US" altLang="ko-KR" sz="1700" kern="0" dirty="0">
                <a:solidFill>
                  <a:srgbClr val="0033CC"/>
                </a:solidFill>
                <a:ea typeface="굴림" pitchFamily="50" charset="-127"/>
              </a:rPr>
              <a:t>Outputs passed within PCS to RWM feedback </a:t>
            </a:r>
            <a:r>
              <a:rPr lang="en-US" altLang="ko-KR" sz="1700" kern="0" dirty="0" smtClean="0">
                <a:solidFill>
                  <a:srgbClr val="0033CC"/>
                </a:solidFill>
                <a:ea typeface="굴림" pitchFamily="50" charset="-127"/>
              </a:rPr>
              <a:t>algorithms for control current request</a:t>
            </a:r>
          </a:p>
          <a:p>
            <a:pPr marL="342900" lvl="0" indent="-342900">
              <a:lnSpc>
                <a:spcPct val="80000"/>
              </a:lnSpc>
              <a:spcBef>
                <a:spcPct val="70000"/>
              </a:spcBef>
              <a:buClr>
                <a:srgbClr val="F70606"/>
              </a:buClr>
              <a:buSzPct val="75000"/>
              <a:buFont typeface="Wingdings" pitchFamily="2" charset="2"/>
              <a:buChar char=""/>
              <a:defRPr/>
            </a:pPr>
            <a:r>
              <a:rPr lang="en-US" altLang="ko-KR" sz="1700" kern="0" dirty="0" smtClean="0">
                <a:solidFill>
                  <a:srgbClr val="0033CC"/>
                </a:solidFill>
                <a:ea typeface="굴림" pitchFamily="50" charset="-127"/>
              </a:rPr>
              <a:t>Algorithm is presently being implemented in KSTAR PCS for use in 2018 </a:t>
            </a:r>
            <a:endParaRPr lang="en-US" altLang="ko-KR" sz="1700" kern="0" dirty="0">
              <a:solidFill>
                <a:srgbClr val="0033CC"/>
              </a:solidFill>
              <a:ea typeface="굴림" pitchFamily="50" charset="-127"/>
            </a:endParaRPr>
          </a:p>
          <a:p>
            <a:pPr marL="342900" lvl="0" indent="-342900">
              <a:lnSpc>
                <a:spcPct val="80000"/>
              </a:lnSpc>
              <a:spcBef>
                <a:spcPct val="70000"/>
              </a:spcBef>
              <a:buClr>
                <a:srgbClr val="F70606"/>
              </a:buClr>
              <a:buSzPct val="75000"/>
              <a:buFont typeface="Wingdings" pitchFamily="2" charset="2"/>
              <a:buChar char=""/>
              <a:defRPr/>
            </a:pPr>
            <a:endParaRPr lang="en-US" altLang="ko-KR" sz="1700" kern="0" dirty="0">
              <a:solidFill>
                <a:srgbClr val="0033CC"/>
              </a:solidFill>
              <a:ea typeface="굴림" pitchFamily="50" charset="-127"/>
            </a:endParaRPr>
          </a:p>
        </p:txBody>
      </p:sp>
      <p:graphicFrame>
        <p:nvGraphicFramePr>
          <p:cNvPr id="25" name="Object 6"/>
          <p:cNvGraphicFramePr>
            <a:graphicFrameLocks noChangeAspect="1"/>
          </p:cNvGraphicFramePr>
          <p:nvPr>
            <p:extLst/>
          </p:nvPr>
        </p:nvGraphicFramePr>
        <p:xfrm>
          <a:off x="577850" y="3712210"/>
          <a:ext cx="4052888" cy="1146175"/>
        </p:xfrm>
        <a:graphic>
          <a:graphicData uri="http://schemas.openxmlformats.org/presentationml/2006/ole">
            <mc:AlternateContent xmlns:mc="http://schemas.openxmlformats.org/markup-compatibility/2006">
              <mc:Choice xmlns:v="urn:schemas-microsoft-com:vml" Requires="v">
                <p:oleObj spid="_x0000_s4898" name="Equation" r:id="rId4" imgW="3314520" imgH="939600" progId="Equation.3">
                  <p:embed/>
                </p:oleObj>
              </mc:Choice>
              <mc:Fallback>
                <p:oleObj name="Equation" r:id="rId4" imgW="3314520" imgH="939600" progId="Equation.3">
                  <p:embed/>
                  <p:pic>
                    <p:nvPicPr>
                      <p:cNvPr id="25" name="Object 6"/>
                      <p:cNvPicPr>
                        <a:picLocks noChangeAspect="1" noChangeArrowheads="1"/>
                      </p:cNvPicPr>
                      <p:nvPr/>
                    </p:nvPicPr>
                    <p:blipFill>
                      <a:blip r:embed="rId5"/>
                      <a:srcRect/>
                      <a:stretch>
                        <a:fillRect/>
                      </a:stretch>
                    </p:blipFill>
                    <p:spPr bwMode="auto">
                      <a:xfrm>
                        <a:off x="577850" y="3712210"/>
                        <a:ext cx="4052888" cy="1146175"/>
                      </a:xfrm>
                      <a:prstGeom prst="rect">
                        <a:avLst/>
                      </a:prstGeom>
                      <a:noFill/>
                      <a:ln>
                        <a:noFill/>
                      </a:ln>
                      <a:effectLst/>
                    </p:spPr>
                  </p:pic>
                </p:oleObj>
              </mc:Fallback>
            </mc:AlternateContent>
          </a:graphicData>
        </a:graphic>
      </p:graphicFrame>
      <p:graphicFrame>
        <p:nvGraphicFramePr>
          <p:cNvPr id="26" name="Object 7"/>
          <p:cNvGraphicFramePr>
            <a:graphicFrameLocks noChangeAspect="1"/>
          </p:cNvGraphicFramePr>
          <p:nvPr>
            <p:extLst/>
          </p:nvPr>
        </p:nvGraphicFramePr>
        <p:xfrm>
          <a:off x="6546850" y="3910648"/>
          <a:ext cx="2271713" cy="687387"/>
        </p:xfrm>
        <a:graphic>
          <a:graphicData uri="http://schemas.openxmlformats.org/presentationml/2006/ole">
            <mc:AlternateContent xmlns:mc="http://schemas.openxmlformats.org/markup-compatibility/2006">
              <mc:Choice xmlns:v="urn:schemas-microsoft-com:vml" Requires="v">
                <p:oleObj spid="_x0000_s4899" name="Equation" r:id="rId6" imgW="1765080" imgH="533160" progId="Equation.3">
                  <p:embed/>
                </p:oleObj>
              </mc:Choice>
              <mc:Fallback>
                <p:oleObj name="Equation" r:id="rId6" imgW="1765080" imgH="533160" progId="Equation.3">
                  <p:embed/>
                  <p:pic>
                    <p:nvPicPr>
                      <p:cNvPr id="26" name="Object 7"/>
                      <p:cNvPicPr>
                        <a:picLocks noChangeAspect="1" noChangeArrowheads="1"/>
                      </p:cNvPicPr>
                      <p:nvPr/>
                    </p:nvPicPr>
                    <p:blipFill>
                      <a:blip r:embed="rId7"/>
                      <a:srcRect/>
                      <a:stretch>
                        <a:fillRect/>
                      </a:stretch>
                    </p:blipFill>
                    <p:spPr bwMode="auto">
                      <a:xfrm>
                        <a:off x="6546850" y="3910648"/>
                        <a:ext cx="2271713" cy="687387"/>
                      </a:xfrm>
                      <a:prstGeom prst="rect">
                        <a:avLst/>
                      </a:prstGeom>
                      <a:solidFill>
                        <a:srgbClr val="FFFFCC"/>
                      </a:solidFill>
                      <a:ln>
                        <a:solidFill>
                          <a:schemeClr val="tx1"/>
                        </a:solidFill>
                      </a:ln>
                      <a:effectLst/>
                    </p:spPr>
                  </p:pic>
                </p:oleObj>
              </mc:Fallback>
            </mc:AlternateContent>
          </a:graphicData>
        </a:graphic>
      </p:graphicFrame>
      <p:graphicFrame>
        <p:nvGraphicFramePr>
          <p:cNvPr id="32" name="Object 1029"/>
          <p:cNvGraphicFramePr>
            <a:graphicFrameLocks noChangeAspect="1"/>
          </p:cNvGraphicFramePr>
          <p:nvPr>
            <p:extLst/>
          </p:nvPr>
        </p:nvGraphicFramePr>
        <p:xfrm>
          <a:off x="2778125" y="1254760"/>
          <a:ext cx="2497138" cy="347663"/>
        </p:xfrm>
        <a:graphic>
          <a:graphicData uri="http://schemas.openxmlformats.org/presentationml/2006/ole">
            <mc:AlternateContent xmlns:mc="http://schemas.openxmlformats.org/markup-compatibility/2006">
              <mc:Choice xmlns:v="urn:schemas-microsoft-com:vml" Requires="v">
                <p:oleObj spid="_x0000_s4900" name="Equation" r:id="rId8" imgW="1638000" imgH="228600" progId="Equation.3">
                  <p:embed/>
                </p:oleObj>
              </mc:Choice>
              <mc:Fallback>
                <p:oleObj name="Equation" r:id="rId8" imgW="1638000" imgH="228600" progId="Equation.3">
                  <p:embed/>
                  <p:pic>
                    <p:nvPicPr>
                      <p:cNvPr id="32" name="Object 1029"/>
                      <p:cNvPicPr>
                        <a:picLocks noChangeAspect="1" noChangeArrowheads="1"/>
                      </p:cNvPicPr>
                      <p:nvPr/>
                    </p:nvPicPr>
                    <p:blipFill>
                      <a:blip r:embed="rId9"/>
                      <a:srcRect/>
                      <a:stretch>
                        <a:fillRect/>
                      </a:stretch>
                    </p:blipFill>
                    <p:spPr bwMode="auto">
                      <a:xfrm>
                        <a:off x="2778125" y="1254760"/>
                        <a:ext cx="2497138"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5"/>
          <p:cNvGraphicFramePr>
            <a:graphicFrameLocks noChangeAspect="1"/>
          </p:cNvGraphicFramePr>
          <p:nvPr>
            <p:extLst/>
          </p:nvPr>
        </p:nvGraphicFramePr>
        <p:xfrm>
          <a:off x="1751013" y="2059623"/>
          <a:ext cx="4797425" cy="1027112"/>
        </p:xfrm>
        <a:graphic>
          <a:graphicData uri="http://schemas.openxmlformats.org/presentationml/2006/ole">
            <mc:AlternateContent xmlns:mc="http://schemas.openxmlformats.org/markup-compatibility/2006">
              <mc:Choice xmlns:v="urn:schemas-microsoft-com:vml" Requires="v">
                <p:oleObj spid="_x0000_s4901" name="Equation" r:id="rId10" imgW="3200400" imgH="685800" progId="Equation.3">
                  <p:embed/>
                </p:oleObj>
              </mc:Choice>
              <mc:Fallback>
                <p:oleObj name="Equation" r:id="rId10" imgW="3200400" imgH="685800" progId="Equation.3">
                  <p:embed/>
                  <p:pic>
                    <p:nvPicPr>
                      <p:cNvPr id="33" name="Object 5"/>
                      <p:cNvPicPr>
                        <a:picLocks noChangeAspect="1" noChangeArrowheads="1"/>
                      </p:cNvPicPr>
                      <p:nvPr/>
                    </p:nvPicPr>
                    <p:blipFill>
                      <a:blip r:embed="rId11"/>
                      <a:srcRect/>
                      <a:stretch>
                        <a:fillRect/>
                      </a:stretch>
                    </p:blipFill>
                    <p:spPr bwMode="auto">
                      <a:xfrm>
                        <a:off x="1751013" y="2059623"/>
                        <a:ext cx="4797425" cy="1027112"/>
                      </a:xfrm>
                      <a:prstGeom prst="rect">
                        <a:avLst/>
                      </a:prstGeom>
                      <a:noFill/>
                      <a:ln>
                        <a:noFill/>
                      </a:ln>
                      <a:effectLst/>
                    </p:spPr>
                  </p:pic>
                </p:oleObj>
              </mc:Fallback>
            </mc:AlternateContent>
          </a:graphicData>
        </a:graphic>
      </p:graphicFrame>
      <p:graphicFrame>
        <p:nvGraphicFramePr>
          <p:cNvPr id="34" name="Object 6"/>
          <p:cNvGraphicFramePr>
            <a:graphicFrameLocks noChangeAspect="1"/>
          </p:cNvGraphicFramePr>
          <p:nvPr>
            <p:extLst/>
          </p:nvPr>
        </p:nvGraphicFramePr>
        <p:xfrm>
          <a:off x="4652010" y="3712210"/>
          <a:ext cx="1784350" cy="1146175"/>
        </p:xfrm>
        <a:graphic>
          <a:graphicData uri="http://schemas.openxmlformats.org/presentationml/2006/ole">
            <mc:AlternateContent xmlns:mc="http://schemas.openxmlformats.org/markup-compatibility/2006">
              <mc:Choice xmlns:v="urn:schemas-microsoft-com:vml" Requires="v">
                <p:oleObj spid="_x0000_s4902" name="Equation" r:id="rId12" imgW="1460160" imgH="939600" progId="Equation.3">
                  <p:embed/>
                </p:oleObj>
              </mc:Choice>
              <mc:Fallback>
                <p:oleObj name="Equation" r:id="rId12" imgW="1460160" imgH="939600" progId="Equation.3">
                  <p:embed/>
                  <p:pic>
                    <p:nvPicPr>
                      <p:cNvPr id="34" name="Object 6"/>
                      <p:cNvPicPr>
                        <a:picLocks noChangeAspect="1" noChangeArrowheads="1"/>
                      </p:cNvPicPr>
                      <p:nvPr/>
                    </p:nvPicPr>
                    <p:blipFill>
                      <a:blip r:embed="rId13"/>
                      <a:srcRect/>
                      <a:stretch>
                        <a:fillRect/>
                      </a:stretch>
                    </p:blipFill>
                    <p:spPr bwMode="auto">
                      <a:xfrm>
                        <a:off x="4652010" y="3712210"/>
                        <a:ext cx="1784350" cy="1146175"/>
                      </a:xfrm>
                      <a:prstGeom prst="rect">
                        <a:avLst/>
                      </a:prstGeom>
                      <a:noFill/>
                      <a:ln>
                        <a:noFill/>
                      </a:ln>
                      <a:effectLst/>
                    </p:spPr>
                  </p:pic>
                </p:oleObj>
              </mc:Fallback>
            </mc:AlternateContent>
          </a:graphicData>
        </a:graphic>
      </p:graphicFrame>
      <p:sp>
        <p:nvSpPr>
          <p:cNvPr id="2" name="TextBox 1"/>
          <p:cNvSpPr txBox="1"/>
          <p:nvPr/>
        </p:nvSpPr>
        <p:spPr>
          <a:xfrm>
            <a:off x="1084745" y="4858385"/>
            <a:ext cx="3266728" cy="323165"/>
          </a:xfrm>
          <a:prstGeom prst="rect">
            <a:avLst/>
          </a:prstGeom>
          <a:noFill/>
        </p:spPr>
        <p:txBody>
          <a:bodyPr wrap="none" rtlCol="0">
            <a:spAutoFit/>
          </a:bodyPr>
          <a:lstStyle/>
          <a:p>
            <a:r>
              <a:rPr lang="en-US" altLang="ko-KR" sz="1500" i="1" dirty="0" smtClean="0">
                <a:solidFill>
                  <a:srgbClr val="FF0000"/>
                </a:solidFill>
                <a:latin typeface="Times New Roman" panose="02020603050405020304" pitchFamily="18" charset="0"/>
                <a:cs typeface="Times New Roman" panose="02020603050405020304" pitchFamily="18" charset="0"/>
              </a:rPr>
              <a:t>M</a:t>
            </a:r>
            <a:r>
              <a:rPr lang="en-US" altLang="ko-KR" sz="1400" dirty="0" smtClean="0">
                <a:solidFill>
                  <a:srgbClr val="FF0000"/>
                </a:solidFill>
              </a:rPr>
              <a:t> : mode-ID matrix (20 x 2) for KSTAR</a:t>
            </a:r>
            <a:endParaRPr lang="ko-KR" altLang="en-US" sz="1400" dirty="0">
              <a:solidFill>
                <a:srgbClr val="FF0000"/>
              </a:solidFill>
            </a:endParaRPr>
          </a:p>
        </p:txBody>
      </p:sp>
      <p:sp>
        <p:nvSpPr>
          <p:cNvPr id="5" name="Rectangle 4"/>
          <p:cNvSpPr/>
          <p:nvPr/>
        </p:nvSpPr>
        <p:spPr bwMode="auto">
          <a:xfrm>
            <a:off x="1181100" y="3674696"/>
            <a:ext cx="1572425" cy="1198930"/>
          </a:xfrm>
          <a:prstGeom prst="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Tree>
    <p:extLst>
      <p:ext uri="{BB962C8B-B14F-4D97-AF65-F5344CB8AC3E}">
        <p14:creationId xmlns:p14="http://schemas.microsoft.com/office/powerpoint/2010/main" val="2123139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txBox="1">
            <a:spLocks/>
          </p:cNvSpPr>
          <p:nvPr/>
        </p:nvSpPr>
        <p:spPr>
          <a:xfrm>
            <a:off x="500329" y="35824"/>
            <a:ext cx="8113142"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000" b="1" kern="0" noProof="0" dirty="0" smtClean="0">
                <a:solidFill>
                  <a:srgbClr val="0033CC"/>
                </a:solidFill>
                <a:latin typeface="+mj-ea"/>
                <a:ea typeface="+mj-ea"/>
                <a:cs typeface="+mj-cs"/>
              </a:rPr>
              <a:t>US-KSTAR collaborative research on stability, transport, and active MHD mode control for disruption avoidance</a:t>
            </a:r>
            <a:endParaRPr kumimoji="0" lang="ko-KR" altLang="en-US" sz="2000" b="1" i="1" u="none" strike="noStrike" kern="0" cap="none" spc="0" normalizeH="0" baseline="-25000" noProof="0" dirty="0">
              <a:ln>
                <a:noFill/>
              </a:ln>
              <a:solidFill>
                <a:srgbClr val="0033CC"/>
              </a:solidFill>
              <a:effectLst/>
              <a:uLnTx/>
              <a:uFillTx/>
              <a:latin typeface="+mj-lt"/>
              <a:ea typeface="+mj-ea"/>
              <a:cs typeface="+mj-cs"/>
            </a:endParaRPr>
          </a:p>
        </p:txBody>
      </p:sp>
      <p:sp>
        <p:nvSpPr>
          <p:cNvPr id="3" name="Rectangle 3"/>
          <p:cNvSpPr txBox="1">
            <a:spLocks noChangeArrowheads="1"/>
          </p:cNvSpPr>
          <p:nvPr/>
        </p:nvSpPr>
        <p:spPr bwMode="auto">
          <a:xfrm>
            <a:off x="137684" y="857139"/>
            <a:ext cx="8917415" cy="590920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ct val="80000"/>
              </a:lnSpc>
              <a:spcBef>
                <a:spcPct val="70000"/>
              </a:spcBef>
              <a:spcAft>
                <a:spcPct val="0"/>
              </a:spcAft>
              <a:buClr>
                <a:srgbClr val="F70606"/>
              </a:buClr>
              <a:buSzPct val="75000"/>
              <a:buFont typeface="Wingdings" pitchFamily="2" charset="2"/>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3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a:lnSpc>
                <a:spcPct val="100000"/>
              </a:lnSpc>
            </a:pPr>
            <a:r>
              <a:rPr lang="en-US" altLang="ko-KR" sz="2200" kern="0" dirty="0" smtClean="0">
                <a:solidFill>
                  <a:srgbClr val="0033CC"/>
                </a:solidFill>
                <a:latin typeface="+mj-ea"/>
              </a:rPr>
              <a:t>Motivation</a:t>
            </a:r>
            <a:endParaRPr lang="en-US" altLang="ko-KR" sz="2200" kern="0" dirty="0" smtClean="0">
              <a:solidFill>
                <a:srgbClr val="0033CC"/>
              </a:solidFill>
              <a:latin typeface="+mj-ea"/>
              <a:ea typeface="+mj-ea"/>
            </a:endParaRPr>
          </a:p>
          <a:p>
            <a:pPr lvl="1">
              <a:lnSpc>
                <a:spcPct val="100000"/>
              </a:lnSpc>
            </a:pPr>
            <a:r>
              <a:rPr lang="en-US" altLang="ko-KR" kern="0" dirty="0">
                <a:latin typeface="+mj-ea"/>
                <a:ea typeface="+mj-ea"/>
              </a:rPr>
              <a:t>To achieve </a:t>
            </a:r>
            <a:r>
              <a:rPr lang="en-US" altLang="ko-KR" kern="0" dirty="0" smtClean="0">
                <a:latin typeface="+mj-ea"/>
                <a:ea typeface="+mj-ea"/>
              </a:rPr>
              <a:t>high performance plasma operation with high non-inductive current fraction without disruptions</a:t>
            </a:r>
            <a:r>
              <a:rPr lang="en-US" altLang="ko-KR" kern="0" dirty="0">
                <a:latin typeface="+mj-ea"/>
                <a:ea typeface="+mj-ea"/>
              </a:rPr>
              <a:t>, the estimation of stability and unique equilibrium </a:t>
            </a:r>
            <a:r>
              <a:rPr lang="en-US" altLang="ko-KR" kern="0" dirty="0" smtClean="0">
                <a:latin typeface="+mj-ea"/>
                <a:ea typeface="+mj-ea"/>
              </a:rPr>
              <a:t>and transport </a:t>
            </a:r>
            <a:r>
              <a:rPr lang="en-US" altLang="ko-KR" kern="0" dirty="0">
                <a:latin typeface="+mj-ea"/>
                <a:ea typeface="+mj-ea"/>
              </a:rPr>
              <a:t>properties </a:t>
            </a:r>
            <a:r>
              <a:rPr lang="en-US" altLang="ko-KR" kern="0" dirty="0" smtClean="0">
                <a:latin typeface="+mj-ea"/>
                <a:ea typeface="+mj-ea"/>
              </a:rPr>
              <a:t>is crucial</a:t>
            </a:r>
          </a:p>
          <a:p>
            <a:pPr lvl="1">
              <a:lnSpc>
                <a:spcPct val="100000"/>
              </a:lnSpc>
            </a:pPr>
            <a:r>
              <a:rPr lang="en-US" altLang="ko-KR" kern="0" dirty="0" smtClean="0">
                <a:latin typeface="+mj-ea"/>
                <a:ea typeface="+mj-ea"/>
              </a:rPr>
              <a:t>These analyses will provide the required foundation for disruption prediction and avoidance on KSTAR </a:t>
            </a:r>
          </a:p>
          <a:p>
            <a:pPr>
              <a:lnSpc>
                <a:spcPct val="100000"/>
              </a:lnSpc>
            </a:pPr>
            <a:r>
              <a:rPr lang="en-US" altLang="ko-KR" sz="2200" kern="0" dirty="0" smtClean="0">
                <a:solidFill>
                  <a:srgbClr val="0033CC"/>
                </a:solidFill>
                <a:latin typeface="+mj-ea"/>
              </a:rPr>
              <a:t>Outline</a:t>
            </a:r>
            <a:endParaRPr lang="en-US" altLang="ko-KR" sz="2200" kern="0" baseline="-25000" dirty="0" smtClean="0">
              <a:solidFill>
                <a:srgbClr val="0033CC"/>
              </a:solidFill>
              <a:latin typeface="+mj-ea"/>
            </a:endParaRPr>
          </a:p>
          <a:p>
            <a:pPr lvl="1">
              <a:lnSpc>
                <a:spcPct val="100000"/>
              </a:lnSpc>
            </a:pPr>
            <a:r>
              <a:rPr lang="en-US" altLang="ko-KR" kern="0" dirty="0" smtClean="0">
                <a:latin typeface="+mj-ea"/>
              </a:rPr>
              <a:t>Equilibrium reconstructions using measured kinetic profiles and MSE data for reliable stability and transport analysis</a:t>
            </a:r>
          </a:p>
          <a:p>
            <a:pPr lvl="1">
              <a:lnSpc>
                <a:spcPct val="100000"/>
              </a:lnSpc>
            </a:pPr>
            <a:r>
              <a:rPr lang="en-US" altLang="ko-KR" kern="0" dirty="0" smtClean="0">
                <a:latin typeface="+mj-ea"/>
              </a:rPr>
              <a:t>Transport analysis using TRANSP code to investigate high non-inductive current operation and to optimize the stability </a:t>
            </a:r>
          </a:p>
          <a:p>
            <a:pPr lvl="1">
              <a:lnSpc>
                <a:spcPct val="100000"/>
              </a:lnSpc>
            </a:pPr>
            <a:r>
              <a:rPr lang="en-US" altLang="ko-KR" kern="0" dirty="0" smtClean="0">
                <a:latin typeface="+mj-ea"/>
              </a:rPr>
              <a:t>Ideal and resistive stability analysis using the resistive-DCON, MISK and M3D-C</a:t>
            </a:r>
            <a:r>
              <a:rPr lang="en-US" altLang="ko-KR" kern="0" baseline="30000" dirty="0" smtClean="0">
                <a:latin typeface="+mj-ea"/>
              </a:rPr>
              <a:t>1</a:t>
            </a:r>
            <a:r>
              <a:rPr lang="en-US" altLang="ko-KR" kern="0" dirty="0" smtClean="0">
                <a:latin typeface="+mj-ea"/>
              </a:rPr>
              <a:t> code</a:t>
            </a:r>
          </a:p>
          <a:p>
            <a:pPr lvl="1">
              <a:lnSpc>
                <a:spcPct val="100000"/>
              </a:lnSpc>
            </a:pPr>
            <a:r>
              <a:rPr lang="en-US" altLang="ko-KR" kern="0" dirty="0" smtClean="0">
                <a:latin typeface="+mj-ea"/>
              </a:rPr>
              <a:t>Active RWM feedback algorithm implemented in the KSTAR PCS</a:t>
            </a:r>
          </a:p>
        </p:txBody>
      </p:sp>
      <p:sp>
        <p:nvSpPr>
          <p:cNvPr id="4" name="TextBox 3"/>
          <p:cNvSpPr txBox="1"/>
          <p:nvPr/>
        </p:nvSpPr>
        <p:spPr>
          <a:xfrm>
            <a:off x="4783611" y="3124163"/>
            <a:ext cx="4097596" cy="307777"/>
          </a:xfrm>
          <a:prstGeom prst="rect">
            <a:avLst/>
          </a:prstGeom>
          <a:solidFill>
            <a:srgbClr val="FFFF99"/>
          </a:solidFill>
          <a:ln>
            <a:solidFill>
              <a:srgbClr val="FF0000"/>
            </a:solidFill>
          </a:ln>
        </p:spPr>
        <p:txBody>
          <a:bodyPr wrap="none" rtlCol="0">
            <a:spAutoFit/>
          </a:bodyPr>
          <a:lstStyle/>
          <a:p>
            <a:pPr algn="ctr"/>
            <a:r>
              <a:rPr lang="en-US" altLang="ko-KR" sz="1400" dirty="0" smtClean="0">
                <a:solidFill>
                  <a:schemeClr val="tx1"/>
                </a:solidFill>
              </a:rPr>
              <a:t>S.A. </a:t>
            </a:r>
            <a:r>
              <a:rPr lang="en-US" altLang="ko-KR" sz="1400" dirty="0" err="1" smtClean="0">
                <a:solidFill>
                  <a:schemeClr val="tx1"/>
                </a:solidFill>
              </a:rPr>
              <a:t>Sabbagh</a:t>
            </a:r>
            <a:r>
              <a:rPr lang="en-US" altLang="ko-KR" sz="1400" dirty="0" smtClean="0">
                <a:solidFill>
                  <a:schemeClr val="tx1"/>
                </a:solidFill>
              </a:rPr>
              <a:t>, </a:t>
            </a:r>
            <a:r>
              <a:rPr lang="en-US" altLang="ko-KR" sz="1400" i="1" dirty="0" smtClean="0">
                <a:solidFill>
                  <a:schemeClr val="tx1"/>
                </a:solidFill>
              </a:rPr>
              <a:t>et al</a:t>
            </a:r>
            <a:r>
              <a:rPr lang="en-US" altLang="ko-KR" sz="1400" dirty="0" smtClean="0">
                <a:solidFill>
                  <a:schemeClr val="tx1"/>
                </a:solidFill>
              </a:rPr>
              <a:t>., EX/P6-26 in this conference</a:t>
            </a:r>
            <a:endParaRPr lang="ko-KR" altLang="en-US" sz="1400" dirty="0">
              <a:solidFill>
                <a:schemeClr val="tx1"/>
              </a:solidFill>
            </a:endParaRPr>
          </a:p>
        </p:txBody>
      </p:sp>
    </p:spTree>
    <p:extLst>
      <p:ext uri="{BB962C8B-B14F-4D97-AF65-F5344CB8AC3E}">
        <p14:creationId xmlns:p14="http://schemas.microsoft.com/office/powerpoint/2010/main" val="2659865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 y="1040753"/>
            <a:ext cx="5200883" cy="4349503"/>
          </a:xfrm>
          <a:prstGeom prst="rect">
            <a:avLst/>
          </a:prstGeom>
        </p:spPr>
      </p:pic>
      <p:sp>
        <p:nvSpPr>
          <p:cNvPr id="41" name="Rectangle 3"/>
          <p:cNvSpPr txBox="1">
            <a:spLocks noChangeArrowheads="1"/>
          </p:cNvSpPr>
          <p:nvPr/>
        </p:nvSpPr>
        <p:spPr>
          <a:xfrm>
            <a:off x="5183505" y="972516"/>
            <a:ext cx="3931920" cy="5137701"/>
          </a:xfrm>
          <a:prstGeom prst="rect">
            <a:avLst/>
          </a:prstGeom>
        </p:spPr>
        <p:txBody>
          <a:bodyPr/>
          <a:lstStyle/>
          <a:p>
            <a:pPr marL="342900" indent="-342900">
              <a:spcBef>
                <a:spcPct val="70000"/>
              </a:spcBef>
              <a:buClr>
                <a:srgbClr val="F70606"/>
              </a:buClr>
              <a:buSzPct val="75000"/>
              <a:buFont typeface="Wingdings" pitchFamily="2" charset="2"/>
              <a:buChar char=""/>
              <a:defRPr/>
            </a:pPr>
            <a:r>
              <a:rPr lang="en-US" altLang="ko-KR" sz="2100" kern="0" dirty="0" smtClean="0">
                <a:solidFill>
                  <a:srgbClr val="0033CC"/>
                </a:solidFill>
                <a:latin typeface="+mj-lt"/>
                <a:ea typeface="굴림" pitchFamily="50" charset="-127"/>
              </a:rPr>
              <a:t>Parameters for high </a:t>
            </a:r>
            <a:r>
              <a:rPr lang="en-US" altLang="ko-KR" sz="2100" kern="0" dirty="0" err="1">
                <a:solidFill>
                  <a:srgbClr val="0033CC"/>
                </a:solidFill>
                <a:latin typeface="Symbol" panose="05050102010706020507" pitchFamily="18" charset="2"/>
                <a:ea typeface="굴림" pitchFamily="50" charset="-127"/>
              </a:rPr>
              <a:t>b</a:t>
            </a:r>
            <a:r>
              <a:rPr lang="en-US" altLang="ko-KR" sz="2100" kern="0" baseline="-25000" dirty="0" err="1">
                <a:solidFill>
                  <a:srgbClr val="0033CC"/>
                </a:solidFill>
                <a:ea typeface="굴림" pitchFamily="50" charset="-127"/>
              </a:rPr>
              <a:t>N</a:t>
            </a:r>
            <a:endParaRPr lang="en-US" altLang="ko-KR" sz="2100" kern="0" baseline="-25000" dirty="0">
              <a:solidFill>
                <a:srgbClr val="0033CC"/>
              </a:solidFill>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800" kern="0" dirty="0" smtClean="0">
                <a:solidFill>
                  <a:schemeClr val="tx1"/>
                </a:solidFill>
                <a:latin typeface="+mj-lt"/>
                <a:ea typeface="굴림" pitchFamily="50" charset="-127"/>
              </a:rPr>
              <a:t>B</a:t>
            </a:r>
            <a:r>
              <a:rPr lang="en-US" altLang="ko-KR" sz="1800" kern="0" baseline="-25000" dirty="0" smtClean="0">
                <a:solidFill>
                  <a:schemeClr val="tx1"/>
                </a:solidFill>
                <a:latin typeface="+mj-lt"/>
                <a:ea typeface="굴림" pitchFamily="50" charset="-127"/>
              </a:rPr>
              <a:t>T</a:t>
            </a:r>
            <a:r>
              <a:rPr lang="en-US" altLang="ko-KR" sz="1800" kern="0" dirty="0" smtClean="0">
                <a:solidFill>
                  <a:schemeClr val="tx1"/>
                </a:solidFill>
                <a:latin typeface="+mj-lt"/>
                <a:ea typeface="굴림" pitchFamily="50" charset="-127"/>
              </a:rPr>
              <a:t> </a:t>
            </a:r>
            <a:r>
              <a:rPr lang="en-US" altLang="ko-KR" sz="1800" kern="0" dirty="0">
                <a:solidFill>
                  <a:schemeClr val="tx1"/>
                </a:solidFill>
                <a:latin typeface="+mj-lt"/>
                <a:ea typeface="굴림" pitchFamily="50" charset="-127"/>
              </a:rPr>
              <a:t>in range </a:t>
            </a:r>
            <a:r>
              <a:rPr lang="en-US" altLang="ko-KR" sz="1800" kern="0" dirty="0" smtClean="0">
                <a:solidFill>
                  <a:schemeClr val="tx1"/>
                </a:solidFill>
                <a:latin typeface="+mj-lt"/>
                <a:ea typeface="굴림" pitchFamily="50" charset="-127"/>
              </a:rPr>
              <a:t>0.9-1.3 T</a:t>
            </a:r>
            <a:endParaRPr lang="en-US" altLang="ko-KR" sz="1800" kern="0" dirty="0">
              <a:solidFill>
                <a:schemeClr val="tx1"/>
              </a:solidFill>
              <a:latin typeface="+mj-lt"/>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800" kern="0" dirty="0" smtClean="0">
                <a:solidFill>
                  <a:schemeClr val="tx1"/>
                </a:solidFill>
                <a:latin typeface="+mj-lt"/>
                <a:ea typeface="굴림" pitchFamily="50" charset="-127"/>
              </a:rPr>
              <a:t>P</a:t>
            </a:r>
            <a:r>
              <a:rPr lang="en-US" altLang="ko-KR" sz="1800" kern="0" baseline="-25000" dirty="0" smtClean="0">
                <a:solidFill>
                  <a:schemeClr val="tx1"/>
                </a:solidFill>
                <a:latin typeface="+mj-lt"/>
                <a:ea typeface="굴림" pitchFamily="50" charset="-127"/>
              </a:rPr>
              <a:t>NBI</a:t>
            </a:r>
            <a:r>
              <a:rPr lang="en-US" altLang="ko-KR" sz="1800" kern="0" dirty="0" smtClean="0">
                <a:solidFill>
                  <a:schemeClr val="tx1"/>
                </a:solidFill>
                <a:latin typeface="+mj-lt"/>
                <a:ea typeface="굴림" pitchFamily="50" charset="-127"/>
              </a:rPr>
              <a:t> = 4.5-5.5 MW</a:t>
            </a:r>
            <a:endParaRPr lang="en-US" altLang="ko-KR" sz="1800" kern="0" baseline="-25000" dirty="0" smtClean="0">
              <a:solidFill>
                <a:schemeClr val="tx1"/>
              </a:solidFill>
              <a:latin typeface="+mj-lt"/>
              <a:ea typeface="굴림" pitchFamily="50" charset="-127"/>
            </a:endParaRPr>
          </a:p>
          <a:p>
            <a:pPr marL="342900" indent="-342900">
              <a:spcBef>
                <a:spcPct val="70000"/>
              </a:spcBef>
              <a:buClr>
                <a:srgbClr val="F70606"/>
              </a:buClr>
              <a:buSzPct val="75000"/>
              <a:buFont typeface="Wingdings" pitchFamily="2" charset="2"/>
              <a:buChar char=""/>
              <a:defRPr/>
            </a:pPr>
            <a:r>
              <a:rPr lang="en-US" altLang="ko-KR" sz="2100" kern="0" dirty="0" smtClean="0">
                <a:solidFill>
                  <a:srgbClr val="0033CC"/>
                </a:solidFill>
                <a:ea typeface="굴림" pitchFamily="50" charset="-127"/>
              </a:rPr>
              <a:t>Highest </a:t>
            </a:r>
            <a:r>
              <a:rPr lang="en-US" altLang="ko-KR" sz="2100" dirty="0" err="1" smtClean="0">
                <a:solidFill>
                  <a:srgbClr val="0033CC"/>
                </a:solidFill>
                <a:latin typeface="Symbol" pitchFamily="18" charset="2"/>
              </a:rPr>
              <a:t>b</a:t>
            </a:r>
            <a:r>
              <a:rPr lang="en-US" altLang="ko-KR" sz="2100" baseline="-25000" dirty="0" err="1" smtClean="0">
                <a:solidFill>
                  <a:srgbClr val="0033CC"/>
                </a:solidFill>
              </a:rPr>
              <a:t>N</a:t>
            </a:r>
            <a:r>
              <a:rPr lang="en-US" altLang="ko-KR" sz="2100" dirty="0" smtClean="0">
                <a:solidFill>
                  <a:srgbClr val="0033CC"/>
                </a:solidFill>
              </a:rPr>
              <a:t> = 4.3, </a:t>
            </a:r>
            <a:r>
              <a:rPr lang="en-US" sz="2100" dirty="0" err="1" smtClean="0">
                <a:solidFill>
                  <a:srgbClr val="0033CC"/>
                </a:solidFill>
                <a:latin typeface="Symbol" pitchFamily="18" charset="2"/>
              </a:rPr>
              <a:t>b</a:t>
            </a:r>
            <a:r>
              <a:rPr lang="en-US" sz="2100" baseline="-25000" dirty="0" err="1" smtClean="0">
                <a:solidFill>
                  <a:srgbClr val="0033CC"/>
                </a:solidFill>
              </a:rPr>
              <a:t>N</a:t>
            </a:r>
            <a:r>
              <a:rPr lang="en-US" sz="2100" dirty="0" smtClean="0">
                <a:solidFill>
                  <a:srgbClr val="0033CC"/>
                </a:solidFill>
              </a:rPr>
              <a:t>/l</a:t>
            </a:r>
            <a:r>
              <a:rPr lang="en-US" sz="2100" baseline="-25000" dirty="0" smtClean="0">
                <a:solidFill>
                  <a:srgbClr val="0033CC"/>
                </a:solidFill>
              </a:rPr>
              <a:t>i</a:t>
            </a:r>
            <a:r>
              <a:rPr lang="en-US" sz="2100" dirty="0" smtClean="0">
                <a:solidFill>
                  <a:srgbClr val="0033CC"/>
                </a:solidFill>
              </a:rPr>
              <a:t> &gt; 6 </a:t>
            </a:r>
          </a:p>
          <a:p>
            <a:pPr marL="342900" indent="-342900">
              <a:spcBef>
                <a:spcPct val="70000"/>
              </a:spcBef>
              <a:buClr>
                <a:srgbClr val="F70606"/>
              </a:buClr>
              <a:buSzPct val="75000"/>
              <a:buFont typeface="Wingdings" pitchFamily="2" charset="2"/>
              <a:buChar char=""/>
              <a:defRPr/>
            </a:pPr>
            <a:r>
              <a:rPr lang="en-US" altLang="ko-KR" sz="2100" kern="0" dirty="0" smtClean="0">
                <a:solidFill>
                  <a:srgbClr val="0033CC"/>
                </a:solidFill>
                <a:latin typeface="+mj-lt"/>
                <a:ea typeface="굴림" pitchFamily="50" charset="-127"/>
              </a:rPr>
              <a:t>MHD stability at high </a:t>
            </a:r>
            <a:r>
              <a:rPr lang="en-US" altLang="ko-KR" sz="2100" kern="0" dirty="0" err="1" smtClean="0">
                <a:solidFill>
                  <a:srgbClr val="0033CC"/>
                </a:solidFill>
                <a:latin typeface="Symbol" panose="05050102010706020507" pitchFamily="18" charset="2"/>
                <a:ea typeface="굴림" pitchFamily="50" charset="-127"/>
              </a:rPr>
              <a:t>b</a:t>
            </a:r>
            <a:r>
              <a:rPr lang="en-US" altLang="ko-KR" sz="2100" kern="0" baseline="-25000" dirty="0" err="1" smtClean="0">
                <a:solidFill>
                  <a:srgbClr val="0033CC"/>
                </a:solidFill>
                <a:latin typeface="+mj-lt"/>
                <a:ea typeface="굴림" pitchFamily="50" charset="-127"/>
              </a:rPr>
              <a:t>N</a:t>
            </a:r>
            <a:endParaRPr lang="en-US" altLang="ko-KR" sz="2100" kern="0" baseline="-25000" dirty="0">
              <a:solidFill>
                <a:srgbClr val="0033CC"/>
              </a:solidFill>
              <a:latin typeface="+mj-lt"/>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800" kern="0" dirty="0" smtClean="0">
                <a:solidFill>
                  <a:schemeClr val="tx1"/>
                </a:solidFill>
                <a:latin typeface="+mj-lt"/>
                <a:ea typeface="굴림" pitchFamily="50" charset="-127"/>
              </a:rPr>
              <a:t>Many equilibria operate above the published ideal     n </a:t>
            </a:r>
            <a:r>
              <a:rPr lang="en-US" altLang="ko-KR" sz="1800" kern="0" dirty="0">
                <a:solidFill>
                  <a:schemeClr val="tx1"/>
                </a:solidFill>
                <a:latin typeface="+mj-lt"/>
                <a:ea typeface="굴림" pitchFamily="50" charset="-127"/>
              </a:rPr>
              <a:t>= 1 no-wall stability </a:t>
            </a:r>
            <a:r>
              <a:rPr lang="en-US" altLang="ko-KR" sz="1800" kern="0" dirty="0" smtClean="0">
                <a:solidFill>
                  <a:schemeClr val="tx1"/>
                </a:solidFill>
                <a:latin typeface="+mj-lt"/>
                <a:ea typeface="굴림" pitchFamily="50" charset="-127"/>
              </a:rPr>
              <a:t>limit </a:t>
            </a:r>
            <a:r>
              <a:rPr lang="en-US" altLang="ko-KR" sz="1800" kern="0" dirty="0">
                <a:solidFill>
                  <a:schemeClr val="tx1"/>
                </a:solidFill>
                <a:latin typeface="+mj-lt"/>
                <a:ea typeface="굴림" pitchFamily="50" charset="-127"/>
              </a:rPr>
              <a:t>(DCON) </a:t>
            </a:r>
          </a:p>
          <a:p>
            <a:pPr marL="742950" lvl="1" indent="-285750">
              <a:spcBef>
                <a:spcPct val="50000"/>
              </a:spcBef>
              <a:buClr>
                <a:srgbClr val="5FCAFA"/>
              </a:buClr>
              <a:buSzPct val="80000"/>
              <a:buFont typeface="Wingdings" pitchFamily="2" charset="2"/>
              <a:buChar char="q"/>
              <a:defRPr/>
            </a:pPr>
            <a:r>
              <a:rPr lang="en-US" altLang="ko-KR" sz="1800" kern="0" dirty="0">
                <a:solidFill>
                  <a:schemeClr val="tx1"/>
                </a:solidFill>
                <a:latin typeface="+mj-lt"/>
                <a:ea typeface="굴림" pitchFamily="50" charset="-127"/>
              </a:rPr>
              <a:t>Plasma is subject to RWM instability, depending on plasma rotation profile</a:t>
            </a:r>
          </a:p>
          <a:p>
            <a:pPr marL="742950" lvl="1" indent="-285750">
              <a:spcBef>
                <a:spcPct val="50000"/>
              </a:spcBef>
              <a:buClr>
                <a:srgbClr val="5FCAFA"/>
              </a:buClr>
              <a:buSzPct val="80000"/>
              <a:buFont typeface="Wingdings" pitchFamily="2" charset="2"/>
              <a:buChar char="q"/>
              <a:defRPr/>
            </a:pPr>
            <a:r>
              <a:rPr lang="en-US" altLang="ko-KR" sz="1800" kern="0" dirty="0" smtClean="0">
                <a:solidFill>
                  <a:schemeClr val="tx1"/>
                </a:solidFill>
                <a:ea typeface="굴림" pitchFamily="50" charset="-127"/>
              </a:rPr>
              <a:t>High </a:t>
            </a:r>
            <a:r>
              <a:rPr lang="en-US" altLang="ko-KR" sz="1800" dirty="0" err="1" smtClean="0">
                <a:solidFill>
                  <a:schemeClr val="tx1"/>
                </a:solidFill>
                <a:latin typeface="Symbol" pitchFamily="18" charset="2"/>
              </a:rPr>
              <a:t>b</a:t>
            </a:r>
            <a:r>
              <a:rPr lang="en-US" altLang="ko-KR" sz="1800" baseline="-25000" dirty="0" err="1" smtClean="0">
                <a:solidFill>
                  <a:schemeClr val="tx1"/>
                </a:solidFill>
              </a:rPr>
              <a:t>N</a:t>
            </a:r>
            <a:r>
              <a:rPr lang="en-US" altLang="ko-KR" sz="1800" kern="0" dirty="0" smtClean="0">
                <a:solidFill>
                  <a:schemeClr val="tx1"/>
                </a:solidFill>
                <a:ea typeface="굴림" pitchFamily="50" charset="-127"/>
              </a:rPr>
              <a:t> &gt; </a:t>
            </a:r>
            <a:r>
              <a:rPr lang="en-US" altLang="ko-KR" sz="1800" dirty="0" err="1" smtClean="0">
                <a:solidFill>
                  <a:schemeClr val="tx1"/>
                </a:solidFill>
                <a:latin typeface="Symbol" pitchFamily="18" charset="2"/>
              </a:rPr>
              <a:t>b</a:t>
            </a:r>
            <a:r>
              <a:rPr lang="en-US" altLang="ko-KR" sz="1800" baseline="-25000" dirty="0" err="1" smtClean="0">
                <a:solidFill>
                  <a:schemeClr val="tx1"/>
                </a:solidFill>
              </a:rPr>
              <a:t>N</a:t>
            </a:r>
            <a:r>
              <a:rPr lang="en-US" altLang="ko-KR" sz="1800" kern="0" baseline="30000" dirty="0" err="1" smtClean="0">
                <a:solidFill>
                  <a:schemeClr val="tx1"/>
                </a:solidFill>
                <a:ea typeface="굴림" pitchFamily="50" charset="-127"/>
              </a:rPr>
              <a:t>no</a:t>
            </a:r>
            <a:r>
              <a:rPr lang="en-US" altLang="ko-KR" sz="1800" kern="0" baseline="30000" dirty="0" smtClean="0">
                <a:solidFill>
                  <a:schemeClr val="tx1"/>
                </a:solidFill>
                <a:ea typeface="굴림" pitchFamily="50" charset="-127"/>
              </a:rPr>
              <a:t>-wall</a:t>
            </a:r>
            <a:r>
              <a:rPr lang="en-US" altLang="ko-KR" sz="1800" kern="0" dirty="0" smtClean="0">
                <a:solidFill>
                  <a:schemeClr val="tx1"/>
                </a:solidFill>
                <a:ea typeface="굴림" pitchFamily="50" charset="-127"/>
              </a:rPr>
              <a:t> operation mostly limited by 2/1 tearing mode onset</a:t>
            </a:r>
            <a:endParaRPr lang="en-US" altLang="ko-KR" sz="1800" kern="0" dirty="0">
              <a:solidFill>
                <a:schemeClr val="tx1"/>
              </a:solidFill>
              <a:ea typeface="굴림" pitchFamily="50" charset="-127"/>
            </a:endParaRPr>
          </a:p>
          <a:p>
            <a:pPr marL="1200150" lvl="2" indent="-285750">
              <a:spcBef>
                <a:spcPct val="50000"/>
              </a:spcBef>
              <a:buClr>
                <a:srgbClr val="5FCAFA"/>
              </a:buClr>
              <a:buSzPct val="80000"/>
              <a:buFont typeface="Wingdings" pitchFamily="2" charset="2"/>
              <a:buChar char="q"/>
              <a:defRPr/>
            </a:pPr>
            <a:endParaRPr lang="en-US" altLang="ko-KR" sz="1600" kern="0" dirty="0">
              <a:solidFill>
                <a:schemeClr val="tx1"/>
              </a:solidFill>
              <a:latin typeface="+mj-lt"/>
              <a:ea typeface="굴림" pitchFamily="50" charset="-127"/>
            </a:endParaRPr>
          </a:p>
          <a:p>
            <a:pPr marL="342900" indent="-342900">
              <a:spcBef>
                <a:spcPct val="70000"/>
              </a:spcBef>
              <a:buClr>
                <a:srgbClr val="F70606"/>
              </a:buClr>
              <a:buSzPct val="75000"/>
              <a:buFont typeface="Wingdings" pitchFamily="2" charset="2"/>
              <a:buChar char=""/>
              <a:defRPr/>
            </a:pPr>
            <a:endParaRPr lang="en-US" altLang="ko-KR" sz="1800" kern="0" dirty="0">
              <a:solidFill>
                <a:srgbClr val="005288"/>
              </a:solidFill>
              <a:latin typeface="+mj-lt"/>
              <a:ea typeface="굴림" pitchFamily="50" charset="-127"/>
            </a:endParaRPr>
          </a:p>
          <a:p>
            <a:pPr marL="342900" indent="-342900">
              <a:spcBef>
                <a:spcPct val="70000"/>
              </a:spcBef>
              <a:buClr>
                <a:srgbClr val="F70606"/>
              </a:buClr>
              <a:buSzPct val="75000"/>
              <a:defRPr/>
            </a:pPr>
            <a:r>
              <a:rPr lang="en-US" altLang="ko-KR" sz="1800" kern="0" dirty="0">
                <a:solidFill>
                  <a:srgbClr val="005288"/>
                </a:solidFill>
                <a:latin typeface="+mj-lt"/>
                <a:ea typeface="굴림" pitchFamily="50" charset="-127"/>
              </a:rPr>
              <a:t> </a:t>
            </a:r>
          </a:p>
          <a:p>
            <a:pPr marL="342900" indent="-342900">
              <a:spcBef>
                <a:spcPct val="70000"/>
              </a:spcBef>
              <a:buClr>
                <a:srgbClr val="F70606"/>
              </a:buClr>
              <a:buSzPct val="75000"/>
              <a:defRPr/>
            </a:pPr>
            <a:endParaRPr lang="en-US" altLang="ko-KR" sz="1800" kern="0" dirty="0">
              <a:solidFill>
                <a:schemeClr val="accent1">
                  <a:lumMod val="75000"/>
                </a:schemeClr>
              </a:solidFill>
              <a:latin typeface="+mj-lt"/>
              <a:ea typeface="굴림" pitchFamily="50" charset="-127"/>
            </a:endParaRPr>
          </a:p>
        </p:txBody>
      </p:sp>
      <p:sp>
        <p:nvSpPr>
          <p:cNvPr id="24" name="Title 3"/>
          <p:cNvSpPr txBox="1">
            <a:spLocks/>
          </p:cNvSpPr>
          <p:nvPr/>
        </p:nvSpPr>
        <p:spPr>
          <a:xfrm>
            <a:off x="209550" y="44450"/>
            <a:ext cx="8705849"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000" b="1" kern="0" dirty="0" smtClean="0">
                <a:solidFill>
                  <a:srgbClr val="0033CC"/>
                </a:solidFill>
                <a:latin typeface="+mj-ea"/>
                <a:ea typeface="+mj-ea"/>
                <a:cs typeface="+mj-cs"/>
              </a:rPr>
              <a:t>KSTAR H-mode equilibria have reached and exceeded the computed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000" b="1" kern="0" dirty="0" smtClean="0">
                <a:solidFill>
                  <a:srgbClr val="0033CC"/>
                </a:solidFill>
                <a:latin typeface="+mj-ea"/>
                <a:ea typeface="+mj-ea"/>
                <a:cs typeface="+mj-cs"/>
              </a:rPr>
              <a:t>n = 1 ideal no-wall stability limit</a:t>
            </a:r>
            <a:endParaRPr kumimoji="0" lang="ko-KR" altLang="en-US" sz="2000" b="1" i="1" u="none" strike="noStrike" kern="0" cap="none" spc="0" normalizeH="0" baseline="-25000" noProof="0" dirty="0">
              <a:ln>
                <a:noFill/>
              </a:ln>
              <a:solidFill>
                <a:srgbClr val="0033CC"/>
              </a:solidFill>
              <a:effectLst/>
              <a:uLnTx/>
              <a:uFillTx/>
              <a:latin typeface="+mj-lt"/>
              <a:ea typeface="+mj-ea"/>
              <a:cs typeface="+mj-cs"/>
            </a:endParaRPr>
          </a:p>
        </p:txBody>
      </p:sp>
      <p:sp>
        <p:nvSpPr>
          <p:cNvPr id="32" name="TextBox 19"/>
          <p:cNvSpPr txBox="1">
            <a:spLocks noChangeArrowheads="1"/>
          </p:cNvSpPr>
          <p:nvPr/>
        </p:nvSpPr>
        <p:spPr bwMode="auto">
          <a:xfrm>
            <a:off x="171450" y="5382290"/>
            <a:ext cx="5486400" cy="523220"/>
          </a:xfrm>
          <a:prstGeom prst="rect">
            <a:avLst/>
          </a:prstGeom>
          <a:noFill/>
          <a:ln w="9525">
            <a:noFill/>
            <a:miter lim="800000"/>
            <a:headEnd/>
            <a:tailEnd/>
          </a:ln>
        </p:spPr>
        <p:txBody>
          <a:bodyPr wrap="square">
            <a:spAutoFit/>
          </a:bodyPr>
          <a:lstStyle/>
          <a:p>
            <a:pPr eaLnBrk="0" hangingPunct="0"/>
            <a:r>
              <a:rPr lang="en-US" altLang="ko-KR" sz="1400" u="sng" dirty="0" smtClean="0">
                <a:ea typeface="굴림" charset="-127"/>
              </a:rPr>
              <a:t>Normalized beta vs</a:t>
            </a:r>
            <a:r>
              <a:rPr lang="en-US" altLang="ko-KR" sz="1400" u="sng" dirty="0">
                <a:ea typeface="굴림" charset="-127"/>
              </a:rPr>
              <a:t>. internal </a:t>
            </a:r>
            <a:r>
              <a:rPr lang="en-US" altLang="ko-KR" sz="1400" u="sng" dirty="0" smtClean="0">
                <a:ea typeface="굴림" charset="-127"/>
              </a:rPr>
              <a:t>inductance from EFIT reconstruction**</a:t>
            </a:r>
          </a:p>
          <a:p>
            <a:pPr eaLnBrk="0" hangingPunct="0"/>
            <a:r>
              <a:rPr lang="en-US" altLang="ko-KR" sz="1400" u="sng" dirty="0" smtClean="0">
                <a:ea typeface="굴림" charset="-127"/>
              </a:rPr>
              <a:t>containing ~9,000 equilibria produced in the 2016 device campaign </a:t>
            </a:r>
            <a:endParaRPr lang="ko-KR" altLang="en-US" sz="1400" u="sng" dirty="0">
              <a:ea typeface="굴림" charset="-127"/>
            </a:endParaRPr>
          </a:p>
        </p:txBody>
      </p:sp>
      <p:sp>
        <p:nvSpPr>
          <p:cNvPr id="46" name="Rectangle 45"/>
          <p:cNvSpPr/>
          <p:nvPr/>
        </p:nvSpPr>
        <p:spPr>
          <a:xfrm>
            <a:off x="503052" y="6149047"/>
            <a:ext cx="4886324" cy="338554"/>
          </a:xfrm>
          <a:prstGeom prst="rect">
            <a:avLst/>
          </a:prstGeom>
          <a:ln w="3175">
            <a:noFill/>
          </a:ln>
        </p:spPr>
        <p:txBody>
          <a:bodyPr wrap="square" lIns="45720" rIns="45720">
            <a:spAutoFit/>
          </a:bodyPr>
          <a:lstStyle/>
          <a:p>
            <a:r>
              <a:rPr lang="en-US" altLang="ko-KR" sz="1600" dirty="0" smtClean="0">
                <a:solidFill>
                  <a:schemeClr val="bg2">
                    <a:lumMod val="50000"/>
                  </a:schemeClr>
                </a:solidFill>
                <a:latin typeface="+mj-ea"/>
              </a:rPr>
              <a:t>**</a:t>
            </a:r>
            <a:r>
              <a:rPr lang="en-US" altLang="ko-KR" sz="1400" dirty="0" smtClean="0">
                <a:solidFill>
                  <a:schemeClr val="bg2">
                    <a:lumMod val="50000"/>
                  </a:schemeClr>
                </a:solidFill>
                <a:latin typeface="+mj-ea"/>
              </a:rPr>
              <a:t> </a:t>
            </a:r>
            <a:r>
              <a:rPr lang="en-US" altLang="ko-KR" sz="1300" dirty="0">
                <a:solidFill>
                  <a:schemeClr val="bg2">
                    <a:lumMod val="50000"/>
                  </a:schemeClr>
                </a:solidFill>
                <a:latin typeface="+mj-ea"/>
              </a:rPr>
              <a:t>Y.S</a:t>
            </a:r>
            <a:r>
              <a:rPr lang="en-US" altLang="ko-KR" sz="1300" dirty="0" smtClean="0">
                <a:solidFill>
                  <a:schemeClr val="bg2">
                    <a:lumMod val="50000"/>
                  </a:schemeClr>
                </a:solidFill>
                <a:latin typeface="+mj-ea"/>
              </a:rPr>
              <a:t>. Park, </a:t>
            </a:r>
            <a:r>
              <a:rPr lang="en-US" altLang="ko-KR" sz="1300" i="1" dirty="0" smtClean="0">
                <a:solidFill>
                  <a:schemeClr val="bg2">
                    <a:lumMod val="50000"/>
                  </a:schemeClr>
                </a:solidFill>
                <a:latin typeface="+mj-ea"/>
              </a:rPr>
              <a:t>et al</a:t>
            </a:r>
            <a:r>
              <a:rPr lang="en-US" altLang="ko-KR" sz="1300" dirty="0" smtClean="0">
                <a:solidFill>
                  <a:schemeClr val="bg2">
                    <a:lumMod val="50000"/>
                  </a:schemeClr>
                </a:solidFill>
                <a:latin typeface="+mj-ea"/>
              </a:rPr>
              <a:t>., </a:t>
            </a:r>
            <a:r>
              <a:rPr lang="en-US" altLang="ko-KR" sz="1300" dirty="0" err="1" smtClean="0">
                <a:solidFill>
                  <a:schemeClr val="bg2">
                    <a:lumMod val="50000"/>
                  </a:schemeClr>
                </a:solidFill>
                <a:latin typeface="+mj-ea"/>
              </a:rPr>
              <a:t>Nucl</a:t>
            </a:r>
            <a:r>
              <a:rPr lang="en-US" altLang="ko-KR" sz="1300" dirty="0" smtClean="0">
                <a:solidFill>
                  <a:schemeClr val="bg2">
                    <a:lumMod val="50000"/>
                  </a:schemeClr>
                </a:solidFill>
                <a:latin typeface="+mj-ea"/>
              </a:rPr>
              <a:t>. Fusion </a:t>
            </a:r>
            <a:r>
              <a:rPr lang="en-US" altLang="ko-KR" sz="1300" b="1" dirty="0" smtClean="0">
                <a:solidFill>
                  <a:schemeClr val="bg2">
                    <a:lumMod val="50000"/>
                  </a:schemeClr>
                </a:solidFill>
                <a:latin typeface="+mj-ea"/>
              </a:rPr>
              <a:t>53</a:t>
            </a:r>
            <a:r>
              <a:rPr lang="en-US" altLang="ko-KR" sz="1300" dirty="0" smtClean="0">
                <a:solidFill>
                  <a:schemeClr val="bg2">
                    <a:lumMod val="50000"/>
                  </a:schemeClr>
                </a:solidFill>
                <a:latin typeface="+mj-ea"/>
              </a:rPr>
              <a:t> (2013) 083029</a:t>
            </a:r>
            <a:endParaRPr lang="en-US" sz="1300" dirty="0">
              <a:solidFill>
                <a:schemeClr val="bg2">
                  <a:lumMod val="50000"/>
                </a:schemeClr>
              </a:solidFill>
            </a:endParaRPr>
          </a:p>
        </p:txBody>
      </p:sp>
      <p:sp>
        <p:nvSpPr>
          <p:cNvPr id="48" name="Rectangle 47"/>
          <p:cNvSpPr/>
          <p:nvPr/>
        </p:nvSpPr>
        <p:spPr>
          <a:xfrm>
            <a:off x="602112" y="5906852"/>
            <a:ext cx="5181599" cy="338554"/>
          </a:xfrm>
          <a:prstGeom prst="rect">
            <a:avLst/>
          </a:prstGeom>
          <a:ln w="3175">
            <a:noFill/>
          </a:ln>
        </p:spPr>
        <p:txBody>
          <a:bodyPr wrap="square" lIns="45720" rIns="45720">
            <a:spAutoFit/>
          </a:bodyPr>
          <a:lstStyle/>
          <a:p>
            <a:r>
              <a:rPr lang="en-US" altLang="ko-KR" sz="1600" dirty="0" smtClean="0">
                <a:solidFill>
                  <a:schemeClr val="bg2">
                    <a:lumMod val="50000"/>
                  </a:schemeClr>
                </a:solidFill>
                <a:latin typeface="+mj-ea"/>
              </a:rPr>
              <a:t>*</a:t>
            </a:r>
            <a:r>
              <a:rPr lang="en-US" altLang="ko-KR" sz="1300" dirty="0" smtClean="0">
                <a:solidFill>
                  <a:schemeClr val="bg2">
                    <a:lumMod val="50000"/>
                  </a:schemeClr>
                </a:solidFill>
                <a:latin typeface="+mj-ea"/>
              </a:rPr>
              <a:t>O. </a:t>
            </a:r>
            <a:r>
              <a:rPr lang="en-US" altLang="ko-KR" sz="1300" dirty="0" err="1" smtClean="0">
                <a:solidFill>
                  <a:schemeClr val="bg2">
                    <a:lumMod val="50000"/>
                  </a:schemeClr>
                </a:solidFill>
                <a:latin typeface="+mj-ea"/>
              </a:rPr>
              <a:t>Katsuro</a:t>
            </a:r>
            <a:r>
              <a:rPr lang="en-US" altLang="ko-KR" sz="1300" dirty="0" smtClean="0">
                <a:solidFill>
                  <a:schemeClr val="bg2">
                    <a:lumMod val="50000"/>
                  </a:schemeClr>
                </a:solidFill>
                <a:latin typeface="+mj-ea"/>
              </a:rPr>
              <a:t>-Hopkins, </a:t>
            </a:r>
            <a:r>
              <a:rPr lang="en-US" altLang="ko-KR" sz="1300" i="1" dirty="0" smtClean="0">
                <a:solidFill>
                  <a:schemeClr val="bg2">
                    <a:lumMod val="50000"/>
                  </a:schemeClr>
                </a:solidFill>
                <a:latin typeface="+mj-ea"/>
              </a:rPr>
              <a:t>et al</a:t>
            </a:r>
            <a:r>
              <a:rPr lang="en-US" altLang="ko-KR" sz="1300" dirty="0" smtClean="0">
                <a:solidFill>
                  <a:schemeClr val="bg2">
                    <a:lumMod val="50000"/>
                  </a:schemeClr>
                </a:solidFill>
                <a:latin typeface="+mj-ea"/>
              </a:rPr>
              <a:t>., </a:t>
            </a:r>
            <a:r>
              <a:rPr lang="en-US" altLang="ko-KR" sz="1300" dirty="0" err="1" smtClean="0">
                <a:solidFill>
                  <a:schemeClr val="bg2">
                    <a:lumMod val="50000"/>
                  </a:schemeClr>
                </a:solidFill>
                <a:latin typeface="+mj-ea"/>
              </a:rPr>
              <a:t>Nucl</a:t>
            </a:r>
            <a:r>
              <a:rPr lang="en-US" altLang="ko-KR" sz="1300" dirty="0" smtClean="0">
                <a:solidFill>
                  <a:schemeClr val="bg2">
                    <a:lumMod val="50000"/>
                  </a:schemeClr>
                </a:solidFill>
                <a:latin typeface="+mj-ea"/>
              </a:rPr>
              <a:t>. Fusion </a:t>
            </a:r>
            <a:r>
              <a:rPr lang="en-US" altLang="ko-KR" sz="1300" b="1" dirty="0" smtClean="0">
                <a:solidFill>
                  <a:schemeClr val="bg2">
                    <a:lumMod val="50000"/>
                  </a:schemeClr>
                </a:solidFill>
                <a:latin typeface="+mj-ea"/>
              </a:rPr>
              <a:t>50</a:t>
            </a:r>
            <a:r>
              <a:rPr lang="en-US" altLang="ko-KR" sz="1300" dirty="0" smtClean="0">
                <a:solidFill>
                  <a:schemeClr val="bg2">
                    <a:lumMod val="50000"/>
                  </a:schemeClr>
                </a:solidFill>
                <a:latin typeface="+mj-ea"/>
              </a:rPr>
              <a:t> (2010) 025019</a:t>
            </a:r>
            <a:endParaRPr lang="en-US" sz="1300" dirty="0">
              <a:solidFill>
                <a:schemeClr val="bg2">
                  <a:lumMod val="50000"/>
                </a:schemeClr>
              </a:solidFill>
            </a:endParaRPr>
          </a:p>
        </p:txBody>
      </p:sp>
      <p:sp>
        <p:nvSpPr>
          <p:cNvPr id="3" name="TextBox 2"/>
          <p:cNvSpPr txBox="1"/>
          <p:nvPr/>
        </p:nvSpPr>
        <p:spPr>
          <a:xfrm>
            <a:off x="2175450" y="3237581"/>
            <a:ext cx="264816" cy="338554"/>
          </a:xfrm>
          <a:prstGeom prst="rect">
            <a:avLst/>
          </a:prstGeom>
          <a:noFill/>
        </p:spPr>
        <p:txBody>
          <a:bodyPr wrap="none" rtlCol="0">
            <a:spAutoFit/>
          </a:bodyPr>
          <a:lstStyle/>
          <a:p>
            <a:r>
              <a:rPr lang="en-US" altLang="ko-KR" sz="1600" dirty="0" smtClean="0">
                <a:solidFill>
                  <a:schemeClr val="bg2">
                    <a:lumMod val="75000"/>
                  </a:schemeClr>
                </a:solidFill>
              </a:rPr>
              <a:t>*</a:t>
            </a:r>
            <a:endParaRPr lang="ko-KR" altLang="en-US" sz="1600" dirty="0">
              <a:solidFill>
                <a:schemeClr val="bg2">
                  <a:lumMod val="75000"/>
                </a:schemeClr>
              </a:solidFill>
            </a:endParaRPr>
          </a:p>
        </p:txBody>
      </p:sp>
      <p:cxnSp>
        <p:nvCxnSpPr>
          <p:cNvPr id="7" name="Straight Arrow Connector 6"/>
          <p:cNvCxnSpPr/>
          <p:nvPr/>
        </p:nvCxnSpPr>
        <p:spPr bwMode="auto">
          <a:xfrm flipH="1">
            <a:off x="3676432" y="2294775"/>
            <a:ext cx="270908" cy="28383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grpSp>
        <p:nvGrpSpPr>
          <p:cNvPr id="9" name="Group 8"/>
          <p:cNvGrpSpPr/>
          <p:nvPr/>
        </p:nvGrpSpPr>
        <p:grpSpPr>
          <a:xfrm>
            <a:off x="3630753" y="2109836"/>
            <a:ext cx="990706" cy="184666"/>
            <a:chOff x="3630753" y="2109836"/>
            <a:chExt cx="990706" cy="184666"/>
          </a:xfrm>
        </p:grpSpPr>
        <p:sp>
          <p:nvSpPr>
            <p:cNvPr id="5" name="TextBox 4"/>
            <p:cNvSpPr txBox="1"/>
            <p:nvPr/>
          </p:nvSpPr>
          <p:spPr>
            <a:xfrm>
              <a:off x="3630753" y="2109836"/>
              <a:ext cx="990706" cy="184666"/>
            </a:xfrm>
            <a:prstGeom prst="rect">
              <a:avLst/>
            </a:prstGeom>
            <a:solidFill>
              <a:schemeClr val="bg1"/>
            </a:solidFill>
            <a:ln w="6350">
              <a:solidFill>
                <a:schemeClr val="tx1"/>
              </a:solidFill>
            </a:ln>
          </p:spPr>
          <p:txBody>
            <a:bodyPr wrap="none" lIns="54000" tIns="0" rIns="54000" bIns="0" rtlCol="0">
              <a:spAutoFit/>
            </a:bodyPr>
            <a:lstStyle/>
            <a:p>
              <a:pPr algn="r"/>
              <a:r>
                <a:rPr lang="en-US" altLang="ko-KR" sz="1200" dirty="0" smtClean="0">
                  <a:solidFill>
                    <a:srgbClr val="FF0000"/>
                  </a:solidFill>
                </a:rPr>
                <a:t>   </a:t>
              </a:r>
              <a:r>
                <a:rPr lang="en-US" altLang="ko-KR" sz="1100" dirty="0" smtClean="0">
                  <a:solidFill>
                    <a:srgbClr val="FF0000"/>
                  </a:solidFill>
                </a:rPr>
                <a:t>Shot 16295</a:t>
              </a:r>
              <a:endParaRPr lang="ko-KR" altLang="en-US" sz="1100" dirty="0">
                <a:solidFill>
                  <a:srgbClr val="FF0000"/>
                </a:solidFill>
              </a:endParaRPr>
            </a:p>
          </p:txBody>
        </p:sp>
        <p:sp>
          <p:nvSpPr>
            <p:cNvPr id="8" name="Oval 7"/>
            <p:cNvSpPr/>
            <p:nvPr/>
          </p:nvSpPr>
          <p:spPr bwMode="auto">
            <a:xfrm>
              <a:off x="3691672" y="2175499"/>
              <a:ext cx="61178" cy="61178"/>
            </a:xfrm>
            <a:prstGeom prst="ellipse">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grpSp>
      <p:grpSp>
        <p:nvGrpSpPr>
          <p:cNvPr id="10" name="Group 9"/>
          <p:cNvGrpSpPr/>
          <p:nvPr/>
        </p:nvGrpSpPr>
        <p:grpSpPr>
          <a:xfrm>
            <a:off x="2450861" y="4202214"/>
            <a:ext cx="990706" cy="184666"/>
            <a:chOff x="2450861" y="4202214"/>
            <a:chExt cx="990706" cy="184666"/>
          </a:xfrm>
        </p:grpSpPr>
        <p:sp>
          <p:nvSpPr>
            <p:cNvPr id="16" name="TextBox 15"/>
            <p:cNvSpPr txBox="1"/>
            <p:nvPr/>
          </p:nvSpPr>
          <p:spPr>
            <a:xfrm>
              <a:off x="2450861" y="4202214"/>
              <a:ext cx="990706" cy="184666"/>
            </a:xfrm>
            <a:prstGeom prst="rect">
              <a:avLst/>
            </a:prstGeom>
            <a:solidFill>
              <a:schemeClr val="bg1"/>
            </a:solidFill>
            <a:ln w="6350">
              <a:solidFill>
                <a:schemeClr val="tx1"/>
              </a:solidFill>
            </a:ln>
          </p:spPr>
          <p:txBody>
            <a:bodyPr wrap="none" lIns="54000" tIns="0" rIns="54000" bIns="0" rtlCol="0">
              <a:spAutoFit/>
            </a:bodyPr>
            <a:lstStyle/>
            <a:p>
              <a:pPr algn="r"/>
              <a:r>
                <a:rPr lang="en-US" altLang="ko-KR" sz="1200" dirty="0" smtClean="0">
                  <a:solidFill>
                    <a:srgbClr val="FF6600"/>
                  </a:solidFill>
                </a:rPr>
                <a:t>   </a:t>
              </a:r>
              <a:r>
                <a:rPr lang="en-US" altLang="ko-KR" sz="1100" dirty="0" smtClean="0">
                  <a:solidFill>
                    <a:srgbClr val="FF6600"/>
                  </a:solidFill>
                </a:rPr>
                <a:t>Shot 16325</a:t>
              </a:r>
              <a:endParaRPr lang="ko-KR" altLang="en-US" sz="1100" dirty="0">
                <a:solidFill>
                  <a:srgbClr val="FF6600"/>
                </a:solidFill>
              </a:endParaRPr>
            </a:p>
          </p:txBody>
        </p:sp>
        <p:sp>
          <p:nvSpPr>
            <p:cNvPr id="17" name="Oval 16"/>
            <p:cNvSpPr/>
            <p:nvPr/>
          </p:nvSpPr>
          <p:spPr bwMode="auto">
            <a:xfrm>
              <a:off x="2511780" y="4267877"/>
              <a:ext cx="61178" cy="61178"/>
            </a:xfrm>
            <a:prstGeom prst="ellipse">
              <a:avLst/>
            </a:prstGeom>
            <a:solidFill>
              <a:srgbClr val="FF9933"/>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grpSp>
      <p:cxnSp>
        <p:nvCxnSpPr>
          <p:cNvPr id="19" name="Straight Arrow Connector 18"/>
          <p:cNvCxnSpPr>
            <a:stCxn id="16" idx="0"/>
          </p:cNvCxnSpPr>
          <p:nvPr/>
        </p:nvCxnSpPr>
        <p:spPr bwMode="auto">
          <a:xfrm flipV="1">
            <a:off x="2946214" y="3818038"/>
            <a:ext cx="246697" cy="384176"/>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2365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00" y="1069292"/>
            <a:ext cx="4996106" cy="4881600"/>
          </a:xfrm>
          <a:prstGeom prst="rect">
            <a:avLst/>
          </a:prstGeom>
        </p:spPr>
      </p:pic>
      <p:sp>
        <p:nvSpPr>
          <p:cNvPr id="24" name="Title 3"/>
          <p:cNvSpPr txBox="1">
            <a:spLocks/>
          </p:cNvSpPr>
          <p:nvPr/>
        </p:nvSpPr>
        <p:spPr>
          <a:xfrm>
            <a:off x="209550" y="41275"/>
            <a:ext cx="8705849"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400" b="1" kern="0" dirty="0" smtClean="0">
                <a:solidFill>
                  <a:srgbClr val="0033CC"/>
                </a:solidFill>
                <a:latin typeface="+mj-ea"/>
                <a:ea typeface="+mj-ea"/>
                <a:cs typeface="+mj-cs"/>
              </a:rPr>
              <a:t>High </a:t>
            </a:r>
            <a:r>
              <a:rPr lang="en-US" altLang="ko-KR" sz="2400" b="1" kern="0" dirty="0" err="1" smtClean="0">
                <a:solidFill>
                  <a:srgbClr val="0033CC"/>
                </a:solidFill>
                <a:latin typeface="Symbol" panose="05050102010706020507" pitchFamily="18" charset="2"/>
                <a:ea typeface="+mj-ea"/>
                <a:cs typeface="+mj-cs"/>
              </a:rPr>
              <a:t>b</a:t>
            </a:r>
            <a:r>
              <a:rPr lang="en-US" altLang="ko-KR" sz="2400" b="1" kern="0" baseline="-25000" dirty="0" err="1" smtClean="0">
                <a:solidFill>
                  <a:srgbClr val="0033CC"/>
                </a:solidFill>
                <a:latin typeface="+mj-ea"/>
                <a:ea typeface="+mj-ea"/>
                <a:cs typeface="+mj-cs"/>
              </a:rPr>
              <a:t>N</a:t>
            </a:r>
            <a:r>
              <a:rPr lang="en-US" altLang="ko-KR" sz="2400" b="1" kern="0" dirty="0" smtClean="0">
                <a:solidFill>
                  <a:srgbClr val="0033CC"/>
                </a:solidFill>
                <a:latin typeface="+mj-ea"/>
                <a:ea typeface="+mj-ea"/>
                <a:cs typeface="+mj-cs"/>
              </a:rPr>
              <a:t> &gt; 3 equilibria limited by MHD - shot 16295 </a:t>
            </a:r>
          </a:p>
        </p:txBody>
      </p:sp>
      <p:sp>
        <p:nvSpPr>
          <p:cNvPr id="3" name="Rectangle 3"/>
          <p:cNvSpPr txBox="1">
            <a:spLocks noChangeArrowheads="1"/>
          </p:cNvSpPr>
          <p:nvPr/>
        </p:nvSpPr>
        <p:spPr>
          <a:xfrm>
            <a:off x="5215427" y="3610501"/>
            <a:ext cx="3907460" cy="2969773"/>
          </a:xfrm>
          <a:prstGeom prst="rect">
            <a:avLst/>
          </a:prstGeom>
        </p:spPr>
        <p:txBody>
          <a:bodyPr/>
          <a:lstStyle/>
          <a:p>
            <a:pPr marL="342900" indent="-342900">
              <a:spcBef>
                <a:spcPct val="70000"/>
              </a:spcBef>
              <a:buClr>
                <a:srgbClr val="F70606"/>
              </a:buClr>
              <a:buSzPct val="75000"/>
              <a:buFont typeface="Wingdings" pitchFamily="2" charset="2"/>
              <a:buChar char=""/>
              <a:defRPr/>
            </a:pPr>
            <a:r>
              <a:rPr lang="en-US" altLang="ko-KR" sz="1800" kern="0" dirty="0" smtClean="0">
                <a:solidFill>
                  <a:srgbClr val="0033CC"/>
                </a:solidFill>
                <a:latin typeface="+mj-lt"/>
                <a:ea typeface="굴림" pitchFamily="50" charset="-127"/>
              </a:rPr>
              <a:t>Sustained high </a:t>
            </a:r>
            <a:r>
              <a:rPr lang="en-US" altLang="ko-KR" sz="1800" kern="0" dirty="0" err="1" smtClean="0">
                <a:solidFill>
                  <a:srgbClr val="0033CC"/>
                </a:solidFill>
                <a:latin typeface="Symbol" panose="05050102010706020507" pitchFamily="18" charset="2"/>
                <a:ea typeface="굴림" pitchFamily="50" charset="-127"/>
              </a:rPr>
              <a:t>b</a:t>
            </a:r>
            <a:r>
              <a:rPr lang="en-US" altLang="ko-KR" sz="1800" kern="0" baseline="-25000" dirty="0" err="1" smtClean="0">
                <a:solidFill>
                  <a:srgbClr val="0033CC"/>
                </a:solidFill>
                <a:latin typeface="+mn-lt"/>
                <a:ea typeface="굴림" pitchFamily="50" charset="-127"/>
              </a:rPr>
              <a:t>N</a:t>
            </a:r>
            <a:r>
              <a:rPr lang="en-US" altLang="ko-KR" sz="1800" kern="0" baseline="30000" dirty="0" err="1" smtClean="0">
                <a:solidFill>
                  <a:srgbClr val="0033CC"/>
                </a:solidFill>
                <a:latin typeface="+mj-lt"/>
                <a:ea typeface="굴림" pitchFamily="50" charset="-127"/>
              </a:rPr>
              <a:t>avg</a:t>
            </a:r>
            <a:r>
              <a:rPr lang="en-US" altLang="ko-KR" sz="1800" kern="0" dirty="0" smtClean="0">
                <a:solidFill>
                  <a:srgbClr val="0033CC"/>
                </a:solidFill>
                <a:latin typeface="+mj-lt"/>
                <a:ea typeface="굴림" pitchFamily="50" charset="-127"/>
              </a:rPr>
              <a:t> = 3.3 achieved for 3 s</a:t>
            </a:r>
            <a:endParaRPr lang="en-US" altLang="ko-KR" sz="1800" kern="0" baseline="-25000" dirty="0" smtClean="0">
              <a:solidFill>
                <a:srgbClr val="0033CC"/>
              </a:solidFill>
              <a:latin typeface="+mj-lt"/>
              <a:ea typeface="굴림" pitchFamily="50" charset="-127"/>
            </a:endParaRPr>
          </a:p>
          <a:p>
            <a:pPr marL="342900" indent="-342900">
              <a:spcBef>
                <a:spcPct val="70000"/>
              </a:spcBef>
              <a:buClr>
                <a:srgbClr val="F70606"/>
              </a:buClr>
              <a:buSzPct val="75000"/>
              <a:buFont typeface="Wingdings" pitchFamily="2" charset="2"/>
              <a:buChar char=""/>
              <a:defRPr/>
            </a:pPr>
            <a:r>
              <a:rPr lang="en-US" altLang="ko-KR" sz="1800" kern="0" dirty="0">
                <a:solidFill>
                  <a:srgbClr val="0033CC"/>
                </a:solidFill>
                <a:ea typeface="굴림" pitchFamily="50" charset="-127"/>
              </a:rPr>
              <a:t>High </a:t>
            </a:r>
            <a:r>
              <a:rPr lang="en-US" altLang="ko-KR" sz="1800" kern="0" dirty="0" err="1">
                <a:solidFill>
                  <a:srgbClr val="0033CC"/>
                </a:solidFill>
                <a:latin typeface="Symbol" panose="05050102010706020507" pitchFamily="18" charset="2"/>
                <a:ea typeface="굴림" pitchFamily="50" charset="-127"/>
              </a:rPr>
              <a:t>b</a:t>
            </a:r>
            <a:r>
              <a:rPr lang="en-US" altLang="ko-KR" sz="1800" kern="0" baseline="-25000" dirty="0" err="1">
                <a:solidFill>
                  <a:srgbClr val="0033CC"/>
                </a:solidFill>
                <a:ea typeface="굴림" pitchFamily="50" charset="-127"/>
              </a:rPr>
              <a:t>N</a:t>
            </a:r>
            <a:r>
              <a:rPr lang="en-US" altLang="ko-KR" sz="1800" kern="0" dirty="0">
                <a:solidFill>
                  <a:srgbClr val="0033CC"/>
                </a:solidFill>
                <a:ea typeface="굴림" pitchFamily="50" charset="-127"/>
              </a:rPr>
              <a:t> operation was limited by strong 2/1 tearing mode onset </a:t>
            </a:r>
            <a:endParaRPr lang="en-US" altLang="ko-KR" sz="1800" kern="0" baseline="-25000" dirty="0">
              <a:solidFill>
                <a:srgbClr val="0033CC"/>
              </a:solidFill>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550" kern="0" dirty="0">
                <a:solidFill>
                  <a:schemeClr val="tx1"/>
                </a:solidFill>
                <a:ea typeface="굴림" pitchFamily="50" charset="-127"/>
              </a:rPr>
              <a:t>Measured mode amplitude &gt; 20 G</a:t>
            </a:r>
          </a:p>
          <a:p>
            <a:pPr marL="742950" lvl="1" indent="-285750">
              <a:spcBef>
                <a:spcPct val="50000"/>
              </a:spcBef>
              <a:buClr>
                <a:srgbClr val="5FCAFA"/>
              </a:buClr>
              <a:buSzPct val="80000"/>
              <a:buFont typeface="Wingdings" pitchFamily="2" charset="2"/>
              <a:buChar char="q"/>
              <a:defRPr/>
            </a:pPr>
            <a:r>
              <a:rPr lang="en-US" altLang="ko-KR" sz="1550" kern="0" dirty="0">
                <a:solidFill>
                  <a:schemeClr val="tx1"/>
                </a:solidFill>
                <a:ea typeface="굴림" pitchFamily="50" charset="-127"/>
              </a:rPr>
              <a:t>Both </a:t>
            </a:r>
            <a:r>
              <a:rPr lang="en-US" altLang="ko-KR" sz="1550" kern="0" dirty="0" err="1">
                <a:solidFill>
                  <a:schemeClr val="tx1"/>
                </a:solidFill>
                <a:ea typeface="굴림" pitchFamily="50" charset="-127"/>
              </a:rPr>
              <a:t>W</a:t>
            </a:r>
            <a:r>
              <a:rPr lang="en-US" altLang="ko-KR" sz="1550" kern="0" baseline="-25000" dirty="0" err="1">
                <a:solidFill>
                  <a:schemeClr val="tx1"/>
                </a:solidFill>
                <a:ea typeface="굴림" pitchFamily="50" charset="-127"/>
              </a:rPr>
              <a:t>tot</a:t>
            </a:r>
            <a:r>
              <a:rPr lang="en-US" altLang="ko-KR" sz="1550" kern="0" dirty="0">
                <a:solidFill>
                  <a:schemeClr val="tx1"/>
                </a:solidFill>
                <a:ea typeface="굴림" pitchFamily="50" charset="-127"/>
              </a:rPr>
              <a:t> and </a:t>
            </a:r>
            <a:r>
              <a:rPr lang="en-US" altLang="ko-KR" sz="1550" kern="0" dirty="0" err="1">
                <a:solidFill>
                  <a:schemeClr val="tx1"/>
                </a:solidFill>
                <a:latin typeface="Symbol" panose="05050102010706020507" pitchFamily="18" charset="2"/>
                <a:ea typeface="굴림" pitchFamily="50" charset="-127"/>
              </a:rPr>
              <a:t>b</a:t>
            </a:r>
            <a:r>
              <a:rPr lang="en-US" altLang="ko-KR" sz="1550" kern="0" baseline="-25000" dirty="0" err="1">
                <a:solidFill>
                  <a:schemeClr val="tx1"/>
                </a:solidFill>
                <a:ea typeface="굴림" pitchFamily="50" charset="-127"/>
              </a:rPr>
              <a:t>N</a:t>
            </a:r>
            <a:r>
              <a:rPr lang="en-US" altLang="ko-KR" sz="1550" kern="0" dirty="0">
                <a:solidFill>
                  <a:schemeClr val="tx1"/>
                </a:solidFill>
                <a:ea typeface="굴림" pitchFamily="50" charset="-127"/>
              </a:rPr>
              <a:t> were reduced by ~35% but maintained </a:t>
            </a:r>
            <a:r>
              <a:rPr lang="en-US" altLang="ko-KR" sz="1550" kern="0" dirty="0" smtClean="0">
                <a:solidFill>
                  <a:schemeClr val="tx1"/>
                </a:solidFill>
                <a:ea typeface="굴림" pitchFamily="50" charset="-127"/>
              </a:rPr>
              <a:t>H-mode</a:t>
            </a:r>
          </a:p>
          <a:p>
            <a:pPr marL="742950" lvl="1" indent="-285750">
              <a:spcBef>
                <a:spcPct val="50000"/>
              </a:spcBef>
              <a:buClr>
                <a:srgbClr val="5FCAFA"/>
              </a:buClr>
              <a:buSzPct val="80000"/>
              <a:buFont typeface="Wingdings" pitchFamily="2" charset="2"/>
              <a:buChar char="q"/>
              <a:defRPr/>
            </a:pPr>
            <a:r>
              <a:rPr lang="en-US" altLang="ko-KR" sz="1550" dirty="0" smtClean="0">
                <a:solidFill>
                  <a:schemeClr val="tx1"/>
                </a:solidFill>
              </a:rPr>
              <a:t>The 2/1 mode is expected </a:t>
            </a:r>
            <a:r>
              <a:rPr lang="en-US" altLang="ko-KR" sz="1550" dirty="0">
                <a:solidFill>
                  <a:schemeClr val="tx1"/>
                </a:solidFill>
              </a:rPr>
              <a:t>to be triggered by </a:t>
            </a:r>
            <a:r>
              <a:rPr lang="en-US" altLang="ko-KR" sz="1550" dirty="0" smtClean="0">
                <a:solidFill>
                  <a:schemeClr val="tx1"/>
                </a:solidFill>
              </a:rPr>
              <a:t>co-existing </a:t>
            </a:r>
            <a:r>
              <a:rPr lang="en-US" altLang="ko-KR" sz="1550" dirty="0" err="1" smtClean="0">
                <a:solidFill>
                  <a:schemeClr val="tx1"/>
                </a:solidFill>
              </a:rPr>
              <a:t>sawteeth</a:t>
            </a:r>
            <a:endParaRPr lang="en-US" altLang="ko-KR" sz="1550" baseline="-25000" dirty="0">
              <a:solidFill>
                <a:schemeClr val="tx1"/>
              </a:solidFill>
            </a:endParaRPr>
          </a:p>
          <a:p>
            <a:pPr marL="742950" lvl="1" indent="-285750">
              <a:spcBef>
                <a:spcPct val="50000"/>
              </a:spcBef>
              <a:buClr>
                <a:srgbClr val="5FCAFA"/>
              </a:buClr>
              <a:buSzPct val="80000"/>
              <a:buFont typeface="Wingdings" pitchFamily="2" charset="2"/>
              <a:buChar char="q"/>
              <a:defRPr/>
            </a:pPr>
            <a:endParaRPr lang="en-US" altLang="ko-KR" sz="1550" kern="0" dirty="0" smtClean="0">
              <a:solidFill>
                <a:srgbClr val="005288"/>
              </a:solidFill>
              <a:latin typeface="+mj-lt"/>
              <a:ea typeface="굴림" pitchFamily="50" charset="-127"/>
            </a:endParaRPr>
          </a:p>
          <a:p>
            <a:pPr marL="1200150" lvl="2" indent="-285750">
              <a:spcBef>
                <a:spcPct val="50000"/>
              </a:spcBef>
              <a:buClr>
                <a:srgbClr val="5FCAFA"/>
              </a:buClr>
              <a:buSzPct val="80000"/>
              <a:buFont typeface="Wingdings" pitchFamily="2" charset="2"/>
              <a:buChar char="q"/>
              <a:defRPr/>
            </a:pPr>
            <a:endParaRPr lang="en-US" altLang="ko-KR" sz="1550" kern="0" dirty="0">
              <a:solidFill>
                <a:schemeClr val="tx1"/>
              </a:solidFill>
              <a:latin typeface="+mj-lt"/>
              <a:ea typeface="굴림" pitchFamily="50" charset="-127"/>
            </a:endParaRPr>
          </a:p>
          <a:p>
            <a:pPr marL="342900" indent="-342900">
              <a:spcBef>
                <a:spcPct val="70000"/>
              </a:spcBef>
              <a:buClr>
                <a:srgbClr val="F70606"/>
              </a:buClr>
              <a:buSzPct val="75000"/>
              <a:defRPr/>
            </a:pPr>
            <a:r>
              <a:rPr lang="en-US" altLang="ko-KR" sz="1800" kern="0" dirty="0" smtClean="0">
                <a:solidFill>
                  <a:srgbClr val="005288"/>
                </a:solidFill>
                <a:latin typeface="+mj-lt"/>
                <a:ea typeface="굴림" pitchFamily="50" charset="-127"/>
              </a:rPr>
              <a:t> </a:t>
            </a:r>
            <a:endParaRPr lang="en-US" altLang="ko-KR" sz="1800" kern="0" dirty="0">
              <a:solidFill>
                <a:srgbClr val="005288"/>
              </a:solidFill>
              <a:latin typeface="+mj-lt"/>
              <a:ea typeface="굴림" pitchFamily="50" charset="-127"/>
            </a:endParaRPr>
          </a:p>
          <a:p>
            <a:pPr marL="342900" indent="-342900">
              <a:spcBef>
                <a:spcPct val="70000"/>
              </a:spcBef>
              <a:buClr>
                <a:srgbClr val="F70606"/>
              </a:buClr>
              <a:buSzPct val="75000"/>
              <a:defRPr/>
            </a:pPr>
            <a:endParaRPr lang="en-US" altLang="ko-KR" sz="1800" kern="0" dirty="0">
              <a:solidFill>
                <a:schemeClr val="accent1">
                  <a:lumMod val="75000"/>
                </a:schemeClr>
              </a:solidFill>
              <a:latin typeface="+mj-lt"/>
              <a:ea typeface="굴림" pitchFamily="50" charset="-127"/>
            </a:endParaRPr>
          </a:p>
        </p:txBody>
      </p:sp>
      <p:sp>
        <p:nvSpPr>
          <p:cNvPr id="66" name="TextBox 65"/>
          <p:cNvSpPr txBox="1"/>
          <p:nvPr/>
        </p:nvSpPr>
        <p:spPr>
          <a:xfrm>
            <a:off x="1947407" y="5151129"/>
            <a:ext cx="1148071" cy="276999"/>
          </a:xfrm>
          <a:prstGeom prst="rect">
            <a:avLst/>
          </a:prstGeom>
          <a:noFill/>
        </p:spPr>
        <p:txBody>
          <a:bodyPr wrap="none" rtlCol="0">
            <a:spAutoFit/>
          </a:bodyPr>
          <a:lstStyle/>
          <a:p>
            <a:r>
              <a:rPr lang="en-US" altLang="ko-KR" sz="1200" u="sng" dirty="0" smtClean="0">
                <a:solidFill>
                  <a:srgbClr val="000099"/>
                </a:solidFill>
              </a:rPr>
              <a:t>Stored energy</a:t>
            </a:r>
            <a:endParaRPr lang="ko-KR" altLang="en-US" sz="1200" u="sng" dirty="0">
              <a:solidFill>
                <a:srgbClr val="000099"/>
              </a:solidFill>
            </a:endParaRPr>
          </a:p>
        </p:txBody>
      </p:sp>
      <p:sp>
        <p:nvSpPr>
          <p:cNvPr id="68" name="TextBox 19"/>
          <p:cNvSpPr txBox="1">
            <a:spLocks noChangeArrowheads="1"/>
          </p:cNvSpPr>
          <p:nvPr/>
        </p:nvSpPr>
        <p:spPr bwMode="auto">
          <a:xfrm>
            <a:off x="463313" y="5922489"/>
            <a:ext cx="4882260" cy="523220"/>
          </a:xfrm>
          <a:prstGeom prst="rect">
            <a:avLst/>
          </a:prstGeom>
          <a:noFill/>
          <a:ln w="9525">
            <a:noFill/>
            <a:miter lim="800000"/>
            <a:headEnd/>
            <a:tailEnd/>
          </a:ln>
        </p:spPr>
        <p:txBody>
          <a:bodyPr wrap="square">
            <a:spAutoFit/>
          </a:bodyPr>
          <a:lstStyle/>
          <a:p>
            <a:pPr eaLnBrk="0" hangingPunct="0"/>
            <a:r>
              <a:rPr lang="en-US" altLang="ko-KR" sz="1400" u="sng" dirty="0" smtClean="0">
                <a:ea typeface="굴림" charset="-127"/>
              </a:rPr>
              <a:t>KSTAR high </a:t>
            </a:r>
            <a:r>
              <a:rPr lang="en-US" altLang="ko-KR" sz="1400" u="sng" dirty="0" err="1" smtClean="0">
                <a:latin typeface="Symbol" panose="05050102010706020507" pitchFamily="18" charset="2"/>
                <a:ea typeface="굴림" charset="-127"/>
              </a:rPr>
              <a:t>b</a:t>
            </a:r>
            <a:r>
              <a:rPr lang="en-US" altLang="ko-KR" sz="1400" u="sng" baseline="-25000" dirty="0" err="1" smtClean="0">
                <a:ea typeface="굴림" charset="-127"/>
              </a:rPr>
              <a:t>N</a:t>
            </a:r>
            <a:r>
              <a:rPr lang="en-US" altLang="ko-KR" sz="1400" u="sng" dirty="0" smtClean="0">
                <a:ea typeface="굴림" charset="-127"/>
              </a:rPr>
              <a:t> discharge evolution showing parameters from fully converged EFIT reconstructions</a:t>
            </a:r>
            <a:endParaRPr lang="ko-KR" altLang="en-US" sz="1400" u="sng" dirty="0">
              <a:ea typeface="굴림" charset="-127"/>
            </a:endParaRPr>
          </a:p>
        </p:txBody>
      </p:sp>
      <p:sp>
        <p:nvSpPr>
          <p:cNvPr id="52" name="TextBox 51"/>
          <p:cNvSpPr txBox="1"/>
          <p:nvPr/>
        </p:nvSpPr>
        <p:spPr>
          <a:xfrm>
            <a:off x="3585100" y="876676"/>
            <a:ext cx="1183750" cy="205629"/>
          </a:xfrm>
          <a:prstGeom prst="rect">
            <a:avLst/>
          </a:prstGeom>
          <a:noFill/>
          <a:ln>
            <a:solidFill>
              <a:srgbClr val="FF33CC"/>
            </a:solidFill>
          </a:ln>
        </p:spPr>
        <p:txBody>
          <a:bodyPr wrap="square" lIns="72000" tIns="18000" rIns="72000" bIns="18000" rtlCol="0">
            <a:spAutoFit/>
          </a:bodyPr>
          <a:lstStyle/>
          <a:p>
            <a:pPr algn="ctr"/>
            <a:r>
              <a:rPr lang="en-US" altLang="ko-KR" sz="1100" b="1" dirty="0" smtClean="0">
                <a:solidFill>
                  <a:srgbClr val="FF33CC"/>
                </a:solidFill>
              </a:rPr>
              <a:t>2/1 mode onset</a:t>
            </a:r>
            <a:endParaRPr lang="ko-KR" altLang="en-US" sz="1100" b="1" dirty="0">
              <a:solidFill>
                <a:srgbClr val="FF33CC"/>
              </a:solidFill>
            </a:endParaRPr>
          </a:p>
        </p:txBody>
      </p:sp>
      <p:grpSp>
        <p:nvGrpSpPr>
          <p:cNvPr id="62" name="Group 61"/>
          <p:cNvGrpSpPr/>
          <p:nvPr/>
        </p:nvGrpSpPr>
        <p:grpSpPr>
          <a:xfrm>
            <a:off x="3348650" y="987744"/>
            <a:ext cx="236450" cy="226218"/>
            <a:chOff x="3341507" y="1009328"/>
            <a:chExt cx="344668" cy="267022"/>
          </a:xfrm>
        </p:grpSpPr>
        <p:cxnSp>
          <p:nvCxnSpPr>
            <p:cNvPr id="59" name="Straight Arrow Connector 58"/>
            <p:cNvCxnSpPr/>
            <p:nvPr/>
          </p:nvCxnSpPr>
          <p:spPr bwMode="auto">
            <a:xfrm>
              <a:off x="3341507" y="1009328"/>
              <a:ext cx="0" cy="267022"/>
            </a:xfrm>
            <a:prstGeom prst="straightConnector1">
              <a:avLst/>
            </a:prstGeom>
            <a:solidFill>
              <a:schemeClr val="accent1"/>
            </a:solidFill>
            <a:ln w="12700" cap="flat" cmpd="sng" algn="ctr">
              <a:solidFill>
                <a:srgbClr val="FF33CC"/>
              </a:solidFill>
              <a:prstDash val="solid"/>
              <a:round/>
              <a:headEnd type="none" w="med" len="med"/>
              <a:tailEnd type="triangle"/>
            </a:ln>
            <a:effectLst/>
          </p:spPr>
        </p:cxnSp>
        <p:cxnSp>
          <p:nvCxnSpPr>
            <p:cNvPr id="61" name="Straight Connector 60"/>
            <p:cNvCxnSpPr/>
            <p:nvPr/>
          </p:nvCxnSpPr>
          <p:spPr bwMode="auto">
            <a:xfrm>
              <a:off x="3341507" y="1009328"/>
              <a:ext cx="344668" cy="0"/>
            </a:xfrm>
            <a:prstGeom prst="line">
              <a:avLst/>
            </a:prstGeom>
            <a:solidFill>
              <a:schemeClr val="accent1"/>
            </a:solidFill>
            <a:ln w="12700" cap="flat" cmpd="sng" algn="ctr">
              <a:solidFill>
                <a:srgbClr val="FF33CC"/>
              </a:solidFill>
              <a:prstDash val="solid"/>
              <a:round/>
              <a:headEnd type="none" w="med" len="med"/>
              <a:tailEnd type="none" w="med" len="med"/>
            </a:ln>
            <a:effectLst/>
          </p:spPr>
        </p:cxnSp>
      </p:grpSp>
      <p:sp>
        <p:nvSpPr>
          <p:cNvPr id="4" name="TextBox 3"/>
          <p:cNvSpPr txBox="1"/>
          <p:nvPr/>
        </p:nvSpPr>
        <p:spPr>
          <a:xfrm>
            <a:off x="2212702" y="3014147"/>
            <a:ext cx="600659" cy="236406"/>
          </a:xfrm>
          <a:prstGeom prst="rect">
            <a:avLst/>
          </a:prstGeom>
          <a:noFill/>
          <a:ln>
            <a:solidFill>
              <a:schemeClr val="accent1"/>
            </a:solidFill>
          </a:ln>
        </p:spPr>
        <p:txBody>
          <a:bodyPr wrap="none" lIns="72000" tIns="18000" rIns="72000" bIns="18000" rtlCol="0">
            <a:spAutoFit/>
          </a:bodyPr>
          <a:lstStyle/>
          <a:p>
            <a:r>
              <a:rPr lang="en-US" altLang="ko-KR" sz="1300" dirty="0" err="1" smtClean="0">
                <a:ln w="34925">
                  <a:noFill/>
                </a:ln>
                <a:solidFill>
                  <a:srgbClr val="0000FF"/>
                </a:solidFill>
                <a:latin typeface="Symbol" panose="05050102010706020507" pitchFamily="18" charset="2"/>
              </a:rPr>
              <a:t>b</a:t>
            </a:r>
            <a:r>
              <a:rPr lang="en-US" altLang="ko-KR" sz="1300" baseline="-25000" dirty="0" err="1" smtClean="0">
                <a:ln w="34925">
                  <a:noFill/>
                </a:ln>
                <a:solidFill>
                  <a:srgbClr val="0000FF"/>
                </a:solidFill>
              </a:rPr>
              <a:t>N</a:t>
            </a:r>
            <a:r>
              <a:rPr lang="en-US" altLang="ko-KR" sz="1300" dirty="0" smtClean="0">
                <a:ln w="34925">
                  <a:noFill/>
                </a:ln>
                <a:solidFill>
                  <a:srgbClr val="0000FF"/>
                </a:solidFill>
              </a:rPr>
              <a:t> &gt; 3</a:t>
            </a:r>
            <a:endParaRPr lang="ko-KR" altLang="en-US" sz="1300" dirty="0">
              <a:ln w="34925">
                <a:noFill/>
              </a:ln>
              <a:solidFill>
                <a:srgbClr val="0000FF"/>
              </a:solidFill>
            </a:endParaRPr>
          </a:p>
        </p:txBody>
      </p:sp>
      <p:cxnSp>
        <p:nvCxnSpPr>
          <p:cNvPr id="6" name="Straight Arrow Connector 5"/>
          <p:cNvCxnSpPr/>
          <p:nvPr/>
        </p:nvCxnSpPr>
        <p:spPr bwMode="auto">
          <a:xfrm flipH="1">
            <a:off x="1691640" y="3140044"/>
            <a:ext cx="505822" cy="0"/>
          </a:xfrm>
          <a:prstGeom prst="straightConnector1">
            <a:avLst/>
          </a:prstGeom>
          <a:solidFill>
            <a:schemeClr val="accent1"/>
          </a:solidFill>
          <a:ln w="9525" cap="flat" cmpd="sng" algn="ctr">
            <a:solidFill>
              <a:srgbClr val="0000FF"/>
            </a:solidFill>
            <a:prstDash val="dash"/>
            <a:round/>
            <a:headEnd type="none" w="med" len="med"/>
            <a:tailEnd type="triangle" w="sm" len="med"/>
          </a:ln>
          <a:effectLst/>
        </p:spPr>
      </p:cxnSp>
      <p:cxnSp>
        <p:nvCxnSpPr>
          <p:cNvPr id="18" name="Straight Arrow Connector 17"/>
          <p:cNvCxnSpPr/>
          <p:nvPr/>
        </p:nvCxnSpPr>
        <p:spPr bwMode="auto">
          <a:xfrm>
            <a:off x="2836398" y="3140044"/>
            <a:ext cx="505822" cy="0"/>
          </a:xfrm>
          <a:prstGeom prst="straightConnector1">
            <a:avLst/>
          </a:prstGeom>
          <a:solidFill>
            <a:schemeClr val="accent1"/>
          </a:solidFill>
          <a:ln w="9525" cap="flat" cmpd="sng" algn="ctr">
            <a:solidFill>
              <a:srgbClr val="0000FF"/>
            </a:solidFill>
            <a:prstDash val="dash"/>
            <a:round/>
            <a:headEnd type="none" w="med" len="med"/>
            <a:tailEnd type="triangle" w="sm" len="med"/>
          </a:ln>
          <a:effectLst/>
        </p:spPr>
      </p:cxnSp>
      <p:sp>
        <p:nvSpPr>
          <p:cNvPr id="20" name="TextBox 19"/>
          <p:cNvSpPr txBox="1"/>
          <p:nvPr/>
        </p:nvSpPr>
        <p:spPr>
          <a:xfrm>
            <a:off x="2349862" y="3521711"/>
            <a:ext cx="721672" cy="307777"/>
          </a:xfrm>
          <a:prstGeom prst="rect">
            <a:avLst/>
          </a:prstGeom>
          <a:noFill/>
        </p:spPr>
        <p:txBody>
          <a:bodyPr wrap="none" rtlCol="0">
            <a:spAutoFit/>
          </a:bodyPr>
          <a:lstStyle/>
          <a:p>
            <a:r>
              <a:rPr lang="en-US" altLang="ko-KR" sz="1400" i="1" dirty="0" smtClean="0">
                <a:solidFill>
                  <a:srgbClr val="006600"/>
                </a:solidFill>
              </a:rPr>
              <a:t>q</a:t>
            </a:r>
            <a:r>
              <a:rPr lang="en-US" altLang="ko-KR" sz="1400" baseline="-25000" dirty="0" smtClean="0">
                <a:solidFill>
                  <a:srgbClr val="006600"/>
                </a:solidFill>
              </a:rPr>
              <a:t>95</a:t>
            </a:r>
            <a:r>
              <a:rPr lang="en-US" altLang="ko-KR" sz="1400" dirty="0" smtClean="0">
                <a:solidFill>
                  <a:srgbClr val="006600"/>
                </a:solidFill>
              </a:rPr>
              <a:t> ~ 4</a:t>
            </a:r>
            <a:endParaRPr lang="ko-KR" altLang="en-US" sz="1400" dirty="0">
              <a:solidFill>
                <a:srgbClr val="006600"/>
              </a:solidFill>
            </a:endParaRPr>
          </a:p>
        </p:txBody>
      </p:sp>
      <p:cxnSp>
        <p:nvCxnSpPr>
          <p:cNvPr id="10" name="Straight Connector 9"/>
          <p:cNvCxnSpPr/>
          <p:nvPr/>
        </p:nvCxnSpPr>
        <p:spPr bwMode="auto">
          <a:xfrm>
            <a:off x="3344506" y="1213962"/>
            <a:ext cx="0" cy="4325778"/>
          </a:xfrm>
          <a:prstGeom prst="line">
            <a:avLst/>
          </a:prstGeom>
          <a:solidFill>
            <a:schemeClr val="accent1"/>
          </a:solidFill>
          <a:ln w="12700" cap="flat" cmpd="sng" algn="ctr">
            <a:solidFill>
              <a:srgbClr val="FF33CC"/>
            </a:solidFill>
            <a:prstDash val="dash"/>
            <a:round/>
            <a:headEnd type="none" w="med" len="med"/>
            <a:tailEnd type="none" w="med" len="med"/>
          </a:ln>
          <a:effectLst/>
        </p:spPr>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355" y="987185"/>
            <a:ext cx="3455605" cy="2363206"/>
          </a:xfrm>
          <a:prstGeom prst="rect">
            <a:avLst/>
          </a:prstGeom>
        </p:spPr>
      </p:pic>
      <p:sp>
        <p:nvSpPr>
          <p:cNvPr id="21" name="TextBox 20"/>
          <p:cNvSpPr txBox="1"/>
          <p:nvPr/>
        </p:nvSpPr>
        <p:spPr>
          <a:xfrm>
            <a:off x="7867651" y="854937"/>
            <a:ext cx="952499" cy="174851"/>
          </a:xfrm>
          <a:prstGeom prst="rect">
            <a:avLst/>
          </a:prstGeom>
          <a:noFill/>
          <a:ln>
            <a:solidFill>
              <a:srgbClr val="FF33CC"/>
            </a:solidFill>
          </a:ln>
        </p:spPr>
        <p:txBody>
          <a:bodyPr wrap="square" lIns="36000" tIns="18000" rIns="36000" bIns="18000" rtlCol="0">
            <a:spAutoFit/>
          </a:bodyPr>
          <a:lstStyle/>
          <a:p>
            <a:pPr algn="ctr"/>
            <a:r>
              <a:rPr lang="en-US" altLang="ko-KR" sz="900" b="1" dirty="0" smtClean="0">
                <a:solidFill>
                  <a:srgbClr val="FF33CC"/>
                </a:solidFill>
              </a:rPr>
              <a:t>2/1 mode onset</a:t>
            </a:r>
            <a:endParaRPr lang="ko-KR" altLang="en-US" sz="900" b="1" dirty="0">
              <a:solidFill>
                <a:srgbClr val="FF33CC"/>
              </a:solidFill>
            </a:endParaRPr>
          </a:p>
        </p:txBody>
      </p:sp>
      <p:grpSp>
        <p:nvGrpSpPr>
          <p:cNvPr id="22" name="Group 21"/>
          <p:cNvGrpSpPr/>
          <p:nvPr/>
        </p:nvGrpSpPr>
        <p:grpSpPr>
          <a:xfrm>
            <a:off x="7688875" y="950057"/>
            <a:ext cx="178775" cy="147046"/>
            <a:chOff x="3341507" y="1009328"/>
            <a:chExt cx="344668" cy="267022"/>
          </a:xfrm>
        </p:grpSpPr>
        <p:cxnSp>
          <p:nvCxnSpPr>
            <p:cNvPr id="23" name="Straight Arrow Connector 22"/>
            <p:cNvCxnSpPr/>
            <p:nvPr/>
          </p:nvCxnSpPr>
          <p:spPr bwMode="auto">
            <a:xfrm>
              <a:off x="3341507" y="1009328"/>
              <a:ext cx="0" cy="267022"/>
            </a:xfrm>
            <a:prstGeom prst="straightConnector1">
              <a:avLst/>
            </a:prstGeom>
            <a:solidFill>
              <a:schemeClr val="accent1"/>
            </a:solidFill>
            <a:ln w="12700" cap="flat" cmpd="sng" algn="ctr">
              <a:solidFill>
                <a:srgbClr val="FF33CC"/>
              </a:solidFill>
              <a:prstDash val="solid"/>
              <a:round/>
              <a:headEnd type="none" w="med" len="med"/>
              <a:tailEnd type="triangle"/>
            </a:ln>
            <a:effectLst/>
          </p:spPr>
        </p:cxnSp>
        <p:cxnSp>
          <p:nvCxnSpPr>
            <p:cNvPr id="25" name="Straight Connector 24"/>
            <p:cNvCxnSpPr/>
            <p:nvPr/>
          </p:nvCxnSpPr>
          <p:spPr bwMode="auto">
            <a:xfrm>
              <a:off x="3341507" y="1009328"/>
              <a:ext cx="344668" cy="0"/>
            </a:xfrm>
            <a:prstGeom prst="line">
              <a:avLst/>
            </a:prstGeom>
            <a:solidFill>
              <a:schemeClr val="accent1"/>
            </a:solidFill>
            <a:ln w="12700" cap="flat" cmpd="sng" algn="ctr">
              <a:solidFill>
                <a:srgbClr val="FF33CC"/>
              </a:solidFill>
              <a:prstDash val="solid"/>
              <a:round/>
              <a:headEnd type="none" w="med" len="med"/>
              <a:tailEnd type="none" w="med" len="med"/>
            </a:ln>
            <a:effectLst/>
          </p:spPr>
        </p:cxnSp>
      </p:grpSp>
      <p:sp>
        <p:nvSpPr>
          <p:cNvPr id="26" name="TextBox 19"/>
          <p:cNvSpPr txBox="1">
            <a:spLocks noChangeArrowheads="1"/>
          </p:cNvSpPr>
          <p:nvPr/>
        </p:nvSpPr>
        <p:spPr bwMode="auto">
          <a:xfrm>
            <a:off x="6169883" y="3317633"/>
            <a:ext cx="2524537" cy="276999"/>
          </a:xfrm>
          <a:prstGeom prst="rect">
            <a:avLst/>
          </a:prstGeom>
          <a:noFill/>
          <a:ln w="9525">
            <a:noFill/>
            <a:miter lim="800000"/>
            <a:headEnd/>
            <a:tailEnd/>
          </a:ln>
        </p:spPr>
        <p:txBody>
          <a:bodyPr wrap="square">
            <a:spAutoFit/>
          </a:bodyPr>
          <a:lstStyle/>
          <a:p>
            <a:pPr eaLnBrk="0" hangingPunct="0"/>
            <a:r>
              <a:rPr lang="en-US" altLang="ko-KR" sz="1200" u="sng" dirty="0" smtClean="0">
                <a:ea typeface="굴림" charset="-127"/>
              </a:rPr>
              <a:t>Toroidal magnetic probe spectrum</a:t>
            </a:r>
            <a:endParaRPr lang="ko-KR" altLang="en-US" sz="1200" u="sng" dirty="0">
              <a:ea typeface="굴림" charset="-127"/>
            </a:endParaRPr>
          </a:p>
        </p:txBody>
      </p:sp>
      <p:sp>
        <p:nvSpPr>
          <p:cNvPr id="27" name="TextBox 26"/>
          <p:cNvSpPr txBox="1"/>
          <p:nvPr/>
        </p:nvSpPr>
        <p:spPr>
          <a:xfrm>
            <a:off x="8450531" y="2825066"/>
            <a:ext cx="583027" cy="241980"/>
          </a:xfrm>
          <a:prstGeom prst="rect">
            <a:avLst/>
          </a:prstGeom>
          <a:solidFill>
            <a:srgbClr val="FFFF99"/>
          </a:solidFill>
          <a:ln>
            <a:solidFill>
              <a:srgbClr val="FF0000"/>
            </a:solidFill>
          </a:ln>
        </p:spPr>
        <p:txBody>
          <a:bodyPr wrap="none" lIns="72000" tIns="36000" rIns="72000" bIns="36000" rtlCol="0">
            <a:spAutoFit/>
          </a:bodyPr>
          <a:lstStyle/>
          <a:p>
            <a:pPr algn="ctr"/>
            <a:r>
              <a:rPr lang="en-US" altLang="ko-KR" sz="1100" dirty="0" smtClean="0"/>
              <a:t>2/1 TM</a:t>
            </a:r>
            <a:endParaRPr lang="ko-KR" altLang="en-US" sz="1100" dirty="0"/>
          </a:p>
        </p:txBody>
      </p:sp>
    </p:spTree>
    <p:extLst>
      <p:ext uri="{BB962C8B-B14F-4D97-AF65-F5344CB8AC3E}">
        <p14:creationId xmlns:p14="http://schemas.microsoft.com/office/powerpoint/2010/main" val="3494998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00" y="920338"/>
            <a:ext cx="4996106" cy="4881600"/>
          </a:xfrm>
          <a:prstGeom prst="rect">
            <a:avLst/>
          </a:prstGeom>
        </p:spPr>
      </p:pic>
      <p:sp>
        <p:nvSpPr>
          <p:cNvPr id="24" name="Title 3"/>
          <p:cNvSpPr txBox="1">
            <a:spLocks/>
          </p:cNvSpPr>
          <p:nvPr/>
        </p:nvSpPr>
        <p:spPr>
          <a:xfrm>
            <a:off x="463313" y="41275"/>
            <a:ext cx="8231107" cy="685800"/>
          </a:xfrm>
          <a:prstGeom prst="rect">
            <a:avLst/>
          </a:prstGeom>
        </p:spPr>
        <p:txBody>
          <a:bodyPr anchor="ctr" anchorCtr="0"/>
          <a:lstStyle/>
          <a:p>
            <a:pPr lvl="0" algn="ctr">
              <a:defRPr/>
            </a:pPr>
            <a:r>
              <a:rPr lang="en-US" altLang="ko-KR" sz="2150" b="1" kern="0" dirty="0" smtClean="0">
                <a:solidFill>
                  <a:srgbClr val="0033CC"/>
                </a:solidFill>
                <a:latin typeface="+mj-ea"/>
                <a:ea typeface="+mj-ea"/>
                <a:cs typeface="+mj-cs"/>
              </a:rPr>
              <a:t>Compar</a:t>
            </a:r>
            <a:r>
              <a:rPr lang="en-US" altLang="ko-KR" sz="2150" b="1" kern="0" dirty="0">
                <a:solidFill>
                  <a:srgbClr val="0033CC"/>
                </a:solidFill>
                <a:latin typeface="+mj-ea"/>
                <a:ea typeface="+mj-ea"/>
                <a:cs typeface="+mj-cs"/>
              </a:rPr>
              <a:t>a</a:t>
            </a:r>
            <a:r>
              <a:rPr lang="en-US" altLang="ko-KR" sz="2150" b="1" kern="0" dirty="0" smtClean="0">
                <a:solidFill>
                  <a:srgbClr val="0033CC"/>
                </a:solidFill>
                <a:latin typeface="+mj-ea"/>
                <a:ea typeface="+mj-ea"/>
                <a:cs typeface="+mj-cs"/>
              </a:rPr>
              <a:t>tive equilibria stable to disruptive MHD instabilities</a:t>
            </a:r>
          </a:p>
          <a:p>
            <a:pPr lvl="0" algn="ctr">
              <a:defRPr/>
            </a:pPr>
            <a:r>
              <a:rPr lang="en-US" altLang="ko-KR" sz="2150" b="1" kern="0" dirty="0" smtClean="0">
                <a:solidFill>
                  <a:srgbClr val="0033CC"/>
                </a:solidFill>
                <a:latin typeface="+mj-ea"/>
                <a:ea typeface="+mj-ea"/>
                <a:cs typeface="+mj-cs"/>
              </a:rPr>
              <a:t> - shot 16325 </a:t>
            </a:r>
          </a:p>
        </p:txBody>
      </p:sp>
      <p:sp>
        <p:nvSpPr>
          <p:cNvPr id="3" name="Rectangle 3"/>
          <p:cNvSpPr txBox="1">
            <a:spLocks noChangeArrowheads="1"/>
          </p:cNvSpPr>
          <p:nvPr/>
        </p:nvSpPr>
        <p:spPr>
          <a:xfrm>
            <a:off x="5009025" y="4131005"/>
            <a:ext cx="4007316" cy="2186129"/>
          </a:xfrm>
          <a:prstGeom prst="rect">
            <a:avLst/>
          </a:prstGeom>
        </p:spPr>
        <p:txBody>
          <a:bodyPr/>
          <a:lstStyle/>
          <a:p>
            <a:pPr marL="342900" indent="-342900">
              <a:spcBef>
                <a:spcPct val="70000"/>
              </a:spcBef>
              <a:buClr>
                <a:srgbClr val="F70606"/>
              </a:buClr>
              <a:buSzPct val="75000"/>
              <a:buFont typeface="Wingdings" pitchFamily="2" charset="2"/>
              <a:buChar char=""/>
              <a:defRPr/>
            </a:pPr>
            <a:r>
              <a:rPr lang="en-US" altLang="ko-KR" sz="2100" kern="0" dirty="0" smtClean="0">
                <a:solidFill>
                  <a:srgbClr val="0033CC"/>
                </a:solidFill>
                <a:latin typeface="+mj-lt"/>
                <a:ea typeface="굴림" pitchFamily="50" charset="-127"/>
              </a:rPr>
              <a:t>Plasma operation at elevated B</a:t>
            </a:r>
            <a:r>
              <a:rPr lang="en-US" altLang="ko-KR" sz="2100" kern="0" baseline="-25000" dirty="0" smtClean="0">
                <a:solidFill>
                  <a:srgbClr val="0033CC"/>
                </a:solidFill>
                <a:latin typeface="+mj-lt"/>
                <a:ea typeface="굴림" pitchFamily="50" charset="-127"/>
              </a:rPr>
              <a:t>T</a:t>
            </a:r>
            <a:r>
              <a:rPr lang="en-US" altLang="ko-KR" sz="2100" kern="0" dirty="0" smtClean="0">
                <a:solidFill>
                  <a:srgbClr val="0033CC"/>
                </a:solidFill>
                <a:latin typeface="+mj-lt"/>
                <a:ea typeface="굴림" pitchFamily="50" charset="-127"/>
              </a:rPr>
              <a:t> produced equilibria having higher </a:t>
            </a:r>
            <a:r>
              <a:rPr lang="en-US" altLang="ko-KR" sz="2100" i="1" kern="0" dirty="0" smtClean="0">
                <a:solidFill>
                  <a:srgbClr val="0033CC"/>
                </a:solidFill>
                <a:latin typeface="+mj-lt"/>
                <a:ea typeface="굴림" pitchFamily="50" charset="-127"/>
              </a:rPr>
              <a:t>q</a:t>
            </a:r>
            <a:r>
              <a:rPr lang="en-US" altLang="ko-KR" sz="2100" kern="0" baseline="-25000" dirty="0" smtClean="0">
                <a:solidFill>
                  <a:srgbClr val="0033CC"/>
                </a:solidFill>
                <a:latin typeface="+mj-lt"/>
                <a:ea typeface="굴림" pitchFamily="50" charset="-127"/>
              </a:rPr>
              <a:t>95</a:t>
            </a:r>
            <a:endParaRPr lang="en-US" altLang="ko-KR" sz="2100" kern="0" dirty="0" smtClean="0">
              <a:solidFill>
                <a:srgbClr val="0033CC"/>
              </a:solidFill>
              <a:latin typeface="+mj-lt"/>
              <a:ea typeface="굴림" pitchFamily="50" charset="-127"/>
            </a:endParaRPr>
          </a:p>
          <a:p>
            <a:pPr marL="342900" indent="-342900">
              <a:spcBef>
                <a:spcPct val="70000"/>
              </a:spcBef>
              <a:buClr>
                <a:srgbClr val="F70606"/>
              </a:buClr>
              <a:buSzPct val="75000"/>
              <a:buFont typeface="Wingdings" pitchFamily="2" charset="2"/>
              <a:buChar char=""/>
              <a:defRPr/>
            </a:pPr>
            <a:r>
              <a:rPr lang="en-US" altLang="ko-KR" sz="2100" kern="0" dirty="0" smtClean="0">
                <a:solidFill>
                  <a:srgbClr val="0033CC"/>
                </a:solidFill>
                <a:latin typeface="+mj-lt"/>
                <a:ea typeface="굴림" pitchFamily="50" charset="-127"/>
              </a:rPr>
              <a:t>Unlike shot 16295, discharge doesn’t experience any major beta-limiting MHD activities </a:t>
            </a:r>
          </a:p>
          <a:p>
            <a:pPr marL="1200150" lvl="2" indent="-285750">
              <a:spcBef>
                <a:spcPct val="50000"/>
              </a:spcBef>
              <a:buClr>
                <a:srgbClr val="5FCAFA"/>
              </a:buClr>
              <a:buSzPct val="80000"/>
              <a:buFont typeface="Wingdings" pitchFamily="2" charset="2"/>
              <a:buChar char="q"/>
              <a:defRPr/>
            </a:pPr>
            <a:endParaRPr lang="en-US" altLang="ko-KR" sz="1600" kern="0" dirty="0">
              <a:solidFill>
                <a:schemeClr val="tx1"/>
              </a:solidFill>
              <a:latin typeface="+mj-lt"/>
              <a:ea typeface="굴림" pitchFamily="50" charset="-127"/>
            </a:endParaRPr>
          </a:p>
          <a:p>
            <a:pPr marL="342900" indent="-342900">
              <a:spcBef>
                <a:spcPct val="70000"/>
              </a:spcBef>
              <a:buClr>
                <a:srgbClr val="F70606"/>
              </a:buClr>
              <a:buSzPct val="75000"/>
              <a:defRPr/>
            </a:pPr>
            <a:r>
              <a:rPr lang="en-US" altLang="ko-KR" sz="1800" kern="0" dirty="0" smtClean="0">
                <a:solidFill>
                  <a:srgbClr val="005288"/>
                </a:solidFill>
                <a:latin typeface="+mj-lt"/>
                <a:ea typeface="굴림" pitchFamily="50" charset="-127"/>
              </a:rPr>
              <a:t> </a:t>
            </a:r>
            <a:endParaRPr lang="en-US" altLang="ko-KR" sz="1800" kern="0" dirty="0">
              <a:solidFill>
                <a:srgbClr val="005288"/>
              </a:solidFill>
              <a:latin typeface="+mj-lt"/>
              <a:ea typeface="굴림" pitchFamily="50" charset="-127"/>
            </a:endParaRPr>
          </a:p>
          <a:p>
            <a:pPr marL="342900" indent="-342900">
              <a:spcBef>
                <a:spcPct val="70000"/>
              </a:spcBef>
              <a:buClr>
                <a:srgbClr val="F70606"/>
              </a:buClr>
              <a:buSzPct val="75000"/>
              <a:defRPr/>
            </a:pPr>
            <a:endParaRPr lang="en-US" altLang="ko-KR" sz="1800" kern="0" dirty="0">
              <a:solidFill>
                <a:schemeClr val="accent1">
                  <a:lumMod val="75000"/>
                </a:schemeClr>
              </a:solidFill>
              <a:latin typeface="+mj-lt"/>
              <a:ea typeface="굴림" pitchFamily="50" charset="-127"/>
            </a:endParaRPr>
          </a:p>
        </p:txBody>
      </p:sp>
      <p:sp>
        <p:nvSpPr>
          <p:cNvPr id="66" name="TextBox 65"/>
          <p:cNvSpPr txBox="1"/>
          <p:nvPr/>
        </p:nvSpPr>
        <p:spPr>
          <a:xfrm>
            <a:off x="2034877" y="4568961"/>
            <a:ext cx="1148071" cy="276999"/>
          </a:xfrm>
          <a:prstGeom prst="rect">
            <a:avLst/>
          </a:prstGeom>
          <a:noFill/>
        </p:spPr>
        <p:txBody>
          <a:bodyPr wrap="none" rtlCol="0">
            <a:spAutoFit/>
          </a:bodyPr>
          <a:lstStyle/>
          <a:p>
            <a:r>
              <a:rPr lang="en-US" altLang="ko-KR" sz="1200" u="sng" dirty="0" smtClean="0">
                <a:solidFill>
                  <a:srgbClr val="000099"/>
                </a:solidFill>
              </a:rPr>
              <a:t>Stored energy</a:t>
            </a:r>
            <a:endParaRPr lang="ko-KR" altLang="en-US" sz="1200" u="sng" dirty="0">
              <a:solidFill>
                <a:srgbClr val="000099"/>
              </a:solidFill>
            </a:endParaRPr>
          </a:p>
        </p:txBody>
      </p:sp>
      <p:sp>
        <p:nvSpPr>
          <p:cNvPr id="68" name="TextBox 19"/>
          <p:cNvSpPr txBox="1">
            <a:spLocks noChangeArrowheads="1"/>
          </p:cNvSpPr>
          <p:nvPr/>
        </p:nvSpPr>
        <p:spPr bwMode="auto">
          <a:xfrm>
            <a:off x="463313" y="5869149"/>
            <a:ext cx="4882260" cy="523220"/>
          </a:xfrm>
          <a:prstGeom prst="rect">
            <a:avLst/>
          </a:prstGeom>
          <a:noFill/>
          <a:ln w="9525">
            <a:noFill/>
            <a:miter lim="800000"/>
            <a:headEnd/>
            <a:tailEnd/>
          </a:ln>
        </p:spPr>
        <p:txBody>
          <a:bodyPr wrap="square">
            <a:spAutoFit/>
          </a:bodyPr>
          <a:lstStyle/>
          <a:p>
            <a:pPr eaLnBrk="0" hangingPunct="0"/>
            <a:r>
              <a:rPr lang="en-US" altLang="ko-KR" sz="1400" u="sng" dirty="0" smtClean="0">
                <a:ea typeface="굴림" charset="-127"/>
              </a:rPr>
              <a:t>KSTAR 16325 discharge evolution showing parameters from fully converged EFIT reconstructions</a:t>
            </a:r>
            <a:endParaRPr lang="ko-KR" altLang="en-US" sz="1400" u="sng" dirty="0">
              <a:ea typeface="굴림" charset="-127"/>
            </a:endParaRPr>
          </a:p>
        </p:txBody>
      </p:sp>
      <p:sp>
        <p:nvSpPr>
          <p:cNvPr id="4" name="TextBox 3"/>
          <p:cNvSpPr txBox="1"/>
          <p:nvPr/>
        </p:nvSpPr>
        <p:spPr>
          <a:xfrm>
            <a:off x="2247855" y="2380429"/>
            <a:ext cx="1040670" cy="307777"/>
          </a:xfrm>
          <a:prstGeom prst="rect">
            <a:avLst/>
          </a:prstGeom>
          <a:noFill/>
        </p:spPr>
        <p:txBody>
          <a:bodyPr wrap="none" rtlCol="0">
            <a:spAutoFit/>
          </a:bodyPr>
          <a:lstStyle/>
          <a:p>
            <a:r>
              <a:rPr lang="en-US" altLang="ko-KR" sz="1400" dirty="0" err="1" smtClean="0">
                <a:solidFill>
                  <a:srgbClr val="0000FF"/>
                </a:solidFill>
                <a:latin typeface="Symbol" panose="05050102010706020507" pitchFamily="18" charset="2"/>
              </a:rPr>
              <a:t>b</a:t>
            </a:r>
            <a:r>
              <a:rPr lang="en-US" altLang="ko-KR" sz="1400" baseline="-25000" dirty="0" err="1" smtClean="0">
                <a:solidFill>
                  <a:srgbClr val="0000FF"/>
                </a:solidFill>
              </a:rPr>
              <a:t>N</a:t>
            </a:r>
            <a:r>
              <a:rPr lang="en-US" altLang="ko-KR" sz="1400" dirty="0" smtClean="0"/>
              <a:t> ~ </a:t>
            </a:r>
            <a:r>
              <a:rPr lang="en-US" altLang="ko-KR" sz="1400" dirty="0" err="1" smtClean="0">
                <a:solidFill>
                  <a:schemeClr val="bg2">
                    <a:lumMod val="50000"/>
                  </a:schemeClr>
                </a:solidFill>
                <a:latin typeface="Symbol" panose="05050102010706020507" pitchFamily="18" charset="2"/>
              </a:rPr>
              <a:t>b</a:t>
            </a:r>
            <a:r>
              <a:rPr lang="en-US" altLang="ko-KR" sz="1400" baseline="-25000" dirty="0" err="1" smtClean="0">
                <a:solidFill>
                  <a:schemeClr val="bg2">
                    <a:lumMod val="50000"/>
                  </a:schemeClr>
                </a:solidFill>
              </a:rPr>
              <a:t>p</a:t>
            </a:r>
            <a:r>
              <a:rPr lang="en-US" altLang="ko-KR" sz="1400" dirty="0" smtClean="0">
                <a:solidFill>
                  <a:schemeClr val="bg2">
                    <a:lumMod val="50000"/>
                  </a:schemeClr>
                </a:solidFill>
              </a:rPr>
              <a:t> &gt; 2</a:t>
            </a:r>
            <a:endParaRPr lang="ko-KR" altLang="en-US" sz="1400" dirty="0">
              <a:solidFill>
                <a:schemeClr val="bg2">
                  <a:lumMod val="50000"/>
                </a:schemeClr>
              </a:solidFill>
            </a:endParaRPr>
          </a:p>
        </p:txBody>
      </p:sp>
      <p:sp>
        <p:nvSpPr>
          <p:cNvPr id="15" name="TextBox 19"/>
          <p:cNvSpPr txBox="1">
            <a:spLocks noChangeArrowheads="1"/>
          </p:cNvSpPr>
          <p:nvPr/>
        </p:nvSpPr>
        <p:spPr bwMode="auto">
          <a:xfrm>
            <a:off x="6141211" y="3624881"/>
            <a:ext cx="2538326" cy="276999"/>
          </a:xfrm>
          <a:prstGeom prst="rect">
            <a:avLst/>
          </a:prstGeom>
          <a:noFill/>
          <a:ln w="9525">
            <a:noFill/>
            <a:miter lim="800000"/>
            <a:headEnd/>
            <a:tailEnd/>
          </a:ln>
        </p:spPr>
        <p:txBody>
          <a:bodyPr wrap="square">
            <a:spAutoFit/>
          </a:bodyPr>
          <a:lstStyle/>
          <a:p>
            <a:pPr eaLnBrk="0" hangingPunct="0"/>
            <a:r>
              <a:rPr lang="en-US" altLang="ko-KR" sz="1200" u="sng" dirty="0" smtClean="0">
                <a:ea typeface="굴림" charset="-127"/>
              </a:rPr>
              <a:t>Toroidal magnetic probe spectrum</a:t>
            </a:r>
            <a:endParaRPr lang="ko-KR" altLang="en-US" sz="1200" u="sng" dirty="0">
              <a:ea typeface="굴림" charset="-127"/>
            </a:endParaRPr>
          </a:p>
        </p:txBody>
      </p:sp>
      <p:sp>
        <p:nvSpPr>
          <p:cNvPr id="5" name="TextBox 4"/>
          <p:cNvSpPr txBox="1"/>
          <p:nvPr/>
        </p:nvSpPr>
        <p:spPr>
          <a:xfrm>
            <a:off x="2324055" y="3324370"/>
            <a:ext cx="721672" cy="307777"/>
          </a:xfrm>
          <a:prstGeom prst="rect">
            <a:avLst/>
          </a:prstGeom>
          <a:noFill/>
        </p:spPr>
        <p:txBody>
          <a:bodyPr wrap="none" rtlCol="0">
            <a:spAutoFit/>
          </a:bodyPr>
          <a:lstStyle/>
          <a:p>
            <a:r>
              <a:rPr lang="en-US" altLang="ko-KR" sz="1400" i="1" dirty="0" smtClean="0">
                <a:solidFill>
                  <a:srgbClr val="006600"/>
                </a:solidFill>
              </a:rPr>
              <a:t>q</a:t>
            </a:r>
            <a:r>
              <a:rPr lang="en-US" altLang="ko-KR" sz="1400" baseline="-25000" dirty="0" smtClean="0">
                <a:solidFill>
                  <a:srgbClr val="006600"/>
                </a:solidFill>
              </a:rPr>
              <a:t>95</a:t>
            </a:r>
            <a:r>
              <a:rPr lang="en-US" altLang="ko-KR" sz="1400" dirty="0" smtClean="0">
                <a:solidFill>
                  <a:srgbClr val="006600"/>
                </a:solidFill>
              </a:rPr>
              <a:t> &gt; 6</a:t>
            </a:r>
            <a:endParaRPr lang="ko-KR" altLang="en-US" sz="1400" dirty="0">
              <a:solidFill>
                <a:srgbClr val="0066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099" y="1036808"/>
            <a:ext cx="3673665" cy="2635949"/>
          </a:xfrm>
          <a:prstGeom prst="rect">
            <a:avLst/>
          </a:prstGeom>
        </p:spPr>
      </p:pic>
      <p:sp>
        <p:nvSpPr>
          <p:cNvPr id="8" name="TextBox 7"/>
          <p:cNvSpPr txBox="1"/>
          <p:nvPr/>
        </p:nvSpPr>
        <p:spPr>
          <a:xfrm>
            <a:off x="6943035" y="2296769"/>
            <a:ext cx="1548034" cy="241980"/>
          </a:xfrm>
          <a:prstGeom prst="rect">
            <a:avLst/>
          </a:prstGeom>
          <a:solidFill>
            <a:srgbClr val="FFFF99"/>
          </a:solidFill>
          <a:ln>
            <a:solidFill>
              <a:srgbClr val="FF0000"/>
            </a:solidFill>
          </a:ln>
        </p:spPr>
        <p:txBody>
          <a:bodyPr wrap="none" lIns="72000" tIns="36000" rIns="72000" bIns="36000" rtlCol="0">
            <a:spAutoFit/>
          </a:bodyPr>
          <a:lstStyle/>
          <a:p>
            <a:pPr algn="ctr"/>
            <a:r>
              <a:rPr lang="en-US" altLang="ko-KR" sz="1100" dirty="0" smtClean="0"/>
              <a:t>Tearing modes absent</a:t>
            </a:r>
            <a:endParaRPr lang="ko-KR" altLang="en-US" sz="1100" dirty="0"/>
          </a:p>
        </p:txBody>
      </p:sp>
      <p:sp>
        <p:nvSpPr>
          <p:cNvPr id="9" name="Rectangle 8"/>
          <p:cNvSpPr/>
          <p:nvPr/>
        </p:nvSpPr>
        <p:spPr bwMode="auto">
          <a:xfrm>
            <a:off x="6141211" y="1157681"/>
            <a:ext cx="991109" cy="18585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100" dirty="0" smtClean="0"/>
              <a:t>KSTAR 16325</a:t>
            </a:r>
            <a:endParaRPr kumimoji="0" lang="ko-KR" altLang="en-US" sz="1100" b="0" i="0" u="none" strike="noStrike" cap="none" normalizeH="0" baseline="0" dirty="0" smtClean="0">
              <a:ln>
                <a:noFill/>
              </a:ln>
              <a:solidFill>
                <a:schemeClr val="tx2"/>
              </a:solidFill>
              <a:effectLst/>
            </a:endParaRPr>
          </a:p>
        </p:txBody>
      </p:sp>
    </p:spTree>
    <p:extLst>
      <p:ext uri="{BB962C8B-B14F-4D97-AF65-F5344CB8AC3E}">
        <p14:creationId xmlns:p14="http://schemas.microsoft.com/office/powerpoint/2010/main" val="1352258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txBox="1">
            <a:spLocks/>
          </p:cNvSpPr>
          <p:nvPr/>
        </p:nvSpPr>
        <p:spPr>
          <a:xfrm>
            <a:off x="579683" y="41275"/>
            <a:ext cx="7967417"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tab pos="2959100" algn="l"/>
              </a:tabLst>
              <a:defRPr/>
            </a:pPr>
            <a:r>
              <a:rPr lang="en-US" altLang="ko-KR" sz="2100" b="1" kern="0" dirty="0">
                <a:solidFill>
                  <a:srgbClr val="0033CC"/>
                </a:solidFill>
                <a:latin typeface="+mj-ea"/>
                <a:ea typeface="+mj-ea"/>
                <a:cs typeface="+mj-cs"/>
              </a:rPr>
              <a:t>K</a:t>
            </a:r>
            <a:r>
              <a:rPr lang="en-US" altLang="ko-KR" sz="2100" b="1" kern="0" noProof="0" dirty="0" err="1" smtClean="0">
                <a:solidFill>
                  <a:srgbClr val="0033CC"/>
                </a:solidFill>
                <a:latin typeface="+mj-ea"/>
                <a:ea typeface="+mj-ea"/>
                <a:cs typeface="+mj-cs"/>
              </a:rPr>
              <a:t>inetic</a:t>
            </a:r>
            <a:r>
              <a:rPr lang="en-US" altLang="ko-KR" sz="2100" b="1" kern="0" noProof="0" dirty="0" smtClean="0">
                <a:solidFill>
                  <a:srgbClr val="0033CC"/>
                </a:solidFill>
                <a:latin typeface="+mj-ea"/>
                <a:ea typeface="+mj-ea"/>
                <a:cs typeface="+mj-cs"/>
              </a:rPr>
              <a:t> EFIT with MSE constraints used for accurate stability and transport analysis </a:t>
            </a:r>
            <a:r>
              <a:rPr lang="en-US" altLang="ko-KR" sz="2100" b="1" kern="0" dirty="0" smtClean="0">
                <a:solidFill>
                  <a:srgbClr val="0033CC"/>
                </a:solidFill>
                <a:latin typeface="+mj-ea"/>
                <a:ea typeface="+mj-ea"/>
                <a:cs typeface="+mj-cs"/>
              </a:rPr>
              <a:t>on KSTAR</a:t>
            </a:r>
            <a:endParaRPr kumimoji="0" lang="ko-KR" altLang="en-US" sz="2100" u="none" strike="noStrike" kern="0" cap="none" spc="0" normalizeH="0" noProof="0" dirty="0">
              <a:ln>
                <a:noFill/>
              </a:ln>
              <a:solidFill>
                <a:srgbClr val="0033CC"/>
              </a:solidFill>
              <a:effectLst/>
              <a:uLnTx/>
              <a:uFillTx/>
              <a:latin typeface="+mj-lt"/>
              <a:ea typeface="+mj-ea"/>
              <a:cs typeface="+mj-cs"/>
            </a:endParaRPr>
          </a:p>
        </p:txBody>
      </p:sp>
      <p:sp>
        <p:nvSpPr>
          <p:cNvPr id="3" name="Rectangle 3"/>
          <p:cNvSpPr txBox="1">
            <a:spLocks noChangeArrowheads="1"/>
          </p:cNvSpPr>
          <p:nvPr/>
        </p:nvSpPr>
        <p:spPr>
          <a:xfrm>
            <a:off x="4488745" y="869782"/>
            <a:ext cx="4540955" cy="5684855"/>
          </a:xfrm>
          <a:prstGeom prst="rect">
            <a:avLst/>
          </a:prstGeom>
        </p:spPr>
        <p:txBody>
          <a:bodyPr/>
          <a:lstStyle/>
          <a:p>
            <a:pPr marL="342900" indent="-342900">
              <a:spcBef>
                <a:spcPct val="70000"/>
              </a:spcBef>
              <a:buClr>
                <a:srgbClr val="F70606"/>
              </a:buClr>
              <a:buSzPct val="75000"/>
              <a:buFont typeface="Wingdings" pitchFamily="2" charset="2"/>
              <a:buChar char=""/>
              <a:defRPr/>
            </a:pPr>
            <a:r>
              <a:rPr lang="en-US" altLang="ko-KR" sz="1800" kern="0" dirty="0" smtClean="0">
                <a:solidFill>
                  <a:srgbClr val="0033CC"/>
                </a:solidFill>
                <a:latin typeface="+mj-lt"/>
                <a:ea typeface="굴림" pitchFamily="50" charset="-127"/>
              </a:rPr>
              <a:t>Equilibrium reconstruction using  measured internal profile constraints</a:t>
            </a:r>
            <a:r>
              <a:rPr lang="en-US" altLang="ko-KR" sz="1800" kern="0" baseline="-25000" dirty="0">
                <a:solidFill>
                  <a:srgbClr val="0033CC"/>
                </a:solidFill>
                <a:ea typeface="굴림" pitchFamily="50" charset="-127"/>
              </a:rPr>
              <a:t> </a:t>
            </a:r>
            <a:r>
              <a:rPr lang="en-US" altLang="ko-KR" sz="1800" kern="0" dirty="0">
                <a:solidFill>
                  <a:srgbClr val="0033CC"/>
                </a:solidFill>
                <a:ea typeface="굴림" pitchFamily="50" charset="-127"/>
              </a:rPr>
              <a:t>p</a:t>
            </a:r>
            <a:r>
              <a:rPr lang="en-US" altLang="ko-KR" sz="1800" kern="0" dirty="0" smtClean="0">
                <a:solidFill>
                  <a:srgbClr val="0033CC"/>
                </a:solidFill>
                <a:ea typeface="굴림" pitchFamily="50" charset="-127"/>
              </a:rPr>
              <a:t>rovides reliable pressure profile and internal magnetic geometry</a:t>
            </a:r>
            <a:endParaRPr lang="en-US" altLang="ko-KR" sz="1800" kern="0" dirty="0" smtClean="0">
              <a:solidFill>
                <a:srgbClr val="0033CC"/>
              </a:solidFill>
              <a:latin typeface="+mj-lt"/>
              <a:ea typeface="굴림" pitchFamily="50" charset="-127"/>
            </a:endParaRPr>
          </a:p>
          <a:p>
            <a:pPr marL="342900" indent="-342900">
              <a:spcBef>
                <a:spcPct val="70000"/>
              </a:spcBef>
              <a:buClr>
                <a:srgbClr val="F70606"/>
              </a:buClr>
              <a:buSzPct val="75000"/>
              <a:buFont typeface="Wingdings" pitchFamily="2" charset="2"/>
              <a:buChar char=""/>
              <a:defRPr/>
            </a:pPr>
            <a:endParaRPr lang="en-US" altLang="ko-KR" sz="700" kern="0" dirty="0" smtClean="0">
              <a:solidFill>
                <a:srgbClr val="005288"/>
              </a:solidFill>
              <a:latin typeface="+mj-lt"/>
              <a:ea typeface="굴림" pitchFamily="50" charset="-127"/>
            </a:endParaRPr>
          </a:p>
          <a:p>
            <a:pPr marL="342900" indent="-342900">
              <a:spcBef>
                <a:spcPct val="70000"/>
              </a:spcBef>
              <a:buClr>
                <a:srgbClr val="F70606"/>
              </a:buClr>
              <a:buSzPct val="75000"/>
              <a:buFont typeface="Wingdings" pitchFamily="2" charset="2"/>
              <a:buChar char=""/>
              <a:defRPr/>
            </a:pPr>
            <a:r>
              <a:rPr lang="en-US" altLang="ko-KR" sz="1800" kern="0" dirty="0">
                <a:solidFill>
                  <a:srgbClr val="0033CC"/>
                </a:solidFill>
                <a:latin typeface="+mj-lt"/>
                <a:ea typeface="굴림" pitchFamily="50" charset="-127"/>
              </a:rPr>
              <a:t>KSTAR is equipped with key internal profile diagnostics </a:t>
            </a:r>
            <a:endParaRPr lang="en-US" altLang="ko-KR" sz="1800" kern="0" baseline="-25000" dirty="0" smtClean="0">
              <a:solidFill>
                <a:srgbClr val="0033CC"/>
              </a:solidFill>
              <a:latin typeface="+mj-lt"/>
              <a:ea typeface="굴림" pitchFamily="50" charset="-127"/>
            </a:endParaRPr>
          </a:p>
          <a:p>
            <a:pPr marL="742950" lvl="1" indent="-285750">
              <a:spcBef>
                <a:spcPct val="50000"/>
              </a:spcBef>
              <a:buClr>
                <a:srgbClr val="5FCAFA"/>
              </a:buClr>
              <a:buSzPct val="80000"/>
              <a:buFont typeface="Wingdings" pitchFamily="2" charset="2"/>
              <a:buChar char="q"/>
              <a:defRPr/>
            </a:pPr>
            <a:r>
              <a:rPr lang="en-US" altLang="ko-KR" sz="1600" kern="0" dirty="0" smtClean="0">
                <a:solidFill>
                  <a:schemeClr val="tx1"/>
                </a:solidFill>
                <a:ea typeface="굴림" pitchFamily="50" charset="-127"/>
              </a:rPr>
              <a:t>Charge exchange (</a:t>
            </a:r>
            <a:r>
              <a:rPr lang="en-US" altLang="ko-KR" sz="1600" kern="0" dirty="0" err="1" smtClean="0">
                <a:solidFill>
                  <a:schemeClr val="tx1"/>
                </a:solidFill>
                <a:ea typeface="굴림" pitchFamily="50" charset="-127"/>
              </a:rPr>
              <a:t>T</a:t>
            </a:r>
            <a:r>
              <a:rPr lang="en-US" altLang="ko-KR" sz="1600" kern="0" baseline="-25000" dirty="0" err="1" smtClean="0">
                <a:solidFill>
                  <a:schemeClr val="tx1"/>
                </a:solidFill>
                <a:ea typeface="굴림" pitchFamily="50" charset="-127"/>
              </a:rPr>
              <a:t>i</a:t>
            </a:r>
            <a:r>
              <a:rPr lang="en-US" altLang="ko-KR" sz="1600" kern="0" dirty="0" smtClean="0">
                <a:solidFill>
                  <a:schemeClr val="tx1"/>
                </a:solidFill>
                <a:ea typeface="굴림" pitchFamily="50" charset="-127"/>
              </a:rPr>
              <a:t>, </a:t>
            </a:r>
            <a:r>
              <a:rPr lang="en-US" altLang="ko-KR" sz="1600" kern="0" dirty="0" err="1" smtClean="0">
                <a:solidFill>
                  <a:schemeClr val="tx1"/>
                </a:solidFill>
                <a:ea typeface="굴림" pitchFamily="50" charset="-127"/>
              </a:rPr>
              <a:t>V</a:t>
            </a:r>
            <a:r>
              <a:rPr lang="en-US" altLang="ko-KR" sz="1600" kern="0" baseline="-25000" dirty="0" err="1" smtClean="0">
                <a:solidFill>
                  <a:schemeClr val="tx1"/>
                </a:solidFill>
                <a:latin typeface="Symbol" panose="05050102010706020507" pitchFamily="18" charset="2"/>
                <a:ea typeface="굴림" pitchFamily="50" charset="-127"/>
                <a:cs typeface="Times New Roman" panose="02020603050405020304" pitchFamily="18" charset="0"/>
              </a:rPr>
              <a:t>f</a:t>
            </a:r>
            <a:r>
              <a:rPr lang="en-US" altLang="ko-KR" sz="1600" kern="0" dirty="0" smtClean="0">
                <a:solidFill>
                  <a:schemeClr val="tx1"/>
                </a:solidFill>
                <a:ea typeface="굴림" pitchFamily="50" charset="-127"/>
              </a:rPr>
              <a:t>) : 32 CHs</a:t>
            </a:r>
          </a:p>
          <a:p>
            <a:pPr marL="742950" lvl="1" indent="-285750">
              <a:spcBef>
                <a:spcPct val="50000"/>
              </a:spcBef>
              <a:buClr>
                <a:srgbClr val="5FCAFA"/>
              </a:buClr>
              <a:buSzPct val="80000"/>
              <a:buFont typeface="Wingdings" pitchFamily="2" charset="2"/>
              <a:buChar char="q"/>
              <a:defRPr/>
            </a:pPr>
            <a:r>
              <a:rPr lang="en-US" altLang="ko-KR" sz="1600" kern="0" dirty="0" smtClean="0">
                <a:solidFill>
                  <a:schemeClr val="tx1"/>
                </a:solidFill>
                <a:latin typeface="+mj-lt"/>
                <a:ea typeface="굴림" pitchFamily="50" charset="-127"/>
              </a:rPr>
              <a:t>Thomson scattering (</a:t>
            </a:r>
            <a:r>
              <a:rPr lang="en-US" altLang="ko-KR" sz="1600" kern="0" dirty="0" err="1" smtClean="0">
                <a:solidFill>
                  <a:schemeClr val="tx1"/>
                </a:solidFill>
                <a:latin typeface="+mj-lt"/>
                <a:ea typeface="굴림" pitchFamily="50" charset="-127"/>
              </a:rPr>
              <a:t>T</a:t>
            </a:r>
            <a:r>
              <a:rPr lang="en-US" altLang="ko-KR" sz="1600" kern="0" baseline="-25000" dirty="0" err="1" smtClean="0">
                <a:solidFill>
                  <a:schemeClr val="tx1"/>
                </a:solidFill>
                <a:latin typeface="+mj-lt"/>
                <a:ea typeface="굴림" pitchFamily="50" charset="-127"/>
              </a:rPr>
              <a:t>e</a:t>
            </a:r>
            <a:r>
              <a:rPr lang="en-US" altLang="ko-KR" sz="1600" kern="0" dirty="0" smtClean="0">
                <a:solidFill>
                  <a:schemeClr val="tx1"/>
                </a:solidFill>
                <a:latin typeface="+mj-lt"/>
                <a:ea typeface="굴림" pitchFamily="50" charset="-127"/>
              </a:rPr>
              <a:t>, n</a:t>
            </a:r>
            <a:r>
              <a:rPr lang="en-US" altLang="ko-KR" sz="1600" kern="0" baseline="-25000" dirty="0" smtClean="0">
                <a:solidFill>
                  <a:schemeClr val="tx1"/>
                </a:solidFill>
                <a:latin typeface="+mj-lt"/>
                <a:ea typeface="굴림" pitchFamily="50" charset="-127"/>
              </a:rPr>
              <a:t>e</a:t>
            </a:r>
            <a:r>
              <a:rPr lang="en-US" altLang="ko-KR" sz="1600" kern="0" dirty="0" smtClean="0">
                <a:solidFill>
                  <a:schemeClr val="tx1"/>
                </a:solidFill>
                <a:latin typeface="+mj-lt"/>
                <a:ea typeface="굴림" pitchFamily="50" charset="-127"/>
              </a:rPr>
              <a:t>) : 27 CHs</a:t>
            </a:r>
          </a:p>
          <a:p>
            <a:pPr marL="742950" lvl="1" indent="-285750">
              <a:spcBef>
                <a:spcPct val="50000"/>
              </a:spcBef>
              <a:buClr>
                <a:srgbClr val="5FCAFA"/>
              </a:buClr>
              <a:buSzPct val="80000"/>
              <a:buFont typeface="Wingdings" pitchFamily="2" charset="2"/>
              <a:buChar char="q"/>
              <a:defRPr/>
            </a:pPr>
            <a:r>
              <a:rPr lang="en-US" altLang="ko-KR" sz="1600" kern="0" dirty="0" smtClean="0">
                <a:solidFill>
                  <a:schemeClr val="tx1"/>
                </a:solidFill>
                <a:latin typeface="+mj-lt"/>
                <a:ea typeface="굴림" pitchFamily="50" charset="-127"/>
              </a:rPr>
              <a:t>Motional Stark Effect : 25 CHs</a:t>
            </a:r>
            <a:endParaRPr lang="en-US" altLang="ko-KR" sz="1800" kern="0" dirty="0" smtClean="0">
              <a:solidFill>
                <a:srgbClr val="0033CC"/>
              </a:solidFill>
              <a:latin typeface="Helvetica"/>
              <a:ea typeface="굴림" pitchFamily="50" charset="-127"/>
            </a:endParaRPr>
          </a:p>
          <a:p>
            <a:pPr marL="342900" lvl="0" indent="-342900">
              <a:spcBef>
                <a:spcPct val="70000"/>
              </a:spcBef>
              <a:buClr>
                <a:srgbClr val="F70606"/>
              </a:buClr>
              <a:buSzPct val="75000"/>
              <a:buFont typeface="Wingdings" pitchFamily="2" charset="2"/>
              <a:buChar char=""/>
              <a:defRPr/>
            </a:pPr>
            <a:r>
              <a:rPr lang="en-US" altLang="ko-KR" sz="1800" kern="0" dirty="0" smtClean="0">
                <a:solidFill>
                  <a:srgbClr val="0033CC"/>
                </a:solidFill>
                <a:latin typeface="Helvetica"/>
                <a:ea typeface="굴림" pitchFamily="50" charset="-127"/>
              </a:rPr>
              <a:t>MSE background </a:t>
            </a:r>
            <a:r>
              <a:rPr lang="en-US" altLang="ko-KR" sz="1800" kern="0" dirty="0" err="1" smtClean="0">
                <a:solidFill>
                  <a:srgbClr val="0033CC"/>
                </a:solidFill>
                <a:latin typeface="Helvetica"/>
                <a:ea typeface="굴림" pitchFamily="50" charset="-127"/>
              </a:rPr>
              <a:t>polychrometer</a:t>
            </a:r>
            <a:r>
              <a:rPr lang="en-US" altLang="ko-KR" sz="1800" kern="0" dirty="0" smtClean="0">
                <a:solidFill>
                  <a:srgbClr val="0033CC"/>
                </a:solidFill>
                <a:latin typeface="Helvetica"/>
                <a:ea typeface="굴림" pitchFamily="50" charset="-127"/>
              </a:rPr>
              <a:t> installed in the device will improve the measurement </a:t>
            </a:r>
          </a:p>
          <a:p>
            <a:pPr marL="342900" lvl="0" indent="-342900">
              <a:spcBef>
                <a:spcPct val="70000"/>
              </a:spcBef>
              <a:buClr>
                <a:srgbClr val="F70606"/>
              </a:buClr>
              <a:buSzPct val="75000"/>
              <a:buFont typeface="Wingdings" pitchFamily="2" charset="2"/>
              <a:buChar char=""/>
              <a:defRPr/>
            </a:pPr>
            <a:r>
              <a:rPr lang="en-US" altLang="ko-KR" sz="1800" kern="0" dirty="0" smtClean="0">
                <a:solidFill>
                  <a:srgbClr val="0033CC"/>
                </a:solidFill>
                <a:latin typeface="Helvetica"/>
                <a:ea typeface="굴림" pitchFamily="50" charset="-127"/>
              </a:rPr>
              <a:t>Reconstructed </a:t>
            </a:r>
            <a:r>
              <a:rPr lang="en-US" altLang="ko-KR" sz="1800" i="1" kern="0" dirty="0" smtClean="0">
                <a:solidFill>
                  <a:srgbClr val="0033CC"/>
                </a:solidFill>
                <a:latin typeface="Helvetica"/>
                <a:ea typeface="굴림" pitchFamily="50" charset="-127"/>
              </a:rPr>
              <a:t>q</a:t>
            </a:r>
            <a:r>
              <a:rPr lang="en-US" altLang="ko-KR" sz="1800" kern="0" dirty="0" smtClean="0">
                <a:solidFill>
                  <a:srgbClr val="0033CC"/>
                </a:solidFill>
                <a:latin typeface="Helvetica"/>
                <a:ea typeface="굴림" pitchFamily="50" charset="-127"/>
              </a:rPr>
              <a:t>-profile shows region of low shear appear at varied </a:t>
            </a:r>
            <a:r>
              <a:rPr lang="en-US" altLang="ko-KR" sz="1800" i="1" kern="0" dirty="0" smtClean="0">
                <a:solidFill>
                  <a:srgbClr val="0033CC"/>
                </a:solidFill>
                <a:latin typeface="Helvetica"/>
                <a:ea typeface="굴림" pitchFamily="50" charset="-127"/>
              </a:rPr>
              <a:t>q</a:t>
            </a:r>
            <a:r>
              <a:rPr lang="en-US" altLang="ko-KR" sz="1800" kern="0" dirty="0" smtClean="0">
                <a:solidFill>
                  <a:srgbClr val="0033CC"/>
                </a:solidFill>
                <a:latin typeface="Helvetica"/>
                <a:ea typeface="굴림" pitchFamily="50" charset="-127"/>
              </a:rPr>
              <a:t>-values in different operational regimes due to broadness of bootstrap current profile</a:t>
            </a:r>
            <a:endParaRPr lang="en-US" altLang="ko-KR" sz="1800" kern="0" dirty="0">
              <a:solidFill>
                <a:srgbClr val="0033CC"/>
              </a:solidFill>
              <a:latin typeface="Helvetica"/>
              <a:ea typeface="굴림" pitchFamily="50" charset="-127"/>
            </a:endParaRPr>
          </a:p>
          <a:p>
            <a:pPr marL="742950" lvl="1" indent="-285750">
              <a:spcBef>
                <a:spcPct val="50000"/>
              </a:spcBef>
              <a:buClr>
                <a:srgbClr val="5FCAFA"/>
              </a:buClr>
              <a:buSzPct val="80000"/>
              <a:buFont typeface="Wingdings" pitchFamily="2" charset="2"/>
              <a:buChar char="q"/>
              <a:defRPr/>
            </a:pPr>
            <a:endParaRPr lang="en-US" altLang="ko-KR" sz="1600" kern="0" dirty="0" smtClean="0">
              <a:solidFill>
                <a:schemeClr val="tx1"/>
              </a:solidFill>
              <a:latin typeface="+mj-lt"/>
              <a:ea typeface="굴림" pitchFamily="50" charset="-127"/>
            </a:endParaRPr>
          </a:p>
          <a:p>
            <a:pPr marL="342900" indent="-342900">
              <a:spcBef>
                <a:spcPct val="70000"/>
              </a:spcBef>
              <a:buClr>
                <a:srgbClr val="F70606"/>
              </a:buClr>
              <a:buSzPct val="75000"/>
              <a:defRPr/>
            </a:pPr>
            <a:r>
              <a:rPr lang="en-US" altLang="ko-KR" sz="1600" kern="0" dirty="0" smtClean="0">
                <a:solidFill>
                  <a:srgbClr val="005288"/>
                </a:solidFill>
                <a:latin typeface="+mj-lt"/>
                <a:ea typeface="굴림" pitchFamily="50" charset="-127"/>
              </a:rPr>
              <a:t> </a:t>
            </a:r>
            <a:endParaRPr lang="en-US" altLang="ko-KR" sz="1600" kern="0" dirty="0">
              <a:solidFill>
                <a:srgbClr val="005288"/>
              </a:solidFill>
              <a:latin typeface="+mj-lt"/>
              <a:ea typeface="굴림" pitchFamily="50" charset="-127"/>
            </a:endParaRPr>
          </a:p>
          <a:p>
            <a:pPr marL="342900" indent="-342900">
              <a:spcBef>
                <a:spcPct val="70000"/>
              </a:spcBef>
              <a:buClr>
                <a:srgbClr val="F70606"/>
              </a:buClr>
              <a:buSzPct val="75000"/>
              <a:defRPr/>
            </a:pPr>
            <a:endParaRPr lang="en-US" altLang="ko-KR" sz="1700" kern="0" dirty="0">
              <a:solidFill>
                <a:schemeClr val="accent1">
                  <a:lumMod val="75000"/>
                </a:schemeClr>
              </a:solidFill>
              <a:latin typeface="+mj-lt"/>
              <a:ea typeface="굴림" pitchFamily="50" charset="-127"/>
            </a:endParaRPr>
          </a:p>
        </p:txBody>
      </p:sp>
      <p:sp>
        <p:nvSpPr>
          <p:cNvPr id="5" name="TextBox 19"/>
          <p:cNvSpPr txBox="1">
            <a:spLocks noChangeArrowheads="1"/>
          </p:cNvSpPr>
          <p:nvPr/>
        </p:nvSpPr>
        <p:spPr bwMode="auto">
          <a:xfrm>
            <a:off x="449052" y="5781414"/>
            <a:ext cx="4214768" cy="738664"/>
          </a:xfrm>
          <a:prstGeom prst="rect">
            <a:avLst/>
          </a:prstGeom>
          <a:noFill/>
          <a:ln w="9525">
            <a:noFill/>
            <a:miter lim="800000"/>
            <a:headEnd/>
            <a:tailEnd/>
          </a:ln>
        </p:spPr>
        <p:txBody>
          <a:bodyPr wrap="square">
            <a:spAutoFit/>
          </a:bodyPr>
          <a:lstStyle/>
          <a:p>
            <a:pPr eaLnBrk="0" hangingPunct="0"/>
            <a:r>
              <a:rPr lang="en-US" altLang="ko-KR" sz="1400" u="sng" dirty="0" smtClean="0">
                <a:ea typeface="굴림" charset="-127"/>
              </a:rPr>
              <a:t>(a) Reconstructed pressure and (b) safety factor profile from kinetic EFIT using internal profile constraints </a:t>
            </a:r>
            <a:endParaRPr lang="ko-KR" altLang="en-US" sz="1400" u="sng" dirty="0">
              <a:ea typeface="굴림" charset="-127"/>
            </a:endParaRPr>
          </a:p>
        </p:txBody>
      </p:sp>
      <p:sp>
        <p:nvSpPr>
          <p:cNvPr id="11" name="Rectangle 10"/>
          <p:cNvSpPr/>
          <p:nvPr/>
        </p:nvSpPr>
        <p:spPr>
          <a:xfrm>
            <a:off x="5549217" y="2030440"/>
            <a:ext cx="3594783" cy="307777"/>
          </a:xfrm>
          <a:prstGeom prst="rect">
            <a:avLst/>
          </a:prstGeom>
          <a:ln w="3175">
            <a:noFill/>
          </a:ln>
        </p:spPr>
        <p:txBody>
          <a:bodyPr wrap="square" lIns="45720" rIns="45720">
            <a:spAutoFit/>
          </a:bodyPr>
          <a:lstStyle/>
          <a:p>
            <a:r>
              <a:rPr lang="en-US" altLang="ko-KR" sz="1400" dirty="0" smtClean="0">
                <a:solidFill>
                  <a:schemeClr val="bg2">
                    <a:lumMod val="50000"/>
                  </a:schemeClr>
                </a:solidFill>
                <a:latin typeface="+mj-ea"/>
              </a:rPr>
              <a:t>S.A. </a:t>
            </a:r>
            <a:r>
              <a:rPr lang="en-US" altLang="ko-KR" sz="1400" dirty="0" err="1" smtClean="0">
                <a:solidFill>
                  <a:schemeClr val="bg2">
                    <a:lumMod val="50000"/>
                  </a:schemeClr>
                </a:solidFill>
                <a:latin typeface="+mj-ea"/>
              </a:rPr>
              <a:t>Sabbagh</a:t>
            </a:r>
            <a:r>
              <a:rPr lang="en-US" altLang="ko-KR" sz="1400" dirty="0" smtClean="0">
                <a:solidFill>
                  <a:schemeClr val="bg2">
                    <a:lumMod val="50000"/>
                  </a:schemeClr>
                </a:solidFill>
                <a:latin typeface="+mj-ea"/>
              </a:rPr>
              <a:t>, </a:t>
            </a:r>
            <a:r>
              <a:rPr lang="en-US" altLang="ko-KR" sz="1400" dirty="0" err="1" smtClean="0">
                <a:solidFill>
                  <a:schemeClr val="bg2">
                    <a:lumMod val="50000"/>
                  </a:schemeClr>
                </a:solidFill>
                <a:latin typeface="+mj-ea"/>
              </a:rPr>
              <a:t>Nucl</a:t>
            </a:r>
            <a:r>
              <a:rPr lang="en-US" altLang="ko-KR" sz="1400" dirty="0" smtClean="0">
                <a:solidFill>
                  <a:schemeClr val="bg2">
                    <a:lumMod val="50000"/>
                  </a:schemeClr>
                </a:solidFill>
                <a:latin typeface="+mj-ea"/>
              </a:rPr>
              <a:t>. Fusion </a:t>
            </a:r>
            <a:r>
              <a:rPr lang="en-US" altLang="ko-KR" sz="1400" b="1" dirty="0" smtClean="0">
                <a:solidFill>
                  <a:schemeClr val="bg2">
                    <a:lumMod val="50000"/>
                  </a:schemeClr>
                </a:solidFill>
                <a:latin typeface="+mj-ea"/>
              </a:rPr>
              <a:t>41</a:t>
            </a:r>
            <a:r>
              <a:rPr lang="en-US" altLang="ko-KR" sz="1400" dirty="0" smtClean="0">
                <a:solidFill>
                  <a:schemeClr val="bg2">
                    <a:lumMod val="50000"/>
                  </a:schemeClr>
                </a:solidFill>
                <a:latin typeface="+mj-ea"/>
              </a:rPr>
              <a:t> (2001) 1601</a:t>
            </a:r>
            <a:endParaRPr lang="en-US" sz="1400" dirty="0">
              <a:solidFill>
                <a:schemeClr val="bg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83" y="995697"/>
            <a:ext cx="3412669" cy="4749663"/>
          </a:xfrm>
          <a:prstGeom prst="rect">
            <a:avLst/>
          </a:prstGeom>
        </p:spPr>
      </p:pic>
      <p:sp>
        <p:nvSpPr>
          <p:cNvPr id="4" name="Rectangle 3"/>
          <p:cNvSpPr/>
          <p:nvPr/>
        </p:nvSpPr>
        <p:spPr bwMode="auto">
          <a:xfrm>
            <a:off x="1625600" y="3244850"/>
            <a:ext cx="234950" cy="2077200"/>
          </a:xfrm>
          <a:prstGeom prst="rect">
            <a:avLst/>
          </a:prstGeom>
          <a:solidFill>
            <a:srgbClr val="FFFF99">
              <a:alpha val="2862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8" name="Rectangle 7"/>
          <p:cNvSpPr/>
          <p:nvPr/>
        </p:nvSpPr>
        <p:spPr bwMode="auto">
          <a:xfrm>
            <a:off x="3346450" y="3244850"/>
            <a:ext cx="184150" cy="2077200"/>
          </a:xfrm>
          <a:prstGeom prst="rect">
            <a:avLst/>
          </a:prstGeom>
          <a:solidFill>
            <a:srgbClr val="FFFF99">
              <a:alpha val="2862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2"/>
              </a:solidFill>
              <a:effectLst/>
              <a:latin typeface="Arial" pitchFamily="34" charset="0"/>
            </a:endParaRPr>
          </a:p>
        </p:txBody>
      </p:sp>
      <p:sp>
        <p:nvSpPr>
          <p:cNvPr id="6" name="TextBox 5"/>
          <p:cNvSpPr txBox="1"/>
          <p:nvPr/>
        </p:nvSpPr>
        <p:spPr>
          <a:xfrm>
            <a:off x="2141036" y="4408698"/>
            <a:ext cx="931565" cy="241980"/>
          </a:xfrm>
          <a:prstGeom prst="rect">
            <a:avLst/>
          </a:prstGeom>
          <a:solidFill>
            <a:srgbClr val="FFFF99"/>
          </a:solidFill>
          <a:ln>
            <a:solidFill>
              <a:srgbClr val="FF0000"/>
            </a:solidFill>
          </a:ln>
        </p:spPr>
        <p:txBody>
          <a:bodyPr wrap="square" lIns="72000" tIns="36000" rIns="72000" bIns="36000" rtlCol="0">
            <a:spAutoFit/>
          </a:bodyPr>
          <a:lstStyle/>
          <a:p>
            <a:pPr algn="ctr"/>
            <a:r>
              <a:rPr lang="en-US" altLang="ko-KR" sz="1100" dirty="0" smtClean="0">
                <a:solidFill>
                  <a:schemeClr val="tx1"/>
                </a:solidFill>
              </a:rPr>
              <a:t>Low </a:t>
            </a:r>
            <a:r>
              <a:rPr lang="en-US" altLang="ko-KR" sz="1100" i="1" dirty="0" smtClean="0">
                <a:solidFill>
                  <a:schemeClr val="tx1"/>
                </a:solidFill>
              </a:rPr>
              <a:t>q</a:t>
            </a:r>
            <a:r>
              <a:rPr lang="en-US" altLang="ko-KR" sz="1100" dirty="0" smtClean="0">
                <a:solidFill>
                  <a:schemeClr val="tx1"/>
                </a:solidFill>
              </a:rPr>
              <a:t>-shear</a:t>
            </a:r>
            <a:endParaRPr lang="ko-KR" altLang="en-US" sz="1100" dirty="0">
              <a:solidFill>
                <a:schemeClr val="tx1"/>
              </a:solidFill>
            </a:endParaRPr>
          </a:p>
        </p:txBody>
      </p:sp>
      <p:cxnSp>
        <p:nvCxnSpPr>
          <p:cNvPr id="9" name="Straight Arrow Connector 8"/>
          <p:cNvCxnSpPr>
            <a:stCxn id="6" idx="1"/>
          </p:cNvCxnSpPr>
          <p:nvPr/>
        </p:nvCxnSpPr>
        <p:spPr bwMode="auto">
          <a:xfrm flipH="1">
            <a:off x="1856580" y="4529688"/>
            <a:ext cx="284456" cy="0"/>
          </a:xfrm>
          <a:prstGeom prst="straightConnector1">
            <a:avLst/>
          </a:prstGeom>
          <a:solidFill>
            <a:schemeClr val="accent1"/>
          </a:solidFill>
          <a:ln w="12700" cap="flat" cmpd="sng" algn="ctr">
            <a:solidFill>
              <a:srgbClr val="FF0000"/>
            </a:solidFill>
            <a:prstDash val="solid"/>
            <a:round/>
            <a:headEnd type="none" w="sm" len="med"/>
            <a:tailEnd type="triangle" w="med" len="med"/>
          </a:ln>
          <a:effectLst/>
        </p:spPr>
      </p:cxnSp>
      <p:cxnSp>
        <p:nvCxnSpPr>
          <p:cNvPr id="13" name="Straight Arrow Connector 12"/>
          <p:cNvCxnSpPr>
            <a:stCxn id="6" idx="3"/>
          </p:cNvCxnSpPr>
          <p:nvPr/>
        </p:nvCxnSpPr>
        <p:spPr bwMode="auto">
          <a:xfrm>
            <a:off x="3072601" y="4529688"/>
            <a:ext cx="269880" cy="0"/>
          </a:xfrm>
          <a:prstGeom prst="straightConnector1">
            <a:avLst/>
          </a:prstGeom>
          <a:solidFill>
            <a:schemeClr val="accent1"/>
          </a:solidFill>
          <a:ln w="12700" cap="flat" cmpd="sng" algn="ctr">
            <a:solidFill>
              <a:srgbClr val="FF0000"/>
            </a:solidFill>
            <a:prstDash val="solid"/>
            <a:round/>
            <a:headEnd type="none" w="sm" len="med"/>
            <a:tailEnd type="triangle" w="med" len="med"/>
          </a:ln>
          <a:effectLst/>
        </p:spPr>
      </p:cxnSp>
      <p:cxnSp>
        <p:nvCxnSpPr>
          <p:cNvPr id="17" name="Straight Connector 16"/>
          <p:cNvCxnSpPr/>
          <p:nvPr/>
        </p:nvCxnSpPr>
        <p:spPr bwMode="auto">
          <a:xfrm>
            <a:off x="3530600" y="3244850"/>
            <a:ext cx="0" cy="2077200"/>
          </a:xfrm>
          <a:prstGeom prst="line">
            <a:avLst/>
          </a:prstGeom>
          <a:solidFill>
            <a:schemeClr val="accent1"/>
          </a:solidFill>
          <a:ln w="6350" cap="flat" cmpd="sng" algn="ctr">
            <a:solidFill>
              <a:srgbClr val="FF0000"/>
            </a:solidFill>
            <a:prstDash val="dash"/>
            <a:round/>
            <a:headEnd type="none" w="med" len="med"/>
            <a:tailEnd type="none" w="med" len="med"/>
          </a:ln>
          <a:effectLst/>
        </p:spPr>
      </p:cxnSp>
      <p:cxnSp>
        <p:nvCxnSpPr>
          <p:cNvPr id="19" name="Straight Connector 18"/>
          <p:cNvCxnSpPr/>
          <p:nvPr/>
        </p:nvCxnSpPr>
        <p:spPr bwMode="auto">
          <a:xfrm>
            <a:off x="3346450" y="3244850"/>
            <a:ext cx="0" cy="2077200"/>
          </a:xfrm>
          <a:prstGeom prst="line">
            <a:avLst/>
          </a:prstGeom>
          <a:solidFill>
            <a:schemeClr val="accent1"/>
          </a:solidFill>
          <a:ln w="6350" cap="flat" cmpd="sng" algn="ctr">
            <a:solidFill>
              <a:srgbClr val="FF0000"/>
            </a:solidFill>
            <a:prstDash val="dash"/>
            <a:round/>
            <a:headEnd type="none" w="med" len="med"/>
            <a:tailEnd type="none" w="med" len="med"/>
          </a:ln>
          <a:effectLst/>
        </p:spPr>
      </p:cxnSp>
      <p:cxnSp>
        <p:nvCxnSpPr>
          <p:cNvPr id="20" name="Straight Connector 19"/>
          <p:cNvCxnSpPr/>
          <p:nvPr/>
        </p:nvCxnSpPr>
        <p:spPr bwMode="auto">
          <a:xfrm>
            <a:off x="1856580" y="3244850"/>
            <a:ext cx="0" cy="2077200"/>
          </a:xfrm>
          <a:prstGeom prst="line">
            <a:avLst/>
          </a:prstGeom>
          <a:solidFill>
            <a:schemeClr val="accent1"/>
          </a:solidFill>
          <a:ln w="6350" cap="flat" cmpd="sng" algn="ctr">
            <a:solidFill>
              <a:srgbClr val="FF0000"/>
            </a:solidFill>
            <a:prstDash val="dash"/>
            <a:round/>
            <a:headEnd type="none" w="med" len="med"/>
            <a:tailEnd type="none" w="med" len="med"/>
          </a:ln>
          <a:effectLst/>
        </p:spPr>
      </p:cxnSp>
      <p:cxnSp>
        <p:nvCxnSpPr>
          <p:cNvPr id="21" name="Straight Connector 20"/>
          <p:cNvCxnSpPr/>
          <p:nvPr/>
        </p:nvCxnSpPr>
        <p:spPr bwMode="auto">
          <a:xfrm>
            <a:off x="1629568" y="3244850"/>
            <a:ext cx="0" cy="2077200"/>
          </a:xfrm>
          <a:prstGeom prst="line">
            <a:avLst/>
          </a:prstGeom>
          <a:solidFill>
            <a:schemeClr val="accent1"/>
          </a:solidFill>
          <a:ln w="6350"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1029519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74828" t="5687" r="1065" b="14437"/>
          <a:stretch/>
        </p:blipFill>
        <p:spPr>
          <a:xfrm>
            <a:off x="6526040" y="3914689"/>
            <a:ext cx="2259515" cy="2172364"/>
          </a:xfrm>
          <a:prstGeom prst="rect">
            <a:avLst/>
          </a:prstGeom>
        </p:spPr>
      </p:pic>
      <p:pic>
        <p:nvPicPr>
          <p:cNvPr id="86" name="Picture 85"/>
          <p:cNvPicPr>
            <a:picLocks noChangeAspect="1"/>
          </p:cNvPicPr>
          <p:nvPr/>
        </p:nvPicPr>
        <p:blipFill rotWithShape="1">
          <a:blip r:embed="rId2"/>
          <a:srcRect l="41245" t="6092" r="34559" b="14236"/>
          <a:stretch/>
        </p:blipFill>
        <p:spPr>
          <a:xfrm>
            <a:off x="3579970" y="3938880"/>
            <a:ext cx="2250329" cy="2139278"/>
          </a:xfrm>
          <a:prstGeom prst="rect">
            <a:avLst/>
          </a:prstGeom>
        </p:spPr>
      </p:pic>
      <p:pic>
        <p:nvPicPr>
          <p:cNvPr id="85" name="Picture 84"/>
          <p:cNvPicPr>
            <a:picLocks noChangeAspect="1"/>
          </p:cNvPicPr>
          <p:nvPr/>
        </p:nvPicPr>
        <p:blipFill rotWithShape="1">
          <a:blip r:embed="rId2"/>
          <a:srcRect l="7504" t="5797" r="68575" b="14951"/>
          <a:stretch/>
        </p:blipFill>
        <p:spPr>
          <a:xfrm>
            <a:off x="651390" y="3928526"/>
            <a:ext cx="2303667" cy="2120086"/>
          </a:xfrm>
          <a:prstGeom prst="rect">
            <a:avLst/>
          </a:prstGeom>
        </p:spPr>
      </p:pic>
      <p:grpSp>
        <p:nvGrpSpPr>
          <p:cNvPr id="71" name="Group 70"/>
          <p:cNvGrpSpPr/>
          <p:nvPr/>
        </p:nvGrpSpPr>
        <p:grpSpPr>
          <a:xfrm>
            <a:off x="561538" y="843680"/>
            <a:ext cx="4117736" cy="2736000"/>
            <a:chOff x="180001" y="2610327"/>
            <a:chExt cx="5759998" cy="3827190"/>
          </a:xfrm>
        </p:grpSpPr>
        <p:pic>
          <p:nvPicPr>
            <p:cNvPr id="7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53" b="-2020"/>
            <a:stretch/>
          </p:blipFill>
          <p:spPr bwMode="auto">
            <a:xfrm>
              <a:off x="180001" y="2610327"/>
              <a:ext cx="5759998" cy="38271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14319" y="3077024"/>
              <a:ext cx="1525309" cy="833673"/>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Rectangle 73"/>
          <p:cNvSpPr/>
          <p:nvPr/>
        </p:nvSpPr>
        <p:spPr>
          <a:xfrm>
            <a:off x="1950855" y="880699"/>
            <a:ext cx="1805990" cy="261610"/>
          </a:xfrm>
          <a:prstGeom prst="rect">
            <a:avLst/>
          </a:prstGeom>
        </p:spPr>
        <p:txBody>
          <a:bodyPr wrap="square">
            <a:spAutoFit/>
          </a:bodyPr>
          <a:lstStyle/>
          <a:p>
            <a:r>
              <a:rPr lang="en-US" sz="1050" dirty="0" smtClean="0">
                <a:solidFill>
                  <a:schemeClr val="tx1"/>
                </a:solidFill>
                <a:latin typeface="+mn-lt"/>
                <a:cs typeface="Calibri" panose="020F0502020204030204" pitchFamily="34" charset="0"/>
              </a:rPr>
              <a:t>KSTAR 16325 @ t = 2.05 s</a:t>
            </a:r>
            <a:endParaRPr lang="en-GB" sz="1050" dirty="0">
              <a:solidFill>
                <a:schemeClr val="tx1"/>
              </a:solidFill>
              <a:latin typeface="+mn-lt"/>
            </a:endParaRPr>
          </a:p>
        </p:txBody>
      </p:sp>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345"/>
          <a:stretch/>
        </p:blipFill>
        <p:spPr bwMode="auto">
          <a:xfrm>
            <a:off x="5103744" y="895151"/>
            <a:ext cx="3681811" cy="254545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bwMode="auto">
          <a:xfrm>
            <a:off x="5984525" y="1161536"/>
            <a:ext cx="0" cy="1908000"/>
          </a:xfrm>
          <a:prstGeom prst="line">
            <a:avLst/>
          </a:prstGeom>
          <a:solidFill>
            <a:schemeClr val="accent1"/>
          </a:solidFill>
          <a:ln w="2222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6593545" y="1161536"/>
            <a:ext cx="0" cy="1908000"/>
          </a:xfrm>
          <a:prstGeom prst="line">
            <a:avLst/>
          </a:prstGeom>
          <a:solidFill>
            <a:schemeClr val="accent1"/>
          </a:solidFill>
          <a:ln w="22225" cap="flat" cmpd="sng" algn="ctr">
            <a:solidFill>
              <a:srgbClr val="0000F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7840405" y="1161536"/>
            <a:ext cx="0" cy="1908000"/>
          </a:xfrm>
          <a:prstGeom prst="line">
            <a:avLst/>
          </a:prstGeom>
          <a:solidFill>
            <a:schemeClr val="accent1"/>
          </a:solidFill>
          <a:ln w="22225" cap="flat" cmpd="sng" algn="ctr">
            <a:solidFill>
              <a:srgbClr val="008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3898720" y="3982488"/>
            <a:ext cx="1265090" cy="338554"/>
          </a:xfrm>
          <a:prstGeom prst="rect">
            <a:avLst/>
          </a:prstGeom>
          <a:noFill/>
        </p:spPr>
        <p:txBody>
          <a:bodyPr wrap="none" rtlCol="0">
            <a:spAutoFit/>
          </a:bodyPr>
          <a:lstStyle/>
          <a:p>
            <a:r>
              <a:rPr lang="en-US" sz="1600" dirty="0">
                <a:solidFill>
                  <a:srgbClr val="0000FF"/>
                </a:solidFill>
                <a:latin typeface="+mn-lt"/>
                <a:cs typeface="Calibri" panose="020F0502020204030204" pitchFamily="34" charset="0"/>
              </a:rPr>
              <a:t>t</a:t>
            </a:r>
            <a:r>
              <a:rPr lang="en-US" sz="1600" dirty="0" smtClean="0">
                <a:solidFill>
                  <a:srgbClr val="0000FF"/>
                </a:solidFill>
                <a:latin typeface="+mn-lt"/>
                <a:cs typeface="Calibri" panose="020F0502020204030204" pitchFamily="34" charset="0"/>
              </a:rPr>
              <a:t>2 = 4.979 s</a:t>
            </a:r>
            <a:endParaRPr lang="en-GB" sz="1600" dirty="0">
              <a:solidFill>
                <a:srgbClr val="0000FF"/>
              </a:solidFill>
              <a:latin typeface="+mn-lt"/>
              <a:cs typeface="Calibri" panose="020F0502020204030204" pitchFamily="34" charset="0"/>
            </a:endParaRPr>
          </a:p>
        </p:txBody>
      </p:sp>
      <p:sp>
        <p:nvSpPr>
          <p:cNvPr id="19" name="TextBox 18"/>
          <p:cNvSpPr txBox="1"/>
          <p:nvPr/>
        </p:nvSpPr>
        <p:spPr>
          <a:xfrm>
            <a:off x="6778720" y="3982488"/>
            <a:ext cx="1378904" cy="338554"/>
          </a:xfrm>
          <a:prstGeom prst="rect">
            <a:avLst/>
          </a:prstGeom>
          <a:noFill/>
        </p:spPr>
        <p:txBody>
          <a:bodyPr wrap="none" rtlCol="0">
            <a:spAutoFit/>
          </a:bodyPr>
          <a:lstStyle/>
          <a:p>
            <a:r>
              <a:rPr lang="en-US" sz="1600" dirty="0">
                <a:solidFill>
                  <a:srgbClr val="008000"/>
                </a:solidFill>
                <a:latin typeface="+mn-lt"/>
                <a:cs typeface="Calibri" panose="020F0502020204030204" pitchFamily="34" charset="0"/>
              </a:rPr>
              <a:t>t</a:t>
            </a:r>
            <a:r>
              <a:rPr lang="en-US" sz="1600" dirty="0" smtClean="0">
                <a:solidFill>
                  <a:srgbClr val="008000"/>
                </a:solidFill>
                <a:latin typeface="+mn-lt"/>
                <a:cs typeface="Calibri" panose="020F0502020204030204" pitchFamily="34" charset="0"/>
              </a:rPr>
              <a:t>3 = 10.491 s</a:t>
            </a:r>
            <a:endParaRPr lang="en-GB" sz="1600" dirty="0">
              <a:solidFill>
                <a:srgbClr val="008000"/>
              </a:solidFill>
              <a:latin typeface="+mn-lt"/>
              <a:cs typeface="Calibri" panose="020F0502020204030204" pitchFamily="34" charset="0"/>
            </a:endParaRPr>
          </a:p>
        </p:txBody>
      </p:sp>
      <p:cxnSp>
        <p:nvCxnSpPr>
          <p:cNvPr id="22" name="Straight Arrow Connector 21"/>
          <p:cNvCxnSpPr/>
          <p:nvPr/>
        </p:nvCxnSpPr>
        <p:spPr bwMode="auto">
          <a:xfrm>
            <a:off x="993399" y="5526374"/>
            <a:ext cx="0" cy="333205"/>
          </a:xfrm>
          <a:prstGeom prst="straightConnector1">
            <a:avLst/>
          </a:prstGeom>
          <a:solidFill>
            <a:schemeClr val="accent1"/>
          </a:solidFill>
          <a:ln w="158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739798" y="3982488"/>
            <a:ext cx="1265090" cy="338554"/>
          </a:xfrm>
          <a:prstGeom prst="rect">
            <a:avLst/>
          </a:prstGeom>
          <a:noFill/>
        </p:spPr>
        <p:txBody>
          <a:bodyPr wrap="none" rtlCol="0">
            <a:spAutoFit/>
          </a:bodyPr>
          <a:lstStyle/>
          <a:p>
            <a:r>
              <a:rPr lang="en-US" sz="1600" dirty="0">
                <a:solidFill>
                  <a:srgbClr val="FF0000"/>
                </a:solidFill>
                <a:latin typeface="+mn-lt"/>
                <a:cs typeface="Calibri" panose="020F0502020204030204" pitchFamily="34" charset="0"/>
              </a:rPr>
              <a:t>t</a:t>
            </a:r>
            <a:r>
              <a:rPr lang="en-US" sz="1600" dirty="0" smtClean="0">
                <a:solidFill>
                  <a:srgbClr val="FF0000"/>
                </a:solidFill>
                <a:latin typeface="+mn-lt"/>
                <a:cs typeface="Calibri" panose="020F0502020204030204" pitchFamily="34" charset="0"/>
              </a:rPr>
              <a:t>1 = 1.906 s</a:t>
            </a:r>
            <a:endParaRPr lang="en-GB" sz="1600" dirty="0">
              <a:solidFill>
                <a:srgbClr val="FF0000"/>
              </a:solidFill>
              <a:latin typeface="+mn-lt"/>
              <a:cs typeface="Calibri" panose="020F0502020204030204" pitchFamily="34" charset="0"/>
            </a:endParaRPr>
          </a:p>
        </p:txBody>
      </p:sp>
      <p:sp>
        <p:nvSpPr>
          <p:cNvPr id="30" name="TextBox 29"/>
          <p:cNvSpPr txBox="1"/>
          <p:nvPr/>
        </p:nvSpPr>
        <p:spPr>
          <a:xfrm>
            <a:off x="566910" y="6043583"/>
            <a:ext cx="2503542" cy="523220"/>
          </a:xfrm>
          <a:prstGeom prst="rect">
            <a:avLst/>
          </a:prstGeom>
          <a:noFill/>
        </p:spPr>
        <p:txBody>
          <a:bodyPr wrap="square" rtlCol="0">
            <a:spAutoFit/>
          </a:bodyPr>
          <a:lstStyle/>
          <a:p>
            <a:pPr algn="dist"/>
            <a:r>
              <a:rPr lang="en-US" sz="1200" dirty="0" smtClean="0"/>
              <a:t>0.0    0.2    0.4    0.6    0.8    1.0</a:t>
            </a:r>
          </a:p>
          <a:p>
            <a:pPr algn="ctr"/>
            <a:r>
              <a:rPr lang="en-US" altLang="en-US" sz="1600" dirty="0" smtClean="0">
                <a:latin typeface="Symbol" pitchFamily="18" charset="2"/>
              </a:rPr>
              <a:t>Y</a:t>
            </a:r>
            <a:r>
              <a:rPr lang="en-US" altLang="en-US" sz="1600" baseline="-25000" dirty="0" smtClean="0"/>
              <a:t>N</a:t>
            </a:r>
            <a:endParaRPr lang="en-US" sz="1600" dirty="0"/>
          </a:p>
        </p:txBody>
      </p:sp>
      <p:sp>
        <p:nvSpPr>
          <p:cNvPr id="31" name="TextBox 30"/>
          <p:cNvSpPr txBox="1"/>
          <p:nvPr/>
        </p:nvSpPr>
        <p:spPr>
          <a:xfrm>
            <a:off x="3433560" y="6041983"/>
            <a:ext cx="2503542" cy="523220"/>
          </a:xfrm>
          <a:prstGeom prst="rect">
            <a:avLst/>
          </a:prstGeom>
          <a:noFill/>
        </p:spPr>
        <p:txBody>
          <a:bodyPr wrap="square" rtlCol="0">
            <a:spAutoFit/>
          </a:bodyPr>
          <a:lstStyle/>
          <a:p>
            <a:pPr algn="dist"/>
            <a:r>
              <a:rPr lang="en-US" sz="1200" dirty="0" smtClean="0"/>
              <a:t>0.0    0.2    0.4    0.6    0.8    1.0</a:t>
            </a:r>
          </a:p>
          <a:p>
            <a:pPr algn="ctr"/>
            <a:r>
              <a:rPr lang="en-US" altLang="en-US" sz="1600" dirty="0">
                <a:latin typeface="Symbol" pitchFamily="18" charset="2"/>
              </a:rPr>
              <a:t>Y</a:t>
            </a:r>
            <a:r>
              <a:rPr lang="en-US" altLang="en-US" sz="1600" baseline="-25000" dirty="0"/>
              <a:t>N</a:t>
            </a:r>
            <a:endParaRPr lang="en-US" altLang="ko-KR" sz="1600" dirty="0"/>
          </a:p>
        </p:txBody>
      </p:sp>
      <p:sp>
        <p:nvSpPr>
          <p:cNvPr id="33" name="TextBox 32"/>
          <p:cNvSpPr txBox="1"/>
          <p:nvPr/>
        </p:nvSpPr>
        <p:spPr>
          <a:xfrm>
            <a:off x="6370949" y="6047321"/>
            <a:ext cx="2503542" cy="523220"/>
          </a:xfrm>
          <a:prstGeom prst="rect">
            <a:avLst/>
          </a:prstGeom>
          <a:noFill/>
        </p:spPr>
        <p:txBody>
          <a:bodyPr wrap="square" rtlCol="0">
            <a:spAutoFit/>
          </a:bodyPr>
          <a:lstStyle/>
          <a:p>
            <a:pPr algn="dist"/>
            <a:r>
              <a:rPr lang="en-US" sz="1200" dirty="0" smtClean="0"/>
              <a:t>0.0    0.2    0.4    0.6    0.8    1.0</a:t>
            </a:r>
          </a:p>
          <a:p>
            <a:pPr algn="ctr"/>
            <a:r>
              <a:rPr lang="en-US" altLang="en-US" sz="1600" dirty="0">
                <a:latin typeface="Symbol" pitchFamily="18" charset="2"/>
              </a:rPr>
              <a:t>Y</a:t>
            </a:r>
            <a:r>
              <a:rPr lang="en-US" altLang="en-US" sz="1600" baseline="-25000" dirty="0"/>
              <a:t>N</a:t>
            </a:r>
            <a:endParaRPr lang="en-US" altLang="ko-KR" sz="1600" dirty="0"/>
          </a:p>
        </p:txBody>
      </p:sp>
      <p:sp>
        <p:nvSpPr>
          <p:cNvPr id="4" name="Rectangle 3"/>
          <p:cNvSpPr/>
          <p:nvPr/>
        </p:nvSpPr>
        <p:spPr bwMode="auto">
          <a:xfrm>
            <a:off x="490858" y="3750713"/>
            <a:ext cx="160983" cy="237095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grpSp>
        <p:nvGrpSpPr>
          <p:cNvPr id="3" name="Group 2"/>
          <p:cNvGrpSpPr/>
          <p:nvPr/>
        </p:nvGrpSpPr>
        <p:grpSpPr>
          <a:xfrm>
            <a:off x="334656" y="3800156"/>
            <a:ext cx="432185" cy="2372352"/>
            <a:chOff x="248531" y="3781106"/>
            <a:chExt cx="432185" cy="2372352"/>
          </a:xfrm>
        </p:grpSpPr>
        <p:sp>
          <p:nvSpPr>
            <p:cNvPr id="34" name="Rectangle 33"/>
            <p:cNvSpPr/>
            <p:nvPr/>
          </p:nvSpPr>
          <p:spPr>
            <a:xfrm>
              <a:off x="248531" y="4265341"/>
              <a:ext cx="422936"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15</a:t>
              </a:r>
              <a:endParaRPr lang="en-GB" sz="1400" baseline="30000" dirty="0">
                <a:solidFill>
                  <a:schemeClr val="tx1"/>
                </a:solidFill>
                <a:latin typeface="+mn-lt"/>
              </a:endParaRPr>
            </a:p>
          </p:txBody>
        </p:sp>
        <p:sp>
          <p:nvSpPr>
            <p:cNvPr id="35" name="Rectangle 34"/>
            <p:cNvSpPr/>
            <p:nvPr/>
          </p:nvSpPr>
          <p:spPr>
            <a:xfrm>
              <a:off x="248531" y="4802195"/>
              <a:ext cx="432185"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10</a:t>
              </a:r>
              <a:endParaRPr lang="en-GB" sz="1400" baseline="30000" dirty="0">
                <a:solidFill>
                  <a:schemeClr val="tx1"/>
                </a:solidFill>
                <a:latin typeface="+mn-lt"/>
              </a:endParaRPr>
            </a:p>
          </p:txBody>
        </p:sp>
        <p:sp>
          <p:nvSpPr>
            <p:cNvPr id="37" name="Rectangle 36"/>
            <p:cNvSpPr/>
            <p:nvPr/>
          </p:nvSpPr>
          <p:spPr>
            <a:xfrm>
              <a:off x="339712" y="5317121"/>
              <a:ext cx="315566"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5</a:t>
              </a:r>
              <a:endParaRPr lang="en-GB" sz="1400" baseline="30000" dirty="0">
                <a:solidFill>
                  <a:schemeClr val="tx1"/>
                </a:solidFill>
                <a:latin typeface="+mn-lt"/>
              </a:endParaRPr>
            </a:p>
          </p:txBody>
        </p:sp>
        <p:sp>
          <p:nvSpPr>
            <p:cNvPr id="38" name="Rectangle 37"/>
            <p:cNvSpPr/>
            <p:nvPr/>
          </p:nvSpPr>
          <p:spPr>
            <a:xfrm>
              <a:off x="360350" y="5845681"/>
              <a:ext cx="315566"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0</a:t>
              </a:r>
              <a:endParaRPr lang="en-GB" sz="1400" baseline="30000" dirty="0">
                <a:solidFill>
                  <a:schemeClr val="tx1"/>
                </a:solidFill>
                <a:latin typeface="+mn-lt"/>
              </a:endParaRPr>
            </a:p>
          </p:txBody>
        </p:sp>
        <p:sp>
          <p:nvSpPr>
            <p:cNvPr id="39" name="Rectangle 38"/>
            <p:cNvSpPr/>
            <p:nvPr/>
          </p:nvSpPr>
          <p:spPr>
            <a:xfrm>
              <a:off x="265568" y="3781106"/>
              <a:ext cx="415148"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20</a:t>
              </a:r>
              <a:endParaRPr lang="en-GB" sz="1400" baseline="30000" dirty="0">
                <a:solidFill>
                  <a:schemeClr val="tx1"/>
                </a:solidFill>
                <a:latin typeface="+mn-lt"/>
              </a:endParaRPr>
            </a:p>
          </p:txBody>
        </p:sp>
      </p:grpSp>
      <p:grpSp>
        <p:nvGrpSpPr>
          <p:cNvPr id="9" name="Group 8"/>
          <p:cNvGrpSpPr/>
          <p:nvPr/>
        </p:nvGrpSpPr>
        <p:grpSpPr>
          <a:xfrm>
            <a:off x="6211732" y="3812447"/>
            <a:ext cx="455449" cy="2387186"/>
            <a:chOff x="6154582" y="3802922"/>
            <a:chExt cx="455449" cy="2387186"/>
          </a:xfrm>
        </p:grpSpPr>
        <p:sp>
          <p:nvSpPr>
            <p:cNvPr id="43" name="Rectangle 42"/>
            <p:cNvSpPr/>
            <p:nvPr/>
          </p:nvSpPr>
          <p:spPr>
            <a:xfrm>
              <a:off x="6250575" y="5170972"/>
              <a:ext cx="315566"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5</a:t>
              </a:r>
              <a:endParaRPr lang="en-GB" sz="1400" baseline="30000" dirty="0">
                <a:solidFill>
                  <a:schemeClr val="tx1"/>
                </a:solidFill>
                <a:latin typeface="+mn-lt"/>
              </a:endParaRPr>
            </a:p>
          </p:txBody>
        </p:sp>
        <p:sp>
          <p:nvSpPr>
            <p:cNvPr id="45" name="Rectangle 44"/>
            <p:cNvSpPr/>
            <p:nvPr/>
          </p:nvSpPr>
          <p:spPr>
            <a:xfrm>
              <a:off x="6250575" y="5882331"/>
              <a:ext cx="315566"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0</a:t>
              </a:r>
              <a:endParaRPr lang="en-GB" sz="1400" baseline="30000" dirty="0">
                <a:solidFill>
                  <a:schemeClr val="tx1"/>
                </a:solidFill>
                <a:latin typeface="+mn-lt"/>
              </a:endParaRPr>
            </a:p>
          </p:txBody>
        </p:sp>
        <p:sp>
          <p:nvSpPr>
            <p:cNvPr id="46" name="Rectangle 45"/>
            <p:cNvSpPr/>
            <p:nvPr/>
          </p:nvSpPr>
          <p:spPr>
            <a:xfrm>
              <a:off x="6154582" y="4491897"/>
              <a:ext cx="448134"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10</a:t>
              </a:r>
              <a:endParaRPr lang="en-GB" sz="1400" baseline="30000" dirty="0">
                <a:solidFill>
                  <a:schemeClr val="tx1"/>
                </a:solidFill>
                <a:latin typeface="+mn-lt"/>
              </a:endParaRPr>
            </a:p>
          </p:txBody>
        </p:sp>
        <p:sp>
          <p:nvSpPr>
            <p:cNvPr id="64" name="Rectangle 63"/>
            <p:cNvSpPr/>
            <p:nvPr/>
          </p:nvSpPr>
          <p:spPr>
            <a:xfrm>
              <a:off x="6161897" y="3802922"/>
              <a:ext cx="448134"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15</a:t>
              </a:r>
              <a:endParaRPr lang="en-GB" sz="1400" baseline="30000" dirty="0">
                <a:solidFill>
                  <a:schemeClr val="tx1"/>
                </a:solidFill>
                <a:latin typeface="+mn-lt"/>
              </a:endParaRPr>
            </a:p>
          </p:txBody>
        </p:sp>
      </p:grpSp>
      <p:sp>
        <p:nvSpPr>
          <p:cNvPr id="65" name="Rectangle 64"/>
          <p:cNvSpPr/>
          <p:nvPr/>
        </p:nvSpPr>
        <p:spPr bwMode="auto">
          <a:xfrm>
            <a:off x="1164654" y="3701146"/>
            <a:ext cx="1164659" cy="2160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66" name="Rectangle 65"/>
          <p:cNvSpPr/>
          <p:nvPr/>
        </p:nvSpPr>
        <p:spPr bwMode="auto">
          <a:xfrm>
            <a:off x="1135779" y="3662646"/>
            <a:ext cx="1164659" cy="2160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67" name="Rectangle 66"/>
          <p:cNvSpPr/>
          <p:nvPr/>
        </p:nvSpPr>
        <p:spPr bwMode="auto">
          <a:xfrm>
            <a:off x="4062345" y="3689766"/>
            <a:ext cx="1164659" cy="2160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68" name="Rectangle 67"/>
          <p:cNvSpPr/>
          <p:nvPr/>
        </p:nvSpPr>
        <p:spPr bwMode="auto">
          <a:xfrm>
            <a:off x="7039605" y="3698688"/>
            <a:ext cx="1164659" cy="2160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cxnSp>
        <p:nvCxnSpPr>
          <p:cNvPr id="69" name="Straight Arrow Connector 68"/>
          <p:cNvCxnSpPr/>
          <p:nvPr/>
        </p:nvCxnSpPr>
        <p:spPr bwMode="auto">
          <a:xfrm flipV="1">
            <a:off x="1652332" y="3723407"/>
            <a:ext cx="6353899" cy="2"/>
          </a:xfrm>
          <a:prstGeom prst="straightConnector1">
            <a:avLst/>
          </a:prstGeom>
          <a:solidFill>
            <a:schemeClr val="accent1"/>
          </a:solidFill>
          <a:ln w="34925" cap="flat" cmpd="sng" algn="ctr">
            <a:solidFill>
              <a:srgbClr val="FF0000"/>
            </a:solidFill>
            <a:prstDash val="sysDash"/>
            <a:round/>
            <a:headEnd type="none" w="med" len="med"/>
            <a:tailEnd type="triangle" w="lg" len="lg"/>
          </a:ln>
          <a:effectLst/>
        </p:spPr>
      </p:cxnSp>
      <p:sp>
        <p:nvSpPr>
          <p:cNvPr id="70" name="Rectangle 69"/>
          <p:cNvSpPr/>
          <p:nvPr/>
        </p:nvSpPr>
        <p:spPr>
          <a:xfrm>
            <a:off x="2999466" y="3540083"/>
            <a:ext cx="3935736" cy="307777"/>
          </a:xfrm>
          <a:prstGeom prst="rect">
            <a:avLst/>
          </a:prstGeom>
          <a:solidFill>
            <a:srgbClr val="FFFFCC"/>
          </a:solidFill>
        </p:spPr>
        <p:txBody>
          <a:bodyPr wrap="square">
            <a:spAutoFit/>
          </a:bodyPr>
          <a:lstStyle/>
          <a:p>
            <a:r>
              <a:rPr lang="en-US" sz="1400" dirty="0" smtClean="0">
                <a:solidFill>
                  <a:srgbClr val="FF0000"/>
                </a:solidFill>
                <a:latin typeface="+mn-lt"/>
                <a:cs typeface="Calibri" panose="020F0502020204030204" pitchFamily="34" charset="0"/>
              </a:rPr>
              <a:t>Kinetic + MSE reconstructed </a:t>
            </a:r>
            <a:r>
              <a:rPr lang="en-US" sz="1400" i="1" dirty="0" smtClean="0">
                <a:solidFill>
                  <a:srgbClr val="FF0000"/>
                </a:solidFill>
                <a:latin typeface="+mn-lt"/>
                <a:cs typeface="Calibri" panose="020F0502020204030204" pitchFamily="34" charset="0"/>
              </a:rPr>
              <a:t>q</a:t>
            </a:r>
            <a:r>
              <a:rPr lang="en-US" sz="1400" dirty="0">
                <a:solidFill>
                  <a:srgbClr val="FF0000"/>
                </a:solidFill>
                <a:latin typeface="+mn-lt"/>
                <a:cs typeface="Calibri" panose="020F0502020204030204" pitchFamily="34" charset="0"/>
              </a:rPr>
              <a:t>-</a:t>
            </a:r>
            <a:r>
              <a:rPr lang="en-US" sz="1400" dirty="0" smtClean="0">
                <a:solidFill>
                  <a:srgbClr val="FF0000"/>
                </a:solidFill>
                <a:latin typeface="+mn-lt"/>
                <a:cs typeface="Calibri" panose="020F0502020204030204" pitchFamily="34" charset="0"/>
              </a:rPr>
              <a:t>profile evolution</a:t>
            </a:r>
            <a:endParaRPr lang="en-GB" sz="1400" dirty="0">
              <a:solidFill>
                <a:srgbClr val="FF0000"/>
              </a:solidFill>
              <a:latin typeface="+mn-lt"/>
            </a:endParaRPr>
          </a:p>
        </p:txBody>
      </p:sp>
      <p:sp>
        <p:nvSpPr>
          <p:cNvPr id="76" name="Rectangle 75"/>
          <p:cNvSpPr/>
          <p:nvPr/>
        </p:nvSpPr>
        <p:spPr bwMode="auto">
          <a:xfrm>
            <a:off x="1348934" y="772155"/>
            <a:ext cx="627800" cy="311453"/>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78" name="Rectangle 77"/>
          <p:cNvSpPr/>
          <p:nvPr/>
        </p:nvSpPr>
        <p:spPr>
          <a:xfrm>
            <a:off x="1917123" y="1503624"/>
            <a:ext cx="1209633" cy="584775"/>
          </a:xfrm>
          <a:prstGeom prst="rect">
            <a:avLst/>
          </a:prstGeom>
        </p:spPr>
        <p:txBody>
          <a:bodyPr wrap="square">
            <a:spAutoFit/>
          </a:bodyPr>
          <a:lstStyle/>
          <a:p>
            <a:pPr algn="ctr"/>
            <a:r>
              <a:rPr lang="en-US" sz="1600" u="sng" dirty="0" smtClean="0">
                <a:solidFill>
                  <a:schemeClr val="tx1"/>
                </a:solidFill>
                <a:latin typeface="+mn-lt"/>
                <a:cs typeface="Calibri" panose="020F0502020204030204" pitchFamily="34" charset="0"/>
              </a:rPr>
              <a:t>TRANSP</a:t>
            </a:r>
          </a:p>
          <a:p>
            <a:pPr algn="ctr"/>
            <a:r>
              <a:rPr lang="en-US" sz="1600" dirty="0" smtClean="0">
                <a:solidFill>
                  <a:schemeClr val="tx1"/>
                </a:solidFill>
                <a:latin typeface="+mn-lt"/>
                <a:cs typeface="Calibri" panose="020F0502020204030204" pitchFamily="34" charset="0"/>
              </a:rPr>
              <a:t>(</a:t>
            </a:r>
            <a:r>
              <a:rPr lang="en-US" sz="1600" dirty="0" err="1" smtClean="0">
                <a:solidFill>
                  <a:schemeClr val="tx1"/>
                </a:solidFill>
                <a:latin typeface="+mn-lt"/>
                <a:cs typeface="Calibri" panose="020F0502020204030204" pitchFamily="34" charset="0"/>
              </a:rPr>
              <a:t>f</a:t>
            </a:r>
            <a:r>
              <a:rPr lang="en-US" sz="1600" baseline="-25000" dirty="0" err="1" smtClean="0">
                <a:solidFill>
                  <a:schemeClr val="tx1"/>
                </a:solidFill>
                <a:latin typeface="+mn-lt"/>
                <a:cs typeface="Calibri" panose="020F0502020204030204" pitchFamily="34" charset="0"/>
              </a:rPr>
              <a:t>NI</a:t>
            </a:r>
            <a:r>
              <a:rPr lang="en-US" sz="1600" dirty="0" smtClean="0">
                <a:solidFill>
                  <a:schemeClr val="tx1"/>
                </a:solidFill>
                <a:latin typeface="+mn-lt"/>
                <a:cs typeface="Calibri" panose="020F0502020204030204" pitchFamily="34" charset="0"/>
              </a:rPr>
              <a:t> = 71%)</a:t>
            </a:r>
            <a:endParaRPr lang="en-GB" sz="1600" dirty="0">
              <a:solidFill>
                <a:schemeClr val="tx1"/>
              </a:solidFill>
              <a:latin typeface="+mn-lt"/>
            </a:endParaRPr>
          </a:p>
        </p:txBody>
      </p:sp>
      <p:sp>
        <p:nvSpPr>
          <p:cNvPr id="79" name="Rectangle 78"/>
          <p:cNvSpPr/>
          <p:nvPr/>
        </p:nvSpPr>
        <p:spPr>
          <a:xfrm>
            <a:off x="7752685" y="1166249"/>
            <a:ext cx="960307" cy="384721"/>
          </a:xfrm>
          <a:prstGeom prst="rect">
            <a:avLst/>
          </a:prstGeom>
        </p:spPr>
        <p:txBody>
          <a:bodyPr wrap="square">
            <a:spAutoFit/>
          </a:bodyPr>
          <a:lstStyle/>
          <a:p>
            <a:pPr algn="r"/>
            <a:r>
              <a:rPr lang="en-US" sz="950" dirty="0" smtClean="0">
                <a:solidFill>
                  <a:schemeClr val="tx1"/>
                </a:solidFill>
                <a:latin typeface="+mn-lt"/>
                <a:cs typeface="Calibri" panose="020F0502020204030204" pitchFamily="34" charset="0"/>
              </a:rPr>
              <a:t>Magnetic spectrogram</a:t>
            </a:r>
            <a:endParaRPr lang="en-GB" sz="950" dirty="0">
              <a:solidFill>
                <a:schemeClr val="tx1"/>
              </a:solidFill>
              <a:latin typeface="+mn-lt"/>
            </a:endParaRPr>
          </a:p>
        </p:txBody>
      </p:sp>
      <p:sp>
        <p:nvSpPr>
          <p:cNvPr id="80" name="TextBox 79"/>
          <p:cNvSpPr txBox="1"/>
          <p:nvPr/>
        </p:nvSpPr>
        <p:spPr>
          <a:xfrm>
            <a:off x="6740620" y="4490170"/>
            <a:ext cx="1824411" cy="523220"/>
          </a:xfrm>
          <a:prstGeom prst="rect">
            <a:avLst/>
          </a:prstGeom>
          <a:solidFill>
            <a:srgbClr val="FFFFCC"/>
          </a:solidFill>
          <a:ln>
            <a:solidFill>
              <a:srgbClr val="006600"/>
            </a:solidFill>
          </a:ln>
        </p:spPr>
        <p:txBody>
          <a:bodyPr wrap="square" rtlCol="0">
            <a:spAutoFit/>
          </a:bodyPr>
          <a:lstStyle/>
          <a:p>
            <a:r>
              <a:rPr lang="en-US" sz="1400" b="1" i="0" kern="0" dirty="0" smtClean="0">
                <a:solidFill>
                  <a:srgbClr val="008000"/>
                </a:solidFill>
              </a:rPr>
              <a:t>Low shear forms again, but at high </a:t>
            </a:r>
            <a:r>
              <a:rPr lang="en-US" sz="1400" b="1" i="1" kern="0" dirty="0" smtClean="0">
                <a:solidFill>
                  <a:srgbClr val="008000"/>
                </a:solidFill>
              </a:rPr>
              <a:t>q</a:t>
            </a:r>
          </a:p>
        </p:txBody>
      </p:sp>
      <p:cxnSp>
        <p:nvCxnSpPr>
          <p:cNvPr id="81" name="Straight Arrow Connector 80"/>
          <p:cNvCxnSpPr/>
          <p:nvPr/>
        </p:nvCxnSpPr>
        <p:spPr bwMode="auto">
          <a:xfrm>
            <a:off x="7811891" y="5016298"/>
            <a:ext cx="314678" cy="429786"/>
          </a:xfrm>
          <a:prstGeom prst="straightConnector1">
            <a:avLst/>
          </a:prstGeom>
          <a:solidFill>
            <a:schemeClr val="accent1"/>
          </a:solidFill>
          <a:ln w="15875" cap="flat" cmpd="sng" algn="ctr">
            <a:solidFill>
              <a:srgbClr val="008000"/>
            </a:solidFill>
            <a:prstDash val="solid"/>
            <a:round/>
            <a:headEnd type="none" w="med" len="med"/>
            <a:tailEnd type="triangle" w="med" len="med"/>
          </a:ln>
          <a:effectLst/>
        </p:spPr>
      </p:cxnSp>
      <p:sp>
        <p:nvSpPr>
          <p:cNvPr id="82" name="Rectangle 81"/>
          <p:cNvSpPr/>
          <p:nvPr/>
        </p:nvSpPr>
        <p:spPr>
          <a:xfrm rot="16200000">
            <a:off x="-529153" y="4759477"/>
            <a:ext cx="1557662" cy="323165"/>
          </a:xfrm>
          <a:prstGeom prst="rect">
            <a:avLst/>
          </a:prstGeom>
        </p:spPr>
        <p:txBody>
          <a:bodyPr wrap="square">
            <a:spAutoFit/>
          </a:bodyPr>
          <a:lstStyle/>
          <a:p>
            <a:r>
              <a:rPr lang="en-US" sz="1500" dirty="0" smtClean="0">
                <a:solidFill>
                  <a:schemeClr val="tx1"/>
                </a:solidFill>
                <a:latin typeface="+mn-lt"/>
                <a:cs typeface="Calibri" panose="020F0502020204030204" pitchFamily="34" charset="0"/>
              </a:rPr>
              <a:t>Safety factor, </a:t>
            </a:r>
            <a:r>
              <a:rPr lang="en-US" sz="1500" i="1" dirty="0" smtClean="0">
                <a:solidFill>
                  <a:schemeClr val="tx1"/>
                </a:solidFill>
                <a:latin typeface="+mn-lt"/>
                <a:cs typeface="Calibri" panose="020F0502020204030204" pitchFamily="34" charset="0"/>
              </a:rPr>
              <a:t>q</a:t>
            </a:r>
            <a:endParaRPr lang="en-GB" sz="1500" i="1" dirty="0">
              <a:solidFill>
                <a:schemeClr val="tx1"/>
              </a:solidFill>
              <a:latin typeface="+mn-lt"/>
            </a:endParaRPr>
          </a:p>
        </p:txBody>
      </p:sp>
      <p:grpSp>
        <p:nvGrpSpPr>
          <p:cNvPr id="87" name="Group 86"/>
          <p:cNvGrpSpPr/>
          <p:nvPr/>
        </p:nvGrpSpPr>
        <p:grpSpPr>
          <a:xfrm>
            <a:off x="3254294" y="3802166"/>
            <a:ext cx="432185" cy="2372352"/>
            <a:chOff x="248531" y="3781106"/>
            <a:chExt cx="432185" cy="2372352"/>
          </a:xfrm>
        </p:grpSpPr>
        <p:sp>
          <p:nvSpPr>
            <p:cNvPr id="88" name="Rectangle 87"/>
            <p:cNvSpPr/>
            <p:nvPr/>
          </p:nvSpPr>
          <p:spPr>
            <a:xfrm>
              <a:off x="248531" y="4265341"/>
              <a:ext cx="422936"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15</a:t>
              </a:r>
              <a:endParaRPr lang="en-GB" sz="1400" baseline="30000" dirty="0">
                <a:solidFill>
                  <a:schemeClr val="tx1"/>
                </a:solidFill>
                <a:latin typeface="+mn-lt"/>
              </a:endParaRPr>
            </a:p>
          </p:txBody>
        </p:sp>
        <p:sp>
          <p:nvSpPr>
            <p:cNvPr id="89" name="Rectangle 88"/>
            <p:cNvSpPr/>
            <p:nvPr/>
          </p:nvSpPr>
          <p:spPr>
            <a:xfrm>
              <a:off x="248531" y="4802195"/>
              <a:ext cx="432185"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10</a:t>
              </a:r>
              <a:endParaRPr lang="en-GB" sz="1400" baseline="30000" dirty="0">
                <a:solidFill>
                  <a:schemeClr val="tx1"/>
                </a:solidFill>
                <a:latin typeface="+mn-lt"/>
              </a:endParaRPr>
            </a:p>
          </p:txBody>
        </p:sp>
        <p:sp>
          <p:nvSpPr>
            <p:cNvPr id="90" name="Rectangle 89"/>
            <p:cNvSpPr/>
            <p:nvPr/>
          </p:nvSpPr>
          <p:spPr>
            <a:xfrm>
              <a:off x="339712" y="5317121"/>
              <a:ext cx="315566"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5</a:t>
              </a:r>
              <a:endParaRPr lang="en-GB" sz="1400" baseline="30000" dirty="0">
                <a:solidFill>
                  <a:schemeClr val="tx1"/>
                </a:solidFill>
                <a:latin typeface="+mn-lt"/>
              </a:endParaRPr>
            </a:p>
          </p:txBody>
        </p:sp>
        <p:sp>
          <p:nvSpPr>
            <p:cNvPr id="91" name="Rectangle 90"/>
            <p:cNvSpPr/>
            <p:nvPr/>
          </p:nvSpPr>
          <p:spPr>
            <a:xfrm>
              <a:off x="360350" y="5845681"/>
              <a:ext cx="315566"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0</a:t>
              </a:r>
              <a:endParaRPr lang="en-GB" sz="1400" baseline="30000" dirty="0">
                <a:solidFill>
                  <a:schemeClr val="tx1"/>
                </a:solidFill>
                <a:latin typeface="+mn-lt"/>
              </a:endParaRPr>
            </a:p>
          </p:txBody>
        </p:sp>
        <p:sp>
          <p:nvSpPr>
            <p:cNvPr id="92" name="Rectangle 91"/>
            <p:cNvSpPr/>
            <p:nvPr/>
          </p:nvSpPr>
          <p:spPr>
            <a:xfrm>
              <a:off x="265568" y="3781106"/>
              <a:ext cx="415148" cy="307777"/>
            </a:xfrm>
            <a:prstGeom prst="rect">
              <a:avLst/>
            </a:prstGeom>
          </p:spPr>
          <p:txBody>
            <a:bodyPr wrap="square">
              <a:spAutoFit/>
            </a:bodyPr>
            <a:lstStyle/>
            <a:p>
              <a:r>
                <a:rPr lang="en-US" sz="1400" dirty="0" smtClean="0">
                  <a:solidFill>
                    <a:schemeClr val="tx1"/>
                  </a:solidFill>
                  <a:latin typeface="+mn-lt"/>
                  <a:cs typeface="Calibri" panose="020F0502020204030204" pitchFamily="34" charset="0"/>
                </a:rPr>
                <a:t>20</a:t>
              </a:r>
              <a:endParaRPr lang="en-GB" sz="1400" baseline="30000" dirty="0">
                <a:solidFill>
                  <a:schemeClr val="tx1"/>
                </a:solidFill>
                <a:latin typeface="+mn-lt"/>
              </a:endParaRPr>
            </a:p>
          </p:txBody>
        </p:sp>
      </p:grpSp>
      <p:sp>
        <p:nvSpPr>
          <p:cNvPr id="58" name="Rectangle 57"/>
          <p:cNvSpPr/>
          <p:nvPr/>
        </p:nvSpPr>
        <p:spPr>
          <a:xfrm rot="16200000">
            <a:off x="2404426" y="4759477"/>
            <a:ext cx="1557662" cy="323165"/>
          </a:xfrm>
          <a:prstGeom prst="rect">
            <a:avLst/>
          </a:prstGeom>
        </p:spPr>
        <p:txBody>
          <a:bodyPr wrap="square">
            <a:spAutoFit/>
          </a:bodyPr>
          <a:lstStyle/>
          <a:p>
            <a:r>
              <a:rPr lang="en-US" sz="1500" dirty="0" smtClean="0">
                <a:solidFill>
                  <a:schemeClr val="tx1"/>
                </a:solidFill>
                <a:latin typeface="+mn-lt"/>
                <a:cs typeface="Calibri" panose="020F0502020204030204" pitchFamily="34" charset="0"/>
              </a:rPr>
              <a:t>Safety factor, </a:t>
            </a:r>
            <a:r>
              <a:rPr lang="en-US" sz="1500" i="1" dirty="0" smtClean="0">
                <a:solidFill>
                  <a:schemeClr val="tx1"/>
                </a:solidFill>
                <a:latin typeface="+mn-lt"/>
                <a:cs typeface="Calibri" panose="020F0502020204030204" pitchFamily="34" charset="0"/>
              </a:rPr>
              <a:t>q</a:t>
            </a:r>
            <a:endParaRPr lang="en-GB" sz="1500" i="1" dirty="0">
              <a:solidFill>
                <a:schemeClr val="tx1"/>
              </a:solidFill>
              <a:latin typeface="+mn-lt"/>
            </a:endParaRPr>
          </a:p>
        </p:txBody>
      </p:sp>
      <p:sp>
        <p:nvSpPr>
          <p:cNvPr id="59" name="Rectangle 58"/>
          <p:cNvSpPr/>
          <p:nvPr/>
        </p:nvSpPr>
        <p:spPr>
          <a:xfrm rot="16200000">
            <a:off x="5368166" y="4759478"/>
            <a:ext cx="1557662" cy="323165"/>
          </a:xfrm>
          <a:prstGeom prst="rect">
            <a:avLst/>
          </a:prstGeom>
        </p:spPr>
        <p:txBody>
          <a:bodyPr wrap="square">
            <a:spAutoFit/>
          </a:bodyPr>
          <a:lstStyle/>
          <a:p>
            <a:r>
              <a:rPr lang="en-US" sz="1500" dirty="0" smtClean="0">
                <a:solidFill>
                  <a:schemeClr val="tx1"/>
                </a:solidFill>
                <a:latin typeface="+mn-lt"/>
                <a:cs typeface="Calibri" panose="020F0502020204030204" pitchFamily="34" charset="0"/>
              </a:rPr>
              <a:t>Safety factor, </a:t>
            </a:r>
            <a:r>
              <a:rPr lang="en-US" sz="1500" i="1" dirty="0" smtClean="0">
                <a:solidFill>
                  <a:schemeClr val="tx1"/>
                </a:solidFill>
                <a:latin typeface="+mn-lt"/>
                <a:cs typeface="Calibri" panose="020F0502020204030204" pitchFamily="34" charset="0"/>
              </a:rPr>
              <a:t>q</a:t>
            </a:r>
            <a:endParaRPr lang="en-GB" sz="1500" i="1" dirty="0">
              <a:solidFill>
                <a:schemeClr val="tx1"/>
              </a:solidFill>
              <a:latin typeface="+mn-lt"/>
            </a:endParaRPr>
          </a:p>
        </p:txBody>
      </p:sp>
      <p:sp>
        <p:nvSpPr>
          <p:cNvPr id="60" name="Title 3"/>
          <p:cNvSpPr txBox="1">
            <a:spLocks/>
          </p:cNvSpPr>
          <p:nvPr/>
        </p:nvSpPr>
        <p:spPr>
          <a:xfrm>
            <a:off x="561538" y="41275"/>
            <a:ext cx="7994714"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tab pos="1619250" algn="l"/>
                <a:tab pos="2959100" algn="l"/>
              </a:tabLst>
              <a:defRPr/>
            </a:pPr>
            <a:r>
              <a:rPr lang="en-US" altLang="ko-KR" sz="2100" b="1" kern="0" dirty="0">
                <a:solidFill>
                  <a:srgbClr val="0033CC"/>
                </a:solidFill>
                <a:latin typeface="+mj-ea"/>
                <a:ea typeface="+mj-ea"/>
                <a:cs typeface="+mj-cs"/>
              </a:rPr>
              <a:t>K</a:t>
            </a:r>
            <a:r>
              <a:rPr lang="en-US" altLang="ko-KR" sz="2100" b="1" kern="0" noProof="0" dirty="0" err="1" smtClean="0">
                <a:solidFill>
                  <a:srgbClr val="0033CC"/>
                </a:solidFill>
                <a:latin typeface="+mj-ea"/>
                <a:ea typeface="+mj-ea"/>
                <a:cs typeface="+mj-cs"/>
              </a:rPr>
              <a:t>inetic</a:t>
            </a:r>
            <a:r>
              <a:rPr lang="en-US" altLang="ko-KR" sz="2100" b="1" kern="0" noProof="0" dirty="0" smtClean="0">
                <a:solidFill>
                  <a:srgbClr val="0033CC"/>
                </a:solidFill>
                <a:latin typeface="+mj-ea"/>
                <a:ea typeface="+mj-ea"/>
                <a:cs typeface="+mj-cs"/>
              </a:rPr>
              <a:t> EFIT reconstruction shows evolution of low-sheared </a:t>
            </a:r>
            <a:r>
              <a:rPr lang="en-US" altLang="ko-KR" sz="2100" b="1" i="1" kern="0" noProof="0" dirty="0" smtClean="0">
                <a:solidFill>
                  <a:srgbClr val="0033CC"/>
                </a:solidFill>
                <a:latin typeface="+mj-ea"/>
                <a:ea typeface="+mj-ea"/>
                <a:cs typeface="+mj-cs"/>
              </a:rPr>
              <a:t>q</a:t>
            </a:r>
            <a:r>
              <a:rPr lang="en-US" altLang="ko-KR" sz="2100" b="1" kern="0" noProof="0" dirty="0" smtClean="0">
                <a:solidFill>
                  <a:srgbClr val="0033CC"/>
                </a:solidFill>
                <a:latin typeface="+mj-ea"/>
                <a:ea typeface="+mj-ea"/>
                <a:cs typeface="+mj-cs"/>
              </a:rPr>
              <a:t>-profile region at varied </a:t>
            </a:r>
            <a:r>
              <a:rPr lang="en-US" altLang="ko-KR" sz="2100" b="1" i="1" kern="0" noProof="0" dirty="0" smtClean="0">
                <a:solidFill>
                  <a:srgbClr val="0033CC"/>
                </a:solidFill>
                <a:latin typeface="+mj-ea"/>
                <a:ea typeface="+mj-ea"/>
                <a:cs typeface="+mj-cs"/>
              </a:rPr>
              <a:t>q</a:t>
            </a:r>
            <a:r>
              <a:rPr lang="en-US" altLang="ko-KR" sz="2100" b="1" kern="0" noProof="0" dirty="0" smtClean="0">
                <a:solidFill>
                  <a:srgbClr val="0033CC"/>
                </a:solidFill>
                <a:latin typeface="+mj-ea"/>
                <a:ea typeface="+mj-ea"/>
                <a:cs typeface="+mj-cs"/>
              </a:rPr>
              <a:t>-values</a:t>
            </a:r>
            <a:endParaRPr kumimoji="0" lang="ko-KR" altLang="en-US" sz="2100" u="none" strike="noStrike" kern="0" cap="none" spc="0" normalizeH="0" noProof="0" dirty="0">
              <a:ln>
                <a:noFill/>
              </a:ln>
              <a:solidFill>
                <a:srgbClr val="0033CC"/>
              </a:solidFill>
              <a:effectLst/>
              <a:uLnTx/>
              <a:uFillTx/>
              <a:latin typeface="+mj-lt"/>
              <a:ea typeface="+mj-ea"/>
              <a:cs typeface="+mj-cs"/>
            </a:endParaRPr>
          </a:p>
        </p:txBody>
      </p:sp>
      <p:sp>
        <p:nvSpPr>
          <p:cNvPr id="62" name="TextBox 61"/>
          <p:cNvSpPr txBox="1"/>
          <p:nvPr/>
        </p:nvSpPr>
        <p:spPr>
          <a:xfrm>
            <a:off x="721856" y="5165108"/>
            <a:ext cx="867545" cy="338554"/>
          </a:xfrm>
          <a:prstGeom prst="rect">
            <a:avLst/>
          </a:prstGeom>
          <a:noFill/>
        </p:spPr>
        <p:txBody>
          <a:bodyPr wrap="none" rtlCol="0">
            <a:spAutoFit/>
          </a:bodyPr>
          <a:lstStyle/>
          <a:p>
            <a:r>
              <a:rPr lang="en-US" sz="1600" i="1" dirty="0" err="1">
                <a:solidFill>
                  <a:srgbClr val="FF0000"/>
                </a:solidFill>
                <a:latin typeface="+mn-lt"/>
                <a:cs typeface="Calibri" panose="020F0502020204030204" pitchFamily="34" charset="0"/>
              </a:rPr>
              <a:t>q</a:t>
            </a:r>
            <a:r>
              <a:rPr lang="en-US" sz="1600" baseline="-25000" dirty="0" err="1" smtClean="0">
                <a:solidFill>
                  <a:srgbClr val="FF0000"/>
                </a:solidFill>
                <a:latin typeface="+mn-lt"/>
                <a:cs typeface="Calibri" panose="020F0502020204030204" pitchFamily="34" charset="0"/>
              </a:rPr>
              <a:t>min</a:t>
            </a:r>
            <a:r>
              <a:rPr lang="en-US" sz="1600" dirty="0" smtClean="0">
                <a:solidFill>
                  <a:srgbClr val="FF0000"/>
                </a:solidFill>
                <a:latin typeface="+mn-lt"/>
                <a:cs typeface="Calibri" panose="020F0502020204030204" pitchFamily="34" charset="0"/>
              </a:rPr>
              <a:t> &lt; 1</a:t>
            </a:r>
            <a:endParaRPr lang="en-GB" sz="1600" dirty="0">
              <a:solidFill>
                <a:srgbClr val="FF0000"/>
              </a:solidFill>
              <a:latin typeface="+mn-lt"/>
              <a:cs typeface="Calibri" panose="020F0502020204030204" pitchFamily="34" charset="0"/>
            </a:endParaRPr>
          </a:p>
        </p:txBody>
      </p:sp>
      <p:sp>
        <p:nvSpPr>
          <p:cNvPr id="16" name="TextBox 15"/>
          <p:cNvSpPr txBox="1"/>
          <p:nvPr/>
        </p:nvSpPr>
        <p:spPr>
          <a:xfrm>
            <a:off x="5692857" y="1240811"/>
            <a:ext cx="247808" cy="288147"/>
          </a:xfrm>
          <a:prstGeom prst="rect">
            <a:avLst/>
          </a:prstGeom>
          <a:solidFill>
            <a:srgbClr val="FFFFCC"/>
          </a:solidFill>
          <a:ln>
            <a:solidFill>
              <a:srgbClr val="FF0000"/>
            </a:solidFill>
          </a:ln>
        </p:spPr>
        <p:txBody>
          <a:bodyPr wrap="square" lIns="36000" tIns="36000" rIns="36000" bIns="36000" rtlCol="0" anchor="ctr" anchorCtr="0">
            <a:spAutoFit/>
          </a:bodyPr>
          <a:lstStyle/>
          <a:p>
            <a:pPr algn="ctr"/>
            <a:r>
              <a:rPr lang="en-US" altLang="ko-KR" sz="1400" dirty="0" smtClean="0">
                <a:solidFill>
                  <a:srgbClr val="FF0000"/>
                </a:solidFill>
              </a:rPr>
              <a:t>t1</a:t>
            </a:r>
            <a:endParaRPr lang="ko-KR" altLang="en-US" sz="1400" dirty="0">
              <a:solidFill>
                <a:srgbClr val="FF0000"/>
              </a:solidFill>
            </a:endParaRPr>
          </a:p>
        </p:txBody>
      </p:sp>
      <p:sp>
        <p:nvSpPr>
          <p:cNvPr id="93" name="TextBox 92"/>
          <p:cNvSpPr txBox="1"/>
          <p:nvPr/>
        </p:nvSpPr>
        <p:spPr>
          <a:xfrm>
            <a:off x="6296482" y="1240811"/>
            <a:ext cx="247808" cy="288147"/>
          </a:xfrm>
          <a:prstGeom prst="rect">
            <a:avLst/>
          </a:prstGeom>
          <a:solidFill>
            <a:srgbClr val="FFFFCC"/>
          </a:solidFill>
          <a:ln>
            <a:solidFill>
              <a:srgbClr val="0000FF"/>
            </a:solidFill>
          </a:ln>
        </p:spPr>
        <p:txBody>
          <a:bodyPr wrap="square" lIns="36000" tIns="36000" rIns="36000" bIns="36000" rtlCol="0" anchor="ctr" anchorCtr="0">
            <a:spAutoFit/>
          </a:bodyPr>
          <a:lstStyle/>
          <a:p>
            <a:pPr algn="ctr"/>
            <a:r>
              <a:rPr lang="en-US" altLang="ko-KR" sz="1400" dirty="0" smtClean="0">
                <a:solidFill>
                  <a:srgbClr val="0000FF"/>
                </a:solidFill>
              </a:rPr>
              <a:t>t2</a:t>
            </a:r>
            <a:endParaRPr lang="ko-KR" altLang="en-US" sz="1400" dirty="0">
              <a:solidFill>
                <a:srgbClr val="0000FF"/>
              </a:solidFill>
            </a:endParaRPr>
          </a:p>
        </p:txBody>
      </p:sp>
      <p:sp>
        <p:nvSpPr>
          <p:cNvPr id="94" name="TextBox 93"/>
          <p:cNvSpPr txBox="1"/>
          <p:nvPr/>
        </p:nvSpPr>
        <p:spPr>
          <a:xfrm>
            <a:off x="7551068" y="1240811"/>
            <a:ext cx="247808" cy="288147"/>
          </a:xfrm>
          <a:prstGeom prst="rect">
            <a:avLst/>
          </a:prstGeom>
          <a:solidFill>
            <a:srgbClr val="FFFFCC"/>
          </a:solidFill>
          <a:ln>
            <a:solidFill>
              <a:srgbClr val="008000"/>
            </a:solidFill>
          </a:ln>
        </p:spPr>
        <p:txBody>
          <a:bodyPr wrap="square" lIns="36000" tIns="36000" rIns="36000" bIns="36000" rtlCol="0" anchor="ctr" anchorCtr="0">
            <a:spAutoFit/>
          </a:bodyPr>
          <a:lstStyle/>
          <a:p>
            <a:pPr algn="ctr"/>
            <a:r>
              <a:rPr lang="en-US" altLang="ko-KR" sz="1400" dirty="0" smtClean="0">
                <a:solidFill>
                  <a:srgbClr val="008000"/>
                </a:solidFill>
              </a:rPr>
              <a:t>t3</a:t>
            </a:r>
            <a:endParaRPr lang="ko-KR" altLang="en-US" sz="1400" dirty="0">
              <a:solidFill>
                <a:srgbClr val="008000"/>
              </a:solidFill>
            </a:endParaRPr>
          </a:p>
        </p:txBody>
      </p:sp>
      <p:sp>
        <p:nvSpPr>
          <p:cNvPr id="75" name="Rectangle 74"/>
          <p:cNvSpPr/>
          <p:nvPr/>
        </p:nvSpPr>
        <p:spPr>
          <a:xfrm>
            <a:off x="1321701" y="807002"/>
            <a:ext cx="682266" cy="338554"/>
          </a:xfrm>
          <a:prstGeom prst="rect">
            <a:avLst/>
          </a:prstGeom>
        </p:spPr>
        <p:txBody>
          <a:bodyPr wrap="square">
            <a:spAutoFit/>
          </a:bodyPr>
          <a:lstStyle/>
          <a:p>
            <a:r>
              <a:rPr lang="en-US" sz="1600" dirty="0" smtClean="0">
                <a:solidFill>
                  <a:schemeClr val="tx1"/>
                </a:solidFill>
                <a:latin typeface="+mn-lt"/>
                <a:cs typeface="Calibri" panose="020F0502020204030204" pitchFamily="34" charset="0"/>
              </a:rPr>
              <a:t>x10</a:t>
            </a:r>
            <a:r>
              <a:rPr lang="en-US" sz="1400" baseline="60000" dirty="0" smtClean="0">
                <a:solidFill>
                  <a:schemeClr val="tx1"/>
                </a:solidFill>
                <a:latin typeface="+mn-lt"/>
                <a:cs typeface="Calibri" panose="020F0502020204030204" pitchFamily="34" charset="0"/>
              </a:rPr>
              <a:t>6</a:t>
            </a:r>
            <a:endParaRPr lang="en-GB" sz="1400" baseline="60000" dirty="0">
              <a:solidFill>
                <a:schemeClr val="tx1"/>
              </a:solidFill>
              <a:latin typeface="+mn-lt"/>
            </a:endParaRPr>
          </a:p>
        </p:txBody>
      </p:sp>
    </p:spTree>
    <p:extLst>
      <p:ext uri="{BB962C8B-B14F-4D97-AF65-F5344CB8AC3E}">
        <p14:creationId xmlns:p14="http://schemas.microsoft.com/office/powerpoint/2010/main" val="2408040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p:cNvSpPr txBox="1">
            <a:spLocks/>
          </p:cNvSpPr>
          <p:nvPr/>
        </p:nvSpPr>
        <p:spPr>
          <a:xfrm>
            <a:off x="564744" y="41275"/>
            <a:ext cx="8027310" cy="685800"/>
          </a:xfrm>
          <a:prstGeom prst="rect">
            <a:avLst/>
          </a:prstGeom>
        </p:spPr>
        <p:txBody>
          <a:bodyPr anchor="ctr" anchorCtr="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ko-KR" sz="2100" b="1" kern="0" noProof="0" dirty="0" smtClean="0">
                <a:solidFill>
                  <a:srgbClr val="0033CC"/>
                </a:solidFill>
                <a:latin typeface="+mj-ea"/>
                <a:ea typeface="+mj-ea"/>
                <a:cs typeface="+mj-cs"/>
              </a:rPr>
              <a:t>Interpretive TRANSP analysis computes high non-inductive current fraction in the experimental equilibria</a:t>
            </a:r>
            <a:endParaRPr kumimoji="0" lang="ko-KR" altLang="en-US" sz="2100" u="none" strike="noStrike" kern="0" cap="none" spc="0" normalizeH="0" noProof="0" dirty="0">
              <a:ln>
                <a:noFill/>
              </a:ln>
              <a:solidFill>
                <a:srgbClr val="0033CC"/>
              </a:solidFill>
              <a:effectLst/>
              <a:uLnTx/>
              <a:uFillTx/>
              <a:latin typeface="+mj-lt"/>
              <a:ea typeface="+mj-ea"/>
              <a:cs typeface="+mj-cs"/>
            </a:endParaRPr>
          </a:p>
        </p:txBody>
      </p:sp>
      <p:sp>
        <p:nvSpPr>
          <p:cNvPr id="42" name="Rectangle 3"/>
          <p:cNvSpPr txBox="1">
            <a:spLocks noChangeArrowheads="1"/>
          </p:cNvSpPr>
          <p:nvPr/>
        </p:nvSpPr>
        <p:spPr>
          <a:xfrm>
            <a:off x="565721" y="4604045"/>
            <a:ext cx="8455479" cy="1794723"/>
          </a:xfrm>
          <a:prstGeom prst="rect">
            <a:avLst/>
          </a:prstGeom>
        </p:spPr>
        <p:txBody>
          <a:bodyPr/>
          <a:lstStyle/>
          <a:p>
            <a:pPr marL="342900" indent="-342900">
              <a:spcBef>
                <a:spcPct val="70000"/>
              </a:spcBef>
              <a:buClr>
                <a:srgbClr val="F70606"/>
              </a:buClr>
              <a:buSzPct val="75000"/>
              <a:buFont typeface="Wingdings" pitchFamily="2" charset="2"/>
              <a:buChar char=""/>
              <a:defRPr/>
            </a:pPr>
            <a:r>
              <a:rPr lang="en-US" altLang="ko-KR" sz="1800" kern="0" dirty="0" smtClean="0">
                <a:solidFill>
                  <a:srgbClr val="0033CC"/>
                </a:solidFill>
                <a:latin typeface="+mj-lt"/>
                <a:ea typeface="굴림" pitchFamily="50" charset="-127"/>
              </a:rPr>
              <a:t>Transport calculations using TRANSP to investigate a disruption-free path to device target high beta operation with high non-inductive current fraction, </a:t>
            </a:r>
            <a:r>
              <a:rPr lang="en-US" altLang="ko-KR" sz="1800" kern="0" dirty="0" err="1" smtClean="0">
                <a:solidFill>
                  <a:srgbClr val="0033CC"/>
                </a:solidFill>
                <a:latin typeface="+mj-lt"/>
                <a:ea typeface="굴림" pitchFamily="50" charset="-127"/>
              </a:rPr>
              <a:t>f</a:t>
            </a:r>
            <a:r>
              <a:rPr lang="en-US" altLang="ko-KR" sz="1800" kern="0" baseline="-25000" dirty="0" err="1" smtClean="0">
                <a:solidFill>
                  <a:srgbClr val="0033CC"/>
                </a:solidFill>
                <a:latin typeface="+mj-lt"/>
                <a:ea typeface="굴림" pitchFamily="50" charset="-127"/>
              </a:rPr>
              <a:t>NI</a:t>
            </a:r>
            <a:endParaRPr lang="en-US" altLang="ko-KR" sz="1800" kern="0" dirty="0" smtClean="0">
              <a:solidFill>
                <a:srgbClr val="0033CC"/>
              </a:solidFill>
              <a:latin typeface="+mj-lt"/>
              <a:ea typeface="굴림" pitchFamily="50" charset="-127"/>
            </a:endParaRPr>
          </a:p>
          <a:p>
            <a:pPr marL="342900" indent="-342900">
              <a:spcBef>
                <a:spcPct val="70000"/>
              </a:spcBef>
              <a:buClr>
                <a:srgbClr val="F70606"/>
              </a:buClr>
              <a:buSzPct val="75000"/>
              <a:buFont typeface="Wingdings" pitchFamily="2" charset="2"/>
              <a:buChar char=""/>
              <a:defRPr/>
            </a:pPr>
            <a:r>
              <a:rPr lang="en-US" altLang="ko-KR" sz="1800" kern="0" dirty="0" smtClean="0">
                <a:solidFill>
                  <a:srgbClr val="0033CC"/>
                </a:solidFill>
                <a:latin typeface="+mj-lt"/>
                <a:ea typeface="굴림" pitchFamily="50" charset="-127"/>
              </a:rPr>
              <a:t>Interpretive TRANSP runs indicate </a:t>
            </a:r>
            <a:r>
              <a:rPr lang="en-US" altLang="ko-KR" sz="1800" kern="0" dirty="0" err="1" smtClean="0">
                <a:solidFill>
                  <a:srgbClr val="0033CC"/>
                </a:solidFill>
                <a:latin typeface="+mj-lt"/>
                <a:ea typeface="굴림" pitchFamily="50" charset="-127"/>
              </a:rPr>
              <a:t>f</a:t>
            </a:r>
            <a:r>
              <a:rPr lang="en-US" altLang="ko-KR" sz="1800" kern="0" baseline="-25000" dirty="0" err="1" smtClean="0">
                <a:solidFill>
                  <a:srgbClr val="0033CC"/>
                </a:solidFill>
                <a:latin typeface="+mj-lt"/>
                <a:ea typeface="굴림" pitchFamily="50" charset="-127"/>
              </a:rPr>
              <a:t>NI</a:t>
            </a:r>
            <a:r>
              <a:rPr lang="en-US" altLang="ko-KR" sz="1800" kern="0" dirty="0" smtClean="0">
                <a:solidFill>
                  <a:srgbClr val="0033CC"/>
                </a:solidFill>
                <a:latin typeface="+mj-lt"/>
                <a:ea typeface="굴림" pitchFamily="50" charset="-127"/>
              </a:rPr>
              <a:t> can reach up to 75% in the experiment</a:t>
            </a:r>
          </a:p>
          <a:p>
            <a:pPr marL="342900" indent="-342900">
              <a:spcBef>
                <a:spcPct val="70000"/>
              </a:spcBef>
              <a:buClr>
                <a:srgbClr val="F70606"/>
              </a:buClr>
              <a:buSzPct val="75000"/>
              <a:buFont typeface="Wingdings" pitchFamily="2" charset="2"/>
              <a:buChar char=""/>
              <a:defRPr/>
            </a:pPr>
            <a:r>
              <a:rPr lang="en-US" altLang="ko-KR" sz="1800" kern="0" dirty="0" smtClean="0">
                <a:solidFill>
                  <a:srgbClr val="0033CC"/>
                </a:solidFill>
                <a:ea typeface="굴림" pitchFamily="50" charset="-127"/>
              </a:rPr>
              <a:t>While </a:t>
            </a:r>
            <a:r>
              <a:rPr lang="en-US" altLang="ko-KR" sz="1800" kern="0" dirty="0" err="1" smtClean="0">
                <a:solidFill>
                  <a:srgbClr val="0033CC"/>
                </a:solidFill>
                <a:ea typeface="굴림" pitchFamily="50" charset="-127"/>
              </a:rPr>
              <a:t>f</a:t>
            </a:r>
            <a:r>
              <a:rPr lang="en-US" altLang="ko-KR" sz="1800" kern="0" baseline="-25000" dirty="0" err="1" smtClean="0">
                <a:solidFill>
                  <a:srgbClr val="0033CC"/>
                </a:solidFill>
                <a:ea typeface="굴림" pitchFamily="50" charset="-127"/>
              </a:rPr>
              <a:t>NI</a:t>
            </a:r>
            <a:r>
              <a:rPr lang="en-US" altLang="ko-KR" sz="1800" kern="0" dirty="0" smtClean="0">
                <a:solidFill>
                  <a:srgbClr val="0033CC"/>
                </a:solidFill>
                <a:ea typeface="굴림" pitchFamily="50" charset="-127"/>
              </a:rPr>
              <a:t> can be high in different operating conditions, the bootstrap and total non-inductive current profile can vary significantly  </a:t>
            </a:r>
            <a:endParaRPr lang="en-US" altLang="ko-KR" sz="1800" kern="0" dirty="0">
              <a:solidFill>
                <a:srgbClr val="0033CC"/>
              </a:solidFill>
              <a:ea typeface="굴림" pitchFamily="50" charset="-127"/>
            </a:endParaRPr>
          </a:p>
          <a:p>
            <a:pPr marL="742950" lvl="1" indent="-285750">
              <a:spcBef>
                <a:spcPct val="50000"/>
              </a:spcBef>
              <a:buClr>
                <a:srgbClr val="5FCAFA"/>
              </a:buClr>
              <a:buSzPct val="80000"/>
              <a:buFont typeface="Wingdings" pitchFamily="2" charset="2"/>
              <a:buChar char="q"/>
              <a:defRPr/>
            </a:pPr>
            <a:endParaRPr lang="en-US" altLang="ko-KR" sz="1800" kern="0" dirty="0" smtClean="0">
              <a:solidFill>
                <a:schemeClr val="tx1"/>
              </a:solidFill>
              <a:latin typeface="+mj-lt"/>
              <a:ea typeface="굴림" pitchFamily="50" charset="-127"/>
            </a:endParaRPr>
          </a:p>
          <a:p>
            <a:pPr marL="342900" indent="-342900">
              <a:spcBef>
                <a:spcPct val="70000"/>
              </a:spcBef>
              <a:buClr>
                <a:srgbClr val="F70606"/>
              </a:buClr>
              <a:buSzPct val="75000"/>
              <a:defRPr/>
            </a:pPr>
            <a:r>
              <a:rPr lang="en-US" altLang="ko-KR" sz="1800" kern="0" dirty="0" smtClean="0">
                <a:solidFill>
                  <a:srgbClr val="005288"/>
                </a:solidFill>
                <a:latin typeface="+mj-lt"/>
                <a:ea typeface="굴림" pitchFamily="50" charset="-127"/>
              </a:rPr>
              <a:t> </a:t>
            </a:r>
            <a:endParaRPr lang="en-US" altLang="ko-KR" sz="1800" kern="0" dirty="0">
              <a:solidFill>
                <a:srgbClr val="005288"/>
              </a:solidFill>
              <a:latin typeface="+mj-lt"/>
              <a:ea typeface="굴림" pitchFamily="50" charset="-127"/>
            </a:endParaRPr>
          </a:p>
          <a:p>
            <a:pPr marL="342900" indent="-342900">
              <a:spcBef>
                <a:spcPct val="70000"/>
              </a:spcBef>
              <a:buClr>
                <a:srgbClr val="F70606"/>
              </a:buClr>
              <a:buSzPct val="75000"/>
              <a:defRPr/>
            </a:pPr>
            <a:endParaRPr lang="en-US" altLang="ko-KR" sz="1800" kern="0" dirty="0">
              <a:solidFill>
                <a:schemeClr val="accent1">
                  <a:lumMod val="75000"/>
                </a:schemeClr>
              </a:solidFill>
              <a:latin typeface="+mj-lt"/>
              <a:ea typeface="굴림" pitchFamily="50" charset="-127"/>
            </a:endParaRPr>
          </a:p>
        </p:txBody>
      </p:sp>
      <p:grpSp>
        <p:nvGrpSpPr>
          <p:cNvPr id="69" name="Group 68"/>
          <p:cNvGrpSpPr/>
          <p:nvPr/>
        </p:nvGrpSpPr>
        <p:grpSpPr>
          <a:xfrm>
            <a:off x="4622850" y="875689"/>
            <a:ext cx="4392000" cy="3468619"/>
            <a:chOff x="108000" y="875689"/>
            <a:chExt cx="4392000" cy="3468619"/>
          </a:xfrm>
        </p:grpSpPr>
        <p:grpSp>
          <p:nvGrpSpPr>
            <p:cNvPr id="17" name="Group 16"/>
            <p:cNvGrpSpPr/>
            <p:nvPr/>
          </p:nvGrpSpPr>
          <p:grpSpPr>
            <a:xfrm>
              <a:off x="108000" y="1154309"/>
              <a:ext cx="4392000" cy="3189999"/>
              <a:chOff x="241218" y="2592000"/>
              <a:chExt cx="5286926" cy="3839999"/>
            </a:xfrm>
          </p:grpSpPr>
          <p:pic>
            <p:nvPicPr>
              <p:cNvPr id="20"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l="1063" r="7148"/>
              <a:stretch/>
            </p:blipFill>
            <p:spPr bwMode="auto">
              <a:xfrm>
                <a:off x="241218" y="2592000"/>
                <a:ext cx="5286926" cy="38399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33158" y="3159380"/>
                <a:ext cx="1348977" cy="737294"/>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1695272" y="875689"/>
              <a:ext cx="2531462" cy="369332"/>
            </a:xfrm>
            <a:prstGeom prst="rect">
              <a:avLst/>
            </a:prstGeom>
            <a:noFill/>
          </p:spPr>
          <p:txBody>
            <a:bodyPr wrap="none" rtlCol="0">
              <a:spAutoFit/>
            </a:bodyPr>
            <a:lstStyle/>
            <a:p>
              <a:r>
                <a:rPr lang="en-US" altLang="ko-KR" sz="1800" u="sng" dirty="0" smtClean="0"/>
                <a:t>High </a:t>
              </a:r>
              <a:r>
                <a:rPr lang="en-US" altLang="ko-KR" sz="1800" u="sng" dirty="0" err="1" smtClean="0">
                  <a:latin typeface="Symbol" panose="05050102010706020507" pitchFamily="18" charset="2"/>
                </a:rPr>
                <a:t>b</a:t>
              </a:r>
              <a:r>
                <a:rPr lang="en-US" altLang="ko-KR" sz="1800" u="sng" baseline="-25000" dirty="0" err="1" smtClean="0"/>
                <a:t>N</a:t>
              </a:r>
              <a:r>
                <a:rPr lang="en-US" altLang="ko-KR" sz="1800" u="sng" dirty="0" smtClean="0"/>
                <a:t> &gt; 4 equilibrium</a:t>
              </a:r>
              <a:endParaRPr lang="ko-KR" altLang="en-US" sz="1800" u="sng" dirty="0"/>
            </a:p>
          </p:txBody>
        </p:sp>
        <p:sp>
          <p:nvSpPr>
            <p:cNvPr id="43" name="TextBox 42"/>
            <p:cNvSpPr txBox="1"/>
            <p:nvPr/>
          </p:nvSpPr>
          <p:spPr>
            <a:xfrm>
              <a:off x="1075779" y="1612401"/>
              <a:ext cx="1013419" cy="338554"/>
            </a:xfrm>
            <a:prstGeom prst="rect">
              <a:avLst/>
            </a:prstGeom>
            <a:noFill/>
          </p:spPr>
          <p:txBody>
            <a:bodyPr wrap="none" rtlCol="0">
              <a:spAutoFit/>
            </a:bodyPr>
            <a:lstStyle/>
            <a:p>
              <a:r>
                <a:rPr lang="en-US" altLang="ko-KR" sz="1600" u="sng" dirty="0" smtClean="0"/>
                <a:t>TRANSP</a:t>
              </a:r>
              <a:endParaRPr lang="ko-KR" altLang="en-US" sz="1600" u="sng" dirty="0"/>
            </a:p>
          </p:txBody>
        </p:sp>
        <p:sp>
          <p:nvSpPr>
            <p:cNvPr id="46" name="TextBox 45"/>
            <p:cNvSpPr txBox="1"/>
            <p:nvPr/>
          </p:nvSpPr>
          <p:spPr>
            <a:xfrm>
              <a:off x="3170171" y="2378306"/>
              <a:ext cx="1090679" cy="646331"/>
            </a:xfrm>
            <a:prstGeom prst="rect">
              <a:avLst/>
            </a:prstGeom>
            <a:solidFill>
              <a:srgbClr val="FFFFCC"/>
            </a:solidFill>
            <a:ln w="19050">
              <a:solidFill>
                <a:srgbClr val="FF0000"/>
              </a:solidFill>
            </a:ln>
          </p:spPr>
          <p:txBody>
            <a:bodyPr wrap="square" rIns="36000" rtlCol="0">
              <a:spAutoFit/>
            </a:bodyPr>
            <a:lstStyle/>
            <a:p>
              <a:r>
                <a:rPr lang="en-US" altLang="ko-KR" sz="1800" dirty="0" err="1" smtClean="0">
                  <a:latin typeface="Symbol" panose="05050102010706020507" pitchFamily="18" charset="2"/>
                </a:rPr>
                <a:t>b</a:t>
              </a:r>
              <a:r>
                <a:rPr lang="en-US" altLang="ko-KR" sz="1800" baseline="-25000" dirty="0" err="1" smtClean="0"/>
                <a:t>N</a:t>
              </a:r>
              <a:r>
                <a:rPr lang="en-US" altLang="ko-KR" sz="1800" dirty="0" smtClean="0"/>
                <a:t> = 4.3</a:t>
              </a:r>
            </a:p>
            <a:p>
              <a:r>
                <a:rPr lang="en-US" altLang="ko-KR" sz="1800" dirty="0" err="1" smtClean="0"/>
                <a:t>f</a:t>
              </a:r>
              <a:r>
                <a:rPr lang="en-US" altLang="ko-KR" sz="1800" baseline="-25000" dirty="0" err="1" smtClean="0"/>
                <a:t>NI</a:t>
              </a:r>
              <a:r>
                <a:rPr lang="en-US" altLang="ko-KR" sz="1800" dirty="0" smtClean="0"/>
                <a:t> = 67%</a:t>
              </a:r>
              <a:endParaRPr lang="ko-KR" altLang="en-US" sz="1800" dirty="0"/>
            </a:p>
          </p:txBody>
        </p:sp>
        <p:sp>
          <p:nvSpPr>
            <p:cNvPr id="49" name="TextBox 48"/>
            <p:cNvSpPr txBox="1"/>
            <p:nvPr/>
          </p:nvSpPr>
          <p:spPr>
            <a:xfrm>
              <a:off x="1413227" y="2151485"/>
              <a:ext cx="1494320" cy="338554"/>
            </a:xfrm>
            <a:prstGeom prst="rect">
              <a:avLst/>
            </a:prstGeom>
            <a:noFill/>
          </p:spPr>
          <p:txBody>
            <a:bodyPr wrap="none" rtlCol="0">
              <a:spAutoFit/>
            </a:bodyPr>
            <a:lstStyle/>
            <a:p>
              <a:r>
                <a:rPr lang="en-US" altLang="ko-KR" sz="1600" dirty="0" smtClean="0"/>
                <a:t>P</a:t>
              </a:r>
              <a:r>
                <a:rPr lang="en-US" altLang="ko-KR" sz="1600" baseline="-25000" dirty="0" smtClean="0"/>
                <a:t>NBI</a:t>
              </a:r>
              <a:r>
                <a:rPr lang="en-US" altLang="ko-KR" sz="1600" dirty="0" smtClean="0"/>
                <a:t> = 4.5 MW</a:t>
              </a:r>
              <a:endParaRPr lang="ko-KR" altLang="en-US" sz="1600" dirty="0"/>
            </a:p>
          </p:txBody>
        </p:sp>
        <p:sp>
          <p:nvSpPr>
            <p:cNvPr id="62" name="TextBox 61"/>
            <p:cNvSpPr txBox="1"/>
            <p:nvPr/>
          </p:nvSpPr>
          <p:spPr>
            <a:xfrm>
              <a:off x="3576047" y="4061910"/>
              <a:ext cx="822137" cy="221018"/>
            </a:xfrm>
            <a:prstGeom prst="rect">
              <a:avLst/>
            </a:prstGeom>
            <a:noFill/>
            <a:ln w="12700">
              <a:solidFill>
                <a:srgbClr val="FF33CC"/>
              </a:solidFill>
            </a:ln>
          </p:spPr>
          <p:txBody>
            <a:bodyPr wrap="square" lIns="72000" tIns="18000" rIns="72000" bIns="18000" rtlCol="0">
              <a:spAutoFit/>
            </a:bodyPr>
            <a:lstStyle/>
            <a:p>
              <a:pPr algn="ctr"/>
              <a:r>
                <a:rPr lang="en-US" altLang="ko-KR" sz="1200" b="1" dirty="0" smtClean="0">
                  <a:solidFill>
                    <a:srgbClr val="FF33CC"/>
                  </a:solidFill>
                </a:rPr>
                <a:t>Broad </a:t>
              </a:r>
              <a:r>
                <a:rPr lang="en-US" altLang="ko-KR" sz="1200" b="1" dirty="0" err="1" smtClean="0">
                  <a:solidFill>
                    <a:srgbClr val="FF33CC"/>
                  </a:solidFill>
                </a:rPr>
                <a:t>j</a:t>
              </a:r>
              <a:r>
                <a:rPr lang="en-US" altLang="ko-KR" sz="1200" b="1" baseline="-25000" dirty="0" err="1" smtClean="0">
                  <a:solidFill>
                    <a:srgbClr val="FF33CC"/>
                  </a:solidFill>
                </a:rPr>
                <a:t>BS</a:t>
              </a:r>
              <a:endParaRPr lang="ko-KR" altLang="en-US" sz="1200" b="1" baseline="-25000" dirty="0">
                <a:solidFill>
                  <a:srgbClr val="FF33CC"/>
                </a:solidFill>
              </a:endParaRPr>
            </a:p>
          </p:txBody>
        </p:sp>
        <p:grpSp>
          <p:nvGrpSpPr>
            <p:cNvPr id="63" name="Group 62"/>
            <p:cNvGrpSpPr/>
            <p:nvPr/>
          </p:nvGrpSpPr>
          <p:grpSpPr>
            <a:xfrm>
              <a:off x="3819646" y="3509963"/>
              <a:ext cx="335640" cy="551949"/>
              <a:chOff x="8370210" y="3474284"/>
              <a:chExt cx="335640" cy="604509"/>
            </a:xfrm>
          </p:grpSpPr>
          <p:cxnSp>
            <p:nvCxnSpPr>
              <p:cNvPr id="64" name="Straight Arrow Connector 63"/>
              <p:cNvCxnSpPr/>
              <p:nvPr/>
            </p:nvCxnSpPr>
            <p:spPr bwMode="auto">
              <a:xfrm rot="5400000">
                <a:off x="8538030" y="3306465"/>
                <a:ext cx="0" cy="335640"/>
              </a:xfrm>
              <a:prstGeom prst="straightConnector1">
                <a:avLst/>
              </a:prstGeom>
              <a:solidFill>
                <a:schemeClr val="accent1"/>
              </a:solidFill>
              <a:ln w="12700" cap="flat" cmpd="sng" algn="ctr">
                <a:solidFill>
                  <a:srgbClr val="FF33CC"/>
                </a:solidFill>
                <a:prstDash val="solid"/>
                <a:round/>
                <a:headEnd type="none" w="med" len="med"/>
                <a:tailEnd type="triangle" w="lg" len="lg"/>
              </a:ln>
              <a:effectLst/>
            </p:spPr>
          </p:cxnSp>
          <p:cxnSp>
            <p:nvCxnSpPr>
              <p:cNvPr id="65" name="Straight Connector 64"/>
              <p:cNvCxnSpPr/>
              <p:nvPr/>
            </p:nvCxnSpPr>
            <p:spPr bwMode="auto">
              <a:xfrm rot="5400000">
                <a:off x="8403595" y="3776539"/>
                <a:ext cx="604509" cy="0"/>
              </a:xfrm>
              <a:prstGeom prst="line">
                <a:avLst/>
              </a:prstGeom>
              <a:solidFill>
                <a:schemeClr val="accent1"/>
              </a:solidFill>
              <a:ln w="12700" cap="flat" cmpd="sng" algn="ctr">
                <a:solidFill>
                  <a:srgbClr val="FF33CC"/>
                </a:solidFill>
                <a:prstDash val="solid"/>
                <a:round/>
                <a:headEnd type="none" w="med" len="med"/>
                <a:tailEnd type="none" w="med" len="med"/>
              </a:ln>
              <a:effectLst/>
            </p:spPr>
          </p:cxnSp>
        </p:grpSp>
        <p:sp>
          <p:nvSpPr>
            <p:cNvPr id="66" name="Rectangle 65"/>
            <p:cNvSpPr/>
            <p:nvPr/>
          </p:nvSpPr>
          <p:spPr>
            <a:xfrm>
              <a:off x="1770057" y="1306108"/>
              <a:ext cx="1805990" cy="261610"/>
            </a:xfrm>
            <a:prstGeom prst="rect">
              <a:avLst/>
            </a:prstGeom>
          </p:spPr>
          <p:txBody>
            <a:bodyPr wrap="square">
              <a:spAutoFit/>
            </a:bodyPr>
            <a:lstStyle/>
            <a:p>
              <a:r>
                <a:rPr lang="en-US" sz="1050" dirty="0" smtClean="0">
                  <a:solidFill>
                    <a:schemeClr val="tx1"/>
                  </a:solidFill>
                  <a:latin typeface="+mn-lt"/>
                  <a:cs typeface="Calibri" panose="020F0502020204030204" pitchFamily="34" charset="0"/>
                </a:rPr>
                <a:t>KSTAR 16295 @ t = 1.75 s</a:t>
              </a:r>
              <a:endParaRPr lang="en-GB" sz="1050" dirty="0">
                <a:solidFill>
                  <a:schemeClr val="tx1"/>
                </a:solidFill>
                <a:latin typeface="+mn-lt"/>
              </a:endParaRPr>
            </a:p>
          </p:txBody>
        </p:sp>
      </p:grpSp>
      <p:grpSp>
        <p:nvGrpSpPr>
          <p:cNvPr id="68" name="Group 67"/>
          <p:cNvGrpSpPr/>
          <p:nvPr/>
        </p:nvGrpSpPr>
        <p:grpSpPr>
          <a:xfrm>
            <a:off x="133400" y="875164"/>
            <a:ext cx="4392000" cy="3609310"/>
            <a:chOff x="4629200" y="875164"/>
            <a:chExt cx="4392000" cy="3609310"/>
          </a:xfrm>
        </p:grpSpPr>
        <p:pic>
          <p:nvPicPr>
            <p:cNvPr id="29" name="Picture 28"/>
            <p:cNvPicPr>
              <a:picLocks noChangeAspect="1" noChangeArrowheads="1"/>
            </p:cNvPicPr>
            <p:nvPr/>
          </p:nvPicPr>
          <p:blipFill rotWithShape="1">
            <a:blip r:embed="rId5">
              <a:extLst>
                <a:ext uri="{28A0092B-C50C-407E-A947-70E740481C1C}">
                  <a14:useLocalDpi xmlns:a14="http://schemas.microsoft.com/office/drawing/2010/main" val="0"/>
                </a:ext>
              </a:extLst>
            </a:blip>
            <a:srcRect l="967" r="7247"/>
            <a:stretch/>
          </p:blipFill>
          <p:spPr bwMode="auto">
            <a:xfrm>
              <a:off x="4629200" y="1154309"/>
              <a:ext cx="4392000" cy="318999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262109" y="875164"/>
              <a:ext cx="2351926" cy="369332"/>
            </a:xfrm>
            <a:prstGeom prst="rect">
              <a:avLst/>
            </a:prstGeom>
            <a:noFill/>
          </p:spPr>
          <p:txBody>
            <a:bodyPr wrap="none" rtlCol="0">
              <a:spAutoFit/>
            </a:bodyPr>
            <a:lstStyle/>
            <a:p>
              <a:r>
                <a:rPr lang="en-US" altLang="ko-KR" sz="1800" u="sng" dirty="0" smtClean="0"/>
                <a:t>Intermediate </a:t>
              </a:r>
              <a:r>
                <a:rPr lang="en-US" altLang="ko-KR" sz="1800" u="sng" dirty="0" err="1">
                  <a:latin typeface="Symbol" panose="05050102010706020507" pitchFamily="18" charset="2"/>
                </a:rPr>
                <a:t>b</a:t>
              </a:r>
              <a:r>
                <a:rPr lang="en-US" altLang="ko-KR" sz="1800" u="sng" baseline="-25000" dirty="0" err="1"/>
                <a:t>N</a:t>
              </a:r>
              <a:r>
                <a:rPr lang="en-US" altLang="ko-KR" sz="1800" u="sng" dirty="0" smtClean="0"/>
                <a:t> = 2.7</a:t>
              </a:r>
              <a:endParaRPr lang="ko-KR" altLang="en-US" sz="1800" u="sng" dirty="0"/>
            </a:p>
          </p:txBody>
        </p:sp>
        <p:pic>
          <p:nvPicPr>
            <p:cNvPr id="36" name="Picture 3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6200" y="1625648"/>
              <a:ext cx="1120634" cy="61249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5640521" y="1612401"/>
              <a:ext cx="1013419" cy="338554"/>
            </a:xfrm>
            <a:prstGeom prst="rect">
              <a:avLst/>
            </a:prstGeom>
            <a:noFill/>
          </p:spPr>
          <p:txBody>
            <a:bodyPr wrap="none" rtlCol="0">
              <a:spAutoFit/>
            </a:bodyPr>
            <a:lstStyle/>
            <a:p>
              <a:r>
                <a:rPr lang="en-US" altLang="ko-KR" sz="1600" u="sng" dirty="0" smtClean="0"/>
                <a:t>TRANSP</a:t>
              </a:r>
              <a:endParaRPr lang="ko-KR" altLang="en-US" sz="1600" u="sng" dirty="0"/>
            </a:p>
          </p:txBody>
        </p:sp>
        <p:sp>
          <p:nvSpPr>
            <p:cNvPr id="47" name="TextBox 46"/>
            <p:cNvSpPr txBox="1"/>
            <p:nvPr/>
          </p:nvSpPr>
          <p:spPr>
            <a:xfrm>
              <a:off x="7678671" y="2378306"/>
              <a:ext cx="1090679" cy="646331"/>
            </a:xfrm>
            <a:prstGeom prst="rect">
              <a:avLst/>
            </a:prstGeom>
            <a:solidFill>
              <a:srgbClr val="FFFFCC"/>
            </a:solidFill>
            <a:ln w="19050">
              <a:solidFill>
                <a:srgbClr val="FF0000"/>
              </a:solidFill>
            </a:ln>
          </p:spPr>
          <p:txBody>
            <a:bodyPr wrap="square" rIns="36000" rtlCol="0">
              <a:spAutoFit/>
            </a:bodyPr>
            <a:lstStyle/>
            <a:p>
              <a:r>
                <a:rPr lang="en-US" altLang="ko-KR" sz="1800" dirty="0" err="1" smtClean="0">
                  <a:latin typeface="Symbol" panose="05050102010706020507" pitchFamily="18" charset="2"/>
                </a:rPr>
                <a:t>b</a:t>
              </a:r>
              <a:r>
                <a:rPr lang="en-US" altLang="ko-KR" sz="1800" baseline="-25000" dirty="0" err="1" smtClean="0"/>
                <a:t>N</a:t>
              </a:r>
              <a:r>
                <a:rPr lang="en-US" altLang="ko-KR" sz="1800" dirty="0" smtClean="0"/>
                <a:t> = 2.7</a:t>
              </a:r>
            </a:p>
            <a:p>
              <a:r>
                <a:rPr lang="en-US" altLang="ko-KR" sz="1800" dirty="0" err="1" smtClean="0"/>
                <a:t>f</a:t>
              </a:r>
              <a:r>
                <a:rPr lang="en-US" altLang="ko-KR" sz="1800" baseline="-25000" dirty="0" err="1" smtClean="0"/>
                <a:t>NI</a:t>
              </a:r>
              <a:r>
                <a:rPr lang="en-US" altLang="ko-KR" sz="1800" dirty="0" smtClean="0"/>
                <a:t> = 71%</a:t>
              </a:r>
              <a:endParaRPr lang="ko-KR" altLang="en-US" sz="1800" dirty="0"/>
            </a:p>
          </p:txBody>
        </p:sp>
        <p:sp>
          <p:nvSpPr>
            <p:cNvPr id="50" name="TextBox 49"/>
            <p:cNvSpPr txBox="1"/>
            <p:nvPr/>
          </p:nvSpPr>
          <p:spPr>
            <a:xfrm>
              <a:off x="6019304" y="2151485"/>
              <a:ext cx="1494320" cy="338554"/>
            </a:xfrm>
            <a:prstGeom prst="rect">
              <a:avLst/>
            </a:prstGeom>
            <a:noFill/>
          </p:spPr>
          <p:txBody>
            <a:bodyPr wrap="none" rtlCol="0">
              <a:spAutoFit/>
            </a:bodyPr>
            <a:lstStyle/>
            <a:p>
              <a:r>
                <a:rPr lang="en-US" altLang="ko-KR" sz="1600" dirty="0" smtClean="0"/>
                <a:t>P</a:t>
              </a:r>
              <a:r>
                <a:rPr lang="en-US" altLang="ko-KR" sz="1600" baseline="-25000" dirty="0" smtClean="0"/>
                <a:t>NBI</a:t>
              </a:r>
              <a:r>
                <a:rPr lang="en-US" altLang="ko-KR" sz="1600" dirty="0" smtClean="0"/>
                <a:t> = 4.5 MW</a:t>
              </a:r>
              <a:endParaRPr lang="ko-KR" altLang="en-US" sz="1600" dirty="0"/>
            </a:p>
          </p:txBody>
        </p:sp>
        <p:sp>
          <p:nvSpPr>
            <p:cNvPr id="51" name="TextBox 50"/>
            <p:cNvSpPr txBox="1"/>
            <p:nvPr/>
          </p:nvSpPr>
          <p:spPr>
            <a:xfrm>
              <a:off x="7900377" y="4078791"/>
              <a:ext cx="1012301" cy="405683"/>
            </a:xfrm>
            <a:prstGeom prst="rect">
              <a:avLst/>
            </a:prstGeom>
            <a:noFill/>
            <a:ln w="12700">
              <a:solidFill>
                <a:srgbClr val="FF33CC"/>
              </a:solidFill>
            </a:ln>
          </p:spPr>
          <p:txBody>
            <a:bodyPr wrap="square" lIns="72000" tIns="18000" rIns="72000" bIns="18000" rtlCol="0">
              <a:spAutoFit/>
            </a:bodyPr>
            <a:lstStyle/>
            <a:p>
              <a:pPr algn="ctr"/>
              <a:r>
                <a:rPr lang="en-US" altLang="ko-KR" sz="1200" b="1" dirty="0" smtClean="0">
                  <a:solidFill>
                    <a:srgbClr val="FF33CC"/>
                  </a:solidFill>
                </a:rPr>
                <a:t>Significant edge </a:t>
              </a:r>
              <a:r>
                <a:rPr lang="en-US" altLang="ko-KR" sz="1200" b="1" dirty="0" err="1" smtClean="0">
                  <a:solidFill>
                    <a:srgbClr val="FF33CC"/>
                  </a:solidFill>
                </a:rPr>
                <a:t>j</a:t>
              </a:r>
              <a:r>
                <a:rPr lang="en-US" altLang="ko-KR" sz="1200" b="1" baseline="-25000" dirty="0" err="1" smtClean="0">
                  <a:solidFill>
                    <a:srgbClr val="FF33CC"/>
                  </a:solidFill>
                </a:rPr>
                <a:t>BS</a:t>
              </a:r>
              <a:endParaRPr lang="ko-KR" altLang="en-US" sz="1200" b="1" baseline="-25000" dirty="0">
                <a:solidFill>
                  <a:srgbClr val="FF33CC"/>
                </a:solidFill>
              </a:endParaRPr>
            </a:p>
          </p:txBody>
        </p:sp>
        <p:grpSp>
          <p:nvGrpSpPr>
            <p:cNvPr id="61" name="Group 60"/>
            <p:cNvGrpSpPr/>
            <p:nvPr/>
          </p:nvGrpSpPr>
          <p:grpSpPr>
            <a:xfrm>
              <a:off x="8370210" y="3474284"/>
              <a:ext cx="335640" cy="604509"/>
              <a:chOff x="8370210" y="3474284"/>
              <a:chExt cx="335640" cy="604509"/>
            </a:xfrm>
          </p:grpSpPr>
          <p:cxnSp>
            <p:nvCxnSpPr>
              <p:cNvPr id="59" name="Straight Arrow Connector 58"/>
              <p:cNvCxnSpPr/>
              <p:nvPr/>
            </p:nvCxnSpPr>
            <p:spPr bwMode="auto">
              <a:xfrm rot="5400000">
                <a:off x="8538030" y="3306465"/>
                <a:ext cx="0" cy="335640"/>
              </a:xfrm>
              <a:prstGeom prst="straightConnector1">
                <a:avLst/>
              </a:prstGeom>
              <a:solidFill>
                <a:schemeClr val="accent1"/>
              </a:solidFill>
              <a:ln w="12700" cap="flat" cmpd="sng" algn="ctr">
                <a:solidFill>
                  <a:srgbClr val="FF33CC"/>
                </a:solidFill>
                <a:prstDash val="solid"/>
                <a:round/>
                <a:headEnd type="none" w="med" len="med"/>
                <a:tailEnd type="triangle" w="lg" len="lg"/>
              </a:ln>
              <a:effectLst/>
            </p:spPr>
          </p:cxnSp>
          <p:cxnSp>
            <p:nvCxnSpPr>
              <p:cNvPr id="60" name="Straight Connector 59"/>
              <p:cNvCxnSpPr/>
              <p:nvPr/>
            </p:nvCxnSpPr>
            <p:spPr bwMode="auto">
              <a:xfrm rot="5400000">
                <a:off x="8403595" y="3776539"/>
                <a:ext cx="604509" cy="0"/>
              </a:xfrm>
              <a:prstGeom prst="line">
                <a:avLst/>
              </a:prstGeom>
              <a:solidFill>
                <a:schemeClr val="accent1"/>
              </a:solidFill>
              <a:ln w="12700" cap="flat" cmpd="sng" algn="ctr">
                <a:solidFill>
                  <a:srgbClr val="FF33CC"/>
                </a:solidFill>
                <a:prstDash val="solid"/>
                <a:round/>
                <a:headEnd type="none" w="med" len="med"/>
                <a:tailEnd type="none" w="med" len="med"/>
              </a:ln>
              <a:effectLst/>
            </p:spPr>
          </p:cxnSp>
        </p:grpSp>
        <p:sp>
          <p:nvSpPr>
            <p:cNvPr id="67" name="Rectangle 66"/>
            <p:cNvSpPr/>
            <p:nvPr/>
          </p:nvSpPr>
          <p:spPr>
            <a:xfrm>
              <a:off x="6361778" y="1306108"/>
              <a:ext cx="1805990" cy="253916"/>
            </a:xfrm>
            <a:prstGeom prst="rect">
              <a:avLst/>
            </a:prstGeom>
          </p:spPr>
          <p:txBody>
            <a:bodyPr wrap="square">
              <a:spAutoFit/>
            </a:bodyPr>
            <a:lstStyle/>
            <a:p>
              <a:r>
                <a:rPr lang="en-US" sz="1050" dirty="0" smtClean="0">
                  <a:solidFill>
                    <a:schemeClr val="tx1"/>
                  </a:solidFill>
                  <a:latin typeface="+mn-lt"/>
                  <a:cs typeface="Calibri" panose="020F0502020204030204" pitchFamily="34" charset="0"/>
                </a:rPr>
                <a:t>KSTAR 16325 @ t = 2.05 s</a:t>
              </a:r>
              <a:endParaRPr lang="en-GB" sz="1050" dirty="0">
                <a:solidFill>
                  <a:schemeClr val="tx1"/>
                </a:solidFill>
                <a:latin typeface="+mn-lt"/>
              </a:endParaRPr>
            </a:p>
          </p:txBody>
        </p:sp>
      </p:grpSp>
    </p:spTree>
    <p:extLst>
      <p:ext uri="{BB962C8B-B14F-4D97-AF65-F5344CB8AC3E}">
        <p14:creationId xmlns:p14="http://schemas.microsoft.com/office/powerpoint/2010/main" val="2132648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run plan">
  <a:themeElements>
    <a:clrScheme name="">
      <a:dk1>
        <a:srgbClr val="000000"/>
      </a:dk1>
      <a:lt1>
        <a:srgbClr val="FFFFFF"/>
      </a:lt1>
      <a:dk2>
        <a:srgbClr val="000000"/>
      </a:dk2>
      <a:lt2>
        <a:srgbClr val="D49FFF"/>
      </a:lt2>
      <a:accent1>
        <a:srgbClr val="0000FF"/>
      </a:accent1>
      <a:accent2>
        <a:srgbClr val="FF5008"/>
      </a:accent2>
      <a:accent3>
        <a:srgbClr val="FFFFFF"/>
      </a:accent3>
      <a:accent4>
        <a:srgbClr val="000000"/>
      </a:accent4>
      <a:accent5>
        <a:srgbClr val="AAAAFF"/>
      </a:accent5>
      <a:accent6>
        <a:srgbClr val="E74806"/>
      </a:accent6>
      <a:hlink>
        <a:srgbClr val="8901F3"/>
      </a:hlink>
      <a:folHlink>
        <a:srgbClr val="919191"/>
      </a:folHlink>
    </a:clrScheme>
    <a:fontScheme name="run pla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run p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n pl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n pl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n pl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n pl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n pl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n pl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n pl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n pl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n pl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n pl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n pl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Venus 1 HD:Tokamak XP's, etc.:TFTR, XP's, etc.:CY 96:DT-801 High li:7/96 run:DT-801 7/8 sum/run plan</Template>
  <TotalTime>126876</TotalTime>
  <Pages>13</Pages>
  <Words>3443</Words>
  <Application>Microsoft Office PowerPoint</Application>
  <PresentationFormat>On-screen Show (4:3)</PresentationFormat>
  <Paragraphs>462</Paragraphs>
  <Slides>26</Slides>
  <Notes>25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0" baseType="lpstr">
      <vt:lpstr>HY견고딕</vt:lpstr>
      <vt:lpstr>굴림</vt:lpstr>
      <vt:lpstr>맑은 고딕</vt:lpstr>
      <vt:lpstr>바탕</vt:lpstr>
      <vt:lpstr>Arial</vt:lpstr>
      <vt:lpstr>Calibri</vt:lpstr>
      <vt:lpstr>Cambria Math</vt:lpstr>
      <vt:lpstr>Helvetica</vt:lpstr>
      <vt:lpstr>Symbol</vt:lpstr>
      <vt:lpstr>Times New Roman</vt:lpstr>
      <vt:lpstr>Trebuchet MS</vt:lpstr>
      <vt:lpstr>Wingdings</vt:lpstr>
      <vt:lpstr>run plan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KSTAR</dc:title>
  <dc:subject>CU KSTAR base slide format</dc:subject>
  <dc:creator>Y.S. Park</dc:creator>
  <cp:keywords>KSTAR, NSTX</cp:keywords>
  <cp:lastModifiedBy>Young-Seok Park</cp:lastModifiedBy>
  <cp:revision>8253</cp:revision>
  <cp:lastPrinted>2017-10-21T07:18:52Z</cp:lastPrinted>
  <dcterms:created xsi:type="dcterms:W3CDTF">2000-01-31T02:57:44Z</dcterms:created>
  <dcterms:modified xsi:type="dcterms:W3CDTF">2018-10-19T06:45:14Z</dcterms:modified>
</cp:coreProperties>
</file>