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92" r:id="rId3"/>
    <p:sldId id="393" r:id="rId4"/>
    <p:sldId id="406" r:id="rId5"/>
    <p:sldId id="407" r:id="rId6"/>
    <p:sldId id="397" r:id="rId7"/>
    <p:sldId id="396" r:id="rId8"/>
    <p:sldId id="398" r:id="rId9"/>
    <p:sldId id="399" r:id="rId10"/>
    <p:sldId id="408" r:id="rId11"/>
    <p:sldId id="401" r:id="rId12"/>
    <p:sldId id="400" r:id="rId13"/>
    <p:sldId id="402" r:id="rId14"/>
    <p:sldId id="405" r:id="rId15"/>
    <p:sldId id="409" r:id="rId16"/>
  </p:sldIdLst>
  <p:sldSz cx="9144000" cy="5715000" type="screen16x10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  <p15:guide id="4" orient="horz" pos="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04" userDrawn="1">
          <p15:clr>
            <a:srgbClr val="A4A3A4"/>
          </p15:clr>
        </p15:guide>
        <p15:guide id="2" pos="218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rles Neumeyer" initials="US" lastIdx="12" clrIdx="0"/>
  <p:cmAuthor id="1" name="Stephen W. Langish" initials="SWL" lastIdx="1" clrIdx="1"/>
  <p:cmAuthor id="2" name="Richard J. Hawryluk" initials="RJH" lastIdx="40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33FF"/>
    <a:srgbClr val="D9D9D9"/>
    <a:srgbClr val="FFA466"/>
    <a:srgbClr val="0066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368" autoAdjust="0"/>
    <p:restoredTop sz="99306" autoAdjust="0"/>
  </p:normalViewPr>
  <p:slideViewPr>
    <p:cSldViewPr snapToGrid="0">
      <p:cViewPr>
        <p:scale>
          <a:sx n="100" d="100"/>
          <a:sy n="100" d="100"/>
        </p:scale>
        <p:origin x="-1097" y="-531"/>
      </p:cViewPr>
      <p:guideLst>
        <p:guide orient="horz" pos="2154"/>
        <p:guide orient="horz" pos="3004"/>
        <p:guide orient="horz" pos="1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-3774" y="-9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r">
              <a:defRPr sz="1200"/>
            </a:lvl1pPr>
          </a:lstStyle>
          <a:p>
            <a:fld id="{30C069B7-8793-EA46-9E41-D624F9824C94}" type="datetimeFigureOut">
              <a:rPr lang="en-US" smtClean="0"/>
              <a:pPr/>
              <a:t>10/18/2018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r">
              <a:defRPr sz="1200"/>
            </a:lvl1pPr>
          </a:lstStyle>
          <a:p>
            <a:fld id="{0292AA02-C53E-F342-B05C-3E18A964F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472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r">
              <a:defRPr sz="1200"/>
            </a:lvl1pPr>
          </a:lstStyle>
          <a:p>
            <a:fld id="{E86692B0-D8B0-40AD-903E-8E444ED69D18}" type="datetimeFigureOut">
              <a:rPr lang="en-US" smtClean="0"/>
              <a:pPr/>
              <a:t>10/18/2018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690563"/>
            <a:ext cx="5534025" cy="3459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4" rIns="92307" bIns="4615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7" tIns="46154" rIns="92307" bIns="461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r">
              <a:defRPr sz="1200"/>
            </a:lvl1pPr>
          </a:lstStyle>
          <a:p>
            <a:fld id="{FC564DD7-C63C-46AC-A92D-D66A4590EC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674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DO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87507"/>
            <a:ext cx="7543800" cy="2161646"/>
          </a:xfrm>
        </p:spPr>
        <p:txBody>
          <a:bodyPr anchor="ctr"/>
          <a:lstStyle>
            <a:lvl1pPr>
              <a:lnSpc>
                <a:spcPct val="80000"/>
              </a:lnSpc>
              <a:defRPr sz="4400" b="1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810003"/>
            <a:ext cx="7543800" cy="253999"/>
          </a:xfrm>
        </p:spPr>
        <p:txBody>
          <a:bodyPr tIns="0" bIns="0" anchor="t">
            <a:normAutofit/>
          </a:bodyPr>
          <a:lstStyle>
            <a:lvl1pPr marL="0" indent="0" algn="l">
              <a:buNone/>
              <a:defRPr sz="2000" baseline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3749146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4071114"/>
            <a:ext cx="7543800" cy="246887"/>
          </a:xfrm>
        </p:spPr>
        <p:txBody>
          <a:bodyPr tIns="0" bIns="0" anchor="t">
            <a:noAutofit/>
          </a:bodyPr>
          <a:lstStyle>
            <a:lvl1pPr marL="0" indent="0" algn="l">
              <a:buNone/>
              <a:defRPr sz="2000">
                <a:solidFill>
                  <a:srgbClr val="5ABFD9"/>
                </a:solidFill>
              </a:defRPr>
            </a:lvl1pPr>
            <a:lvl2pPr algn="l">
              <a:defRPr sz="1800">
                <a:solidFill>
                  <a:srgbClr val="5ABFD9"/>
                </a:solidFill>
              </a:defRPr>
            </a:lvl2pPr>
            <a:lvl3pPr algn="l">
              <a:defRPr sz="1600">
                <a:solidFill>
                  <a:srgbClr val="5ABFD9"/>
                </a:solidFill>
              </a:defRPr>
            </a:lvl3pPr>
            <a:lvl4pPr algn="l">
              <a:defRPr sz="1400">
                <a:solidFill>
                  <a:srgbClr val="5ABFD9"/>
                </a:solidFill>
              </a:defRPr>
            </a:lvl4pPr>
            <a:lvl5pPr algn="l">
              <a:defRPr sz="1200">
                <a:solidFill>
                  <a:srgbClr val="5ABFD9"/>
                </a:solidFill>
              </a:defRPr>
            </a:lvl5pPr>
          </a:lstStyle>
          <a:p>
            <a:pPr lvl="0"/>
            <a:r>
              <a:rPr lang="en-US" dirty="0"/>
              <a:t>November 9, 2016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7867" y="4954964"/>
            <a:ext cx="533400" cy="26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7867" y="4954964"/>
            <a:ext cx="533400" cy="26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81000" y="889000"/>
            <a:ext cx="8433064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2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866"/>
            <a:ext cx="9144000" cy="723634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52400" y="1079500"/>
            <a:ext cx="88392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>
                <a:solidFill>
                  <a:srgbClr val="0066CC"/>
                </a:solidFill>
              </a:defRPr>
            </a:lvl2pPr>
            <a:lvl3pPr>
              <a:defRPr sz="1800">
                <a:solidFill>
                  <a:srgbClr val="C00000"/>
                </a:solidFill>
              </a:defRPr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952500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34400" y="5524500"/>
            <a:ext cx="548640" cy="190500"/>
          </a:xfrm>
          <a:prstGeom prst="bracketPair">
            <a:avLst>
              <a:gd name="adj" fmla="val 17949"/>
            </a:avLst>
          </a:prstGeom>
          <a:noFill/>
          <a:ln w="19050"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A58D50E-4A1C-D745-8EB4-193C227A261C}" type="slidenum">
              <a:rPr lang="en-US" sz="1000" b="1" smtClean="0"/>
              <a:pPr algn="r"/>
              <a:t>‹#›</a:t>
            </a:fld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53119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866"/>
            <a:ext cx="9144000" cy="723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76200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"/>
            <a:ext cx="9144000" cy="2288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4572000"/>
            <a:ext cx="6858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7760" y="5524500"/>
            <a:ext cx="396240" cy="190500"/>
          </a:xfrm>
          <a:prstGeom prst="bracketPair">
            <a:avLst>
              <a:gd name="adj" fmla="val 17949"/>
            </a:avLst>
          </a:prstGeom>
          <a:noFill/>
          <a:ln w="19050">
            <a:noFill/>
          </a:ln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58D50E-4A1C-D745-8EB4-193C227A261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952500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02109" y="5434053"/>
            <a:ext cx="5175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  <a:latin typeface="+mn-lt"/>
              </a:rPr>
              <a:t>27</a:t>
            </a:r>
            <a:r>
              <a:rPr lang="en-US" sz="1200" baseline="30000" dirty="0" smtClean="0">
                <a:solidFill>
                  <a:schemeClr val="accent6"/>
                </a:solidFill>
                <a:latin typeface="+mn-lt"/>
              </a:rPr>
              <a:t>th</a:t>
            </a:r>
            <a:r>
              <a:rPr lang="en-US" sz="1200" baseline="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accent6"/>
                </a:solidFill>
                <a:latin typeface="+mn-lt"/>
              </a:rPr>
              <a:t>IAEA Fusion Energy Conference</a:t>
            </a:r>
            <a:r>
              <a:rPr lang="en-US" sz="1200" baseline="0" dirty="0" smtClean="0">
                <a:solidFill>
                  <a:schemeClr val="accent6"/>
                </a:solidFill>
                <a:latin typeface="+mn-lt"/>
              </a:rPr>
              <a:t> - </a:t>
            </a:r>
            <a:r>
              <a:rPr lang="en-US" sz="1200" dirty="0" smtClean="0">
                <a:solidFill>
                  <a:schemeClr val="accent6"/>
                </a:solidFill>
                <a:latin typeface="+mn-lt"/>
              </a:rPr>
              <a:t>October 22–27, 2018 in Ahmedabad, India</a:t>
            </a:r>
            <a:endParaRPr lang="en-US" sz="1200" dirty="0">
              <a:solidFill>
                <a:schemeClr val="accent6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0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accent6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18" Type="http://schemas.openxmlformats.org/officeDocument/2006/relationships/image" Target="../media/image27.jpe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17" Type="http://schemas.openxmlformats.org/officeDocument/2006/relationships/image" Target="../media/image26.jpg"/><Relationship Id="rId2" Type="http://schemas.openxmlformats.org/officeDocument/2006/relationships/image" Target="../media/image11.jp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5" Type="http://schemas.openxmlformats.org/officeDocument/2006/relationships/image" Target="../media/image2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168400"/>
            <a:ext cx="8534400" cy="16891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b="0" dirty="0"/>
              <a:t>Fusion Energy Development Applications </a:t>
            </a:r>
            <a:r>
              <a:rPr lang="en-US" sz="4000" dirty="0" smtClean="0"/>
              <a:t>Utilizing the </a:t>
            </a:r>
            <a:r>
              <a:rPr lang="en-US" sz="4000" dirty="0"/>
              <a:t>Spherical Tokamak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b="0" dirty="0" smtClean="0"/>
              <a:t>and </a:t>
            </a:r>
            <a:r>
              <a:rPr lang="en-US" sz="4000" b="0" dirty="0"/>
              <a:t>Associated </a:t>
            </a:r>
            <a:r>
              <a:rPr lang="en-US" sz="4000" b="0" dirty="0" smtClean="0"/>
              <a:t>Research Needs </a:t>
            </a:r>
            <a:r>
              <a:rPr lang="en-US" sz="4000" b="0" dirty="0"/>
              <a:t>and Tools</a:t>
            </a:r>
            <a:endParaRPr lang="en-US" sz="2400" b="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2000" y="3848100"/>
            <a:ext cx="7629612" cy="1270000"/>
          </a:xfrm>
        </p:spPr>
        <p:txBody>
          <a:bodyPr/>
          <a:lstStyle/>
          <a:p>
            <a:r>
              <a:rPr lang="en-US" sz="2400" b="1" dirty="0"/>
              <a:t>Paper Number OV/P-6</a:t>
            </a:r>
            <a:endParaRPr lang="en-US" sz="2400" dirty="0"/>
          </a:p>
          <a:p>
            <a:r>
              <a:rPr lang="en-US" sz="2400" b="1" dirty="0" smtClean="0"/>
              <a:t>J.E. Menard, et al.</a:t>
            </a:r>
            <a:endParaRPr lang="en-US" sz="2400" dirty="0"/>
          </a:p>
        </p:txBody>
      </p:sp>
      <p:sp>
        <p:nvSpPr>
          <p:cNvPr id="6" name="AutoShape 4" descr="Image result for pppl logo"/>
          <p:cNvSpPr>
            <a:spLocks noChangeAspect="1" noChangeArrowheads="1"/>
          </p:cNvSpPr>
          <p:nvPr/>
        </p:nvSpPr>
        <p:spPr bwMode="auto">
          <a:xfrm>
            <a:off x="155575" y="-120384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Image result for pppl logo"/>
          <p:cNvSpPr>
            <a:spLocks noChangeAspect="1" noChangeArrowheads="1"/>
          </p:cNvSpPr>
          <p:nvPr/>
        </p:nvSpPr>
        <p:spPr bwMode="auto">
          <a:xfrm>
            <a:off x="307975" y="6617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8" descr="Image result for pppl logo"/>
          <p:cNvSpPr>
            <a:spLocks noChangeAspect="1" noChangeArrowheads="1"/>
          </p:cNvSpPr>
          <p:nvPr/>
        </p:nvSpPr>
        <p:spPr bwMode="auto">
          <a:xfrm>
            <a:off x="460375" y="133617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9" descr="princeton-university-logo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03" y="5318088"/>
            <a:ext cx="1001268" cy="2788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100" y="5459396"/>
            <a:ext cx="6965950" cy="255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PPL_logo_horizontal_gradient_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94" y="5318087"/>
            <a:ext cx="1403604" cy="283464"/>
          </a:xfrm>
          <a:prstGeom prst="rect">
            <a:avLst/>
          </a:prstGeom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762000" y="3314700"/>
            <a:ext cx="7629612" cy="3810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200" kern="1200" baseline="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accent6"/>
                </a:solidFill>
              </a:rPr>
              <a:t>27</a:t>
            </a:r>
            <a:r>
              <a:rPr lang="en-US" sz="2400" b="1" baseline="30000" dirty="0" smtClean="0">
                <a:solidFill>
                  <a:schemeClr val="accent6"/>
                </a:solidFill>
              </a:rPr>
              <a:t>th</a:t>
            </a:r>
            <a:r>
              <a:rPr lang="en-US" sz="2400" b="1" dirty="0" smtClean="0">
                <a:solidFill>
                  <a:schemeClr val="accent6"/>
                </a:solidFill>
              </a:rPr>
              <a:t> </a:t>
            </a:r>
            <a:r>
              <a:rPr lang="en-US" sz="2400" b="1" dirty="0">
                <a:solidFill>
                  <a:schemeClr val="accent6"/>
                </a:solidFill>
              </a:rPr>
              <a:t>IAEA Fusion Energy Conference - IAEA CN-258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536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Near-term ST facilities targeting </a:t>
            </a:r>
            <a:r>
              <a:rPr lang="en-US" sz="3600" b="1" dirty="0" smtClean="0">
                <a:sym typeface="Symbol"/>
              </a:rPr>
              <a:t></a:t>
            </a:r>
            <a:r>
              <a:rPr lang="en-US" sz="3600" dirty="0"/>
              <a:t>p</a:t>
            </a:r>
            <a:r>
              <a:rPr lang="en-US" sz="3600" b="1" dirty="0" smtClean="0">
                <a:sym typeface="Symbol"/>
              </a:rPr>
              <a:t>  </a:t>
            </a:r>
            <a:r>
              <a:rPr lang="en-US" sz="3600" dirty="0" smtClean="0">
                <a:sym typeface="Symbol"/>
              </a:rPr>
              <a:t> 1 </a:t>
            </a:r>
            <a:r>
              <a:rPr lang="en-US" sz="3600" dirty="0" err="1" smtClean="0">
                <a:sym typeface="Symbol"/>
              </a:rPr>
              <a:t>atm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992036"/>
            <a:ext cx="8839200" cy="478956"/>
          </a:xfrm>
        </p:spPr>
        <p:txBody>
          <a:bodyPr/>
          <a:lstStyle/>
          <a:p>
            <a:r>
              <a:rPr lang="en-US" dirty="0" smtClean="0"/>
              <a:t>NSTX-U ≤ 0.8 </a:t>
            </a:r>
            <a:r>
              <a:rPr lang="en-US" dirty="0" err="1" smtClean="0"/>
              <a:t>atm</a:t>
            </a:r>
            <a:r>
              <a:rPr lang="en-US" dirty="0" smtClean="0"/>
              <a:t>, ST-40 </a:t>
            </a:r>
            <a:r>
              <a:rPr lang="en-US" dirty="0"/>
              <a:t>≤ </a:t>
            </a:r>
            <a:r>
              <a:rPr lang="en-US" dirty="0" smtClean="0"/>
              <a:t>1.6 </a:t>
            </a:r>
            <a:r>
              <a:rPr lang="en-US" dirty="0" err="1" smtClean="0"/>
              <a:t>atm</a:t>
            </a:r>
            <a:r>
              <a:rPr lang="en-US" dirty="0" smtClean="0"/>
              <a:t>, next-steps: 1.5 to 12 </a:t>
            </a:r>
            <a:r>
              <a:rPr lang="en-US" dirty="0" err="1" smtClean="0"/>
              <a:t>atm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16" y="1406956"/>
            <a:ext cx="7844736" cy="405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037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ST-40 could provide important tests of SOL-width scaling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0" y="1020044"/>
            <a:ext cx="8515847" cy="440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619705" y="3206092"/>
            <a:ext cx="1273175" cy="586036"/>
            <a:chOff x="4305300" y="3211264"/>
            <a:chExt cx="1273175" cy="586036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4451350" y="3211264"/>
              <a:ext cx="1127125" cy="482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rgbClr val="0066CC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rgbClr val="C00000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300" indent="0" algn="ctr">
                <a:buNone/>
              </a:pPr>
              <a:r>
                <a:rPr lang="en-US" b="1" dirty="0" smtClean="0"/>
                <a:t>ST-40</a:t>
              </a:r>
              <a:endParaRPr lang="en-US" b="1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305300" y="3524250"/>
              <a:ext cx="393700" cy="27305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666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Next-steps extrapolate to higher P/S, very high q</a:t>
            </a:r>
            <a:r>
              <a:rPr lang="en-US" sz="3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endParaRPr lang="en-US" sz="3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987277"/>
            <a:ext cx="9144000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Advanced/new </a:t>
            </a:r>
            <a:r>
              <a:rPr lang="en-US" dirty="0" err="1" smtClean="0"/>
              <a:t>divertor</a:t>
            </a:r>
            <a:r>
              <a:rPr lang="en-US" dirty="0" smtClean="0"/>
              <a:t> concepts needed to mitigate q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dirty="0" smtClean="0"/>
              <a:t> = 1-30GW/m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6" y="1402109"/>
            <a:ext cx="7901995" cy="408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1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6950"/>
            <a:ext cx="8991600" cy="584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Exception</a:t>
            </a:r>
            <a:r>
              <a:rPr lang="en-US" dirty="0" smtClean="0">
                <a:solidFill>
                  <a:srgbClr val="FF0000"/>
                </a:solidFill>
              </a:rPr>
              <a:t>: (very) compact ST reactor VECTOR with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</a:t>
            </a:r>
            <a:r>
              <a:rPr lang="en-US" dirty="0" err="1" smtClean="0">
                <a:solidFill>
                  <a:srgbClr val="FF0000"/>
                </a:solidFill>
              </a:rPr>
              <a:t>W</a:t>
            </a:r>
            <a:r>
              <a:rPr lang="en-US" baseline="-25000" dirty="0" err="1" smtClean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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</a:t>
            </a:r>
            <a:r>
              <a:rPr lang="en-US" dirty="0" smtClean="0">
                <a:solidFill>
                  <a:srgbClr val="FF0000"/>
                </a:solidFill>
              </a:rPr>
              <a:t> 6 </a:t>
            </a:r>
            <a:r>
              <a:rPr lang="en-US" dirty="0">
                <a:solidFill>
                  <a:srgbClr val="FF0000"/>
                </a:solidFill>
              </a:rPr>
              <a:t>MW/m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Most next-steps have neutron wall loading </a:t>
            </a:r>
            <a:r>
              <a:rPr lang="en-US" sz="3200" dirty="0" smtClean="0">
                <a:sym typeface="Symbol"/>
              </a:rPr>
              <a:t></a:t>
            </a:r>
            <a:r>
              <a:rPr lang="en-US" sz="3200" dirty="0" smtClean="0"/>
              <a:t> 1-3 MW/m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417966"/>
            <a:ext cx="8064501" cy="400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5321300" y="1417966"/>
            <a:ext cx="88900" cy="518784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9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of research needs to support next-steps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9500"/>
            <a:ext cx="9144000" cy="43815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MHD stability,  access to low </a:t>
            </a:r>
            <a:r>
              <a:rPr lang="en-US" sz="2800" dirty="0" smtClean="0">
                <a:latin typeface="Symbol" panose="05050102010706020507" pitchFamily="18" charset="2"/>
              </a:rPr>
              <a:t>n</a:t>
            </a:r>
            <a:r>
              <a:rPr lang="en-US" sz="2800" dirty="0" smtClean="0"/>
              <a:t>* covered by near-term STs</a:t>
            </a:r>
          </a:p>
          <a:p>
            <a:r>
              <a:rPr lang="en-US" sz="2800" dirty="0" smtClean="0"/>
              <a:t>NSTX-U plans access to high </a:t>
            </a:r>
            <a:r>
              <a:rPr lang="en-US" sz="2800" dirty="0" err="1" smtClean="0"/>
              <a:t>f</a:t>
            </a:r>
            <a:r>
              <a:rPr lang="en-US" sz="2800" baseline="-25000" dirty="0" err="1" smtClean="0"/>
              <a:t>BS</a:t>
            </a:r>
            <a:r>
              <a:rPr lang="en-US" sz="2800" dirty="0"/>
              <a:t> </a:t>
            </a:r>
            <a:r>
              <a:rPr lang="en-US" sz="2800" dirty="0" smtClean="0"/>
              <a:t>and full non-inductive</a:t>
            </a:r>
            <a:endParaRPr lang="en-US" sz="2800" dirty="0"/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Need to extend to 70-95% bootstrap fraction for reactor-relevant scenarios</a:t>
            </a:r>
          </a:p>
          <a:p>
            <a:r>
              <a:rPr lang="en-US" sz="2800" dirty="0" smtClean="0"/>
              <a:t>Near-term STs limited to 1/</a:t>
            </a:r>
            <a:r>
              <a:rPr lang="en-US" sz="2800" dirty="0" err="1" smtClean="0">
                <a:latin typeface="Symbol" panose="05050102010706020507" pitchFamily="18" charset="2"/>
              </a:rPr>
              <a:t>r</a:t>
            </a:r>
            <a:r>
              <a:rPr lang="en-US" sz="2800" baseline="-25000" dirty="0" err="1" smtClean="0"/>
              <a:t>i</a:t>
            </a:r>
            <a:r>
              <a:rPr lang="en-US" sz="2800" baseline="-25000" dirty="0" smtClean="0"/>
              <a:t>*  </a:t>
            </a:r>
            <a:r>
              <a:rPr lang="en-US" sz="2800" dirty="0" smtClean="0"/>
              <a:t>≤ </a:t>
            </a:r>
            <a:r>
              <a:rPr lang="en-US" sz="2800" dirty="0" smtClean="0">
                <a:sym typeface="Symbol"/>
              </a:rPr>
              <a:t> </a:t>
            </a:r>
            <a:r>
              <a:rPr lang="en-US" sz="2800" dirty="0" smtClean="0"/>
              <a:t>50-120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Need to extend to 200-300 with new facility (?) and/or leverage tokamak results</a:t>
            </a:r>
          </a:p>
          <a:p>
            <a:r>
              <a:rPr lang="en-US" sz="2800" dirty="0" smtClean="0"/>
              <a:t>Full performance ST-40 could test ST </a:t>
            </a:r>
            <a:r>
              <a:rPr lang="en-US" sz="2800" dirty="0" err="1" smtClean="0">
                <a:latin typeface="Symbol" panose="05050102010706020507" pitchFamily="18" charset="2"/>
              </a:rPr>
              <a:t>l</a:t>
            </a:r>
            <a:r>
              <a:rPr lang="en-US" sz="2800" baseline="-25000" dirty="0" err="1" smtClean="0"/>
              <a:t>q</a:t>
            </a:r>
            <a:r>
              <a:rPr lang="en-US" sz="2800" dirty="0" smtClean="0"/>
              <a:t> scaling to high B</a:t>
            </a:r>
            <a:r>
              <a:rPr lang="en-US" sz="2800" baseline="-25000" dirty="0" smtClean="0"/>
              <a:t>P</a:t>
            </a:r>
          </a:p>
          <a:p>
            <a:r>
              <a:rPr lang="en-US" sz="2800" dirty="0" smtClean="0"/>
              <a:t>Very high q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sz="2800" dirty="0" smtClean="0"/>
              <a:t> in next-steps requires </a:t>
            </a:r>
            <a:r>
              <a:rPr lang="en-US" sz="2800" dirty="0" err="1" smtClean="0"/>
              <a:t>divertor</a:t>
            </a:r>
            <a:r>
              <a:rPr lang="en-US" sz="2800" dirty="0" smtClean="0"/>
              <a:t> innovation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MAST-U Super-X capability and/or liquid metals (LTX-</a:t>
            </a:r>
            <a:r>
              <a:rPr lang="en-US" sz="2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200" dirty="0" smtClean="0">
                <a:solidFill>
                  <a:srgbClr val="FF0000"/>
                </a:solidFill>
              </a:rPr>
              <a:t>, long-term NSTX-U)</a:t>
            </a:r>
          </a:p>
          <a:p>
            <a:r>
              <a:rPr lang="en-US" sz="2800" dirty="0" smtClean="0"/>
              <a:t>Very compact ST reactors (R=3-4m) generate high neutron wall loading and require innovations in blankets and first-wall</a:t>
            </a:r>
          </a:p>
          <a:p>
            <a:pPr lvl="1"/>
            <a:endParaRPr lang="en-US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84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Sign-up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066802"/>
              </p:ext>
            </p:extLst>
          </p:nvPr>
        </p:nvGraphicFramePr>
        <p:xfrm>
          <a:off x="152400" y="1079500"/>
          <a:ext cx="8839200" cy="432738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419600"/>
                <a:gridCol w="4419600"/>
              </a:tblGrid>
              <a:tr h="7212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2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7212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2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7212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2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55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711200"/>
          </a:xfrm>
        </p:spPr>
        <p:txBody>
          <a:bodyPr/>
          <a:lstStyle/>
          <a:p>
            <a:r>
              <a:rPr lang="en-US" sz="2800" b="1" dirty="0" smtClean="0"/>
              <a:t>Collaborative and international effort including 23 co-authors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1629665"/>
              </p:ext>
            </p:extLst>
          </p:nvPr>
        </p:nvGraphicFramePr>
        <p:xfrm>
          <a:off x="139700" y="1092200"/>
          <a:ext cx="8896350" cy="4288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79157"/>
                <a:gridCol w="4717193"/>
              </a:tblGrid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J.E. MENARD, R. MAJESKI, M. ONO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Princeton Plasma Physics Laboratory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Princeton, NJ  USA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Y. NAGAYAMA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Nihon University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Tokyo, Japan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N.N. BAKHAREV, V.K. GUSEV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err="1" smtClean="0">
                          <a:latin typeface="+mn-lt"/>
                        </a:rPr>
                        <a:t>Ioffe</a:t>
                      </a:r>
                      <a:r>
                        <a:rPr lang="en-US" sz="1200" b="1" dirty="0" smtClean="0">
                          <a:latin typeface="+mn-lt"/>
                        </a:rPr>
                        <a:t> Institute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Saint Petersburg, Russia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Y. ONO, Y. TAKASE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The University of Tokyo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Tokyo, Japan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M. GRYAZNEVICH, D. KINGHAM, S. MCNAMARA, P. THOMAS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Tokamak Energy Ltd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err="1" smtClean="0">
                          <a:latin typeface="+mn-lt"/>
                        </a:rPr>
                        <a:t>Oxfordshire</a:t>
                      </a:r>
                      <a:r>
                        <a:rPr lang="en-US" sz="1200" b="1" dirty="0" smtClean="0">
                          <a:latin typeface="+mn-lt"/>
                        </a:rPr>
                        <a:t>, United Kingdom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M. REINKE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Oak Ridge National Laboratory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Oak Ridge, TN, USA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K. HANADA 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Kyushu University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Fukuoka, Japan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K. TOBITA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National Inst. for Quantum &amp; Radiological Science &amp;</a:t>
                      </a:r>
                      <a:r>
                        <a:rPr lang="en-US" sz="1200" b="1" baseline="0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Technology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Aomori, Japan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J. HARRISON, B. LLOYD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err="1" smtClean="0">
                          <a:latin typeface="+mn-lt"/>
                        </a:rPr>
                        <a:t>Culham</a:t>
                      </a:r>
                      <a:r>
                        <a:rPr lang="en-US" sz="1200" b="1" dirty="0" smtClean="0">
                          <a:latin typeface="+mn-lt"/>
                        </a:rPr>
                        <a:t> Centre for Fusion Energy (CCFE)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err="1" smtClean="0">
                          <a:latin typeface="+mn-lt"/>
                        </a:rPr>
                        <a:t>Oxfordshire</a:t>
                      </a:r>
                      <a:r>
                        <a:rPr lang="en-US" sz="1200" b="1" dirty="0" smtClean="0">
                          <a:latin typeface="+mn-lt"/>
                        </a:rPr>
                        <a:t>, United Kingdom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Z. GAO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Tsinghua University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Beijing, China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Y.S. HWANG 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Seoul National University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Seoul, South Korea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F. ALLADIO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ENEA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Rome, Italy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B. LIPSCHULTZ, H. WILSON (also CCFE)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University of York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York, United Kingdom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R.J. FONCK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University of Wisconsin-Madison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Madison, WI, USA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0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28866"/>
            <a:ext cx="9144000" cy="723634"/>
          </a:xfrm>
        </p:spPr>
        <p:txBody>
          <a:bodyPr/>
          <a:lstStyle/>
          <a:p>
            <a:r>
              <a:rPr lang="en-US" dirty="0" smtClean="0"/>
              <a:t>Abstract / Overview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7072" y="1021473"/>
            <a:ext cx="8784527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400" dirty="0" smtClean="0"/>
              <a:t>The fusion community is assessing the suitability </a:t>
            </a:r>
            <a:r>
              <a:rPr lang="en-US" sz="2400" dirty="0"/>
              <a:t>of the ST for applications to advance fusion energy </a:t>
            </a:r>
            <a:r>
              <a:rPr lang="en-US" sz="2400" dirty="0" smtClean="0"/>
              <a:t>including the development of:</a:t>
            </a:r>
          </a:p>
          <a:p>
            <a:pPr algn="just">
              <a:lnSpc>
                <a:spcPct val="90000"/>
              </a:lnSpc>
            </a:pPr>
            <a:endParaRPr lang="en-US" dirty="0" smtClean="0"/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33CC"/>
                </a:solidFill>
              </a:rPr>
              <a:t>Solutions </a:t>
            </a:r>
            <a:r>
              <a:rPr lang="en-US" sz="2000" dirty="0">
                <a:solidFill>
                  <a:srgbClr val="0033CC"/>
                </a:solidFill>
              </a:rPr>
              <a:t>for the plasma-material-interface (PMI) </a:t>
            </a:r>
            <a:r>
              <a:rPr lang="en-US" sz="2000" dirty="0" smtClean="0">
                <a:solidFill>
                  <a:srgbClr val="0033CC"/>
                </a:solidFill>
              </a:rPr>
              <a:t>challenge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33CC"/>
                </a:solidFill>
              </a:rPr>
              <a:t>Fusion neutron source / Fusion-fission </a:t>
            </a:r>
            <a:r>
              <a:rPr lang="en-US" sz="2000" dirty="0">
                <a:solidFill>
                  <a:srgbClr val="0033CC"/>
                </a:solidFill>
              </a:rPr>
              <a:t>hybrid </a:t>
            </a:r>
            <a:r>
              <a:rPr lang="en-US" sz="2000" dirty="0" smtClean="0">
                <a:solidFill>
                  <a:srgbClr val="0033CC"/>
                </a:solidFill>
              </a:rPr>
              <a:t>systems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33CC"/>
                </a:solidFill>
              </a:rPr>
              <a:t>Fusion </a:t>
            </a:r>
            <a:r>
              <a:rPr lang="en-US" sz="2000" dirty="0">
                <a:solidFill>
                  <a:srgbClr val="0033CC"/>
                </a:solidFill>
              </a:rPr>
              <a:t>components capable of withstanding high fusion neutron </a:t>
            </a:r>
            <a:r>
              <a:rPr lang="en-US" sz="2000" dirty="0" smtClean="0">
                <a:solidFill>
                  <a:srgbClr val="0033CC"/>
                </a:solidFill>
              </a:rPr>
              <a:t>flux/</a:t>
            </a:r>
            <a:r>
              <a:rPr lang="en-US" sz="2000" dirty="0" err="1" smtClean="0">
                <a:solidFill>
                  <a:srgbClr val="0033CC"/>
                </a:solidFill>
              </a:rPr>
              <a:t>fluence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  <a:r>
              <a:rPr lang="en-US" sz="2000" dirty="0">
                <a:solidFill>
                  <a:srgbClr val="0033CC"/>
                </a:solidFill>
              </a:rPr>
              <a:t>including </a:t>
            </a:r>
            <a:r>
              <a:rPr lang="en-US" sz="2000" dirty="0" smtClean="0">
                <a:solidFill>
                  <a:srgbClr val="0033CC"/>
                </a:solidFill>
              </a:rPr>
              <a:t>breeding blankets (Component Test / Fusion Nuclear Science Facility)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33CC"/>
                </a:solidFill>
              </a:rPr>
              <a:t>Demonstrating </a:t>
            </a:r>
            <a:r>
              <a:rPr lang="en-US" sz="2000" dirty="0">
                <a:solidFill>
                  <a:srgbClr val="0033CC"/>
                </a:solidFill>
              </a:rPr>
              <a:t>electricity break-even from a pure fusion </a:t>
            </a:r>
            <a:r>
              <a:rPr lang="en-US" sz="2000" dirty="0" smtClean="0">
                <a:solidFill>
                  <a:srgbClr val="0033CC"/>
                </a:solidFill>
              </a:rPr>
              <a:t>system (Pilot Plant)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33CC"/>
                </a:solidFill>
              </a:rPr>
              <a:t>Electricity </a:t>
            </a:r>
            <a:r>
              <a:rPr lang="en-US" sz="2000" dirty="0">
                <a:solidFill>
                  <a:srgbClr val="0033CC"/>
                </a:solidFill>
              </a:rPr>
              <a:t>production at </a:t>
            </a:r>
            <a:r>
              <a:rPr lang="en-US" sz="2000" dirty="0" smtClean="0">
                <a:solidFill>
                  <a:srgbClr val="0033CC"/>
                </a:solidFill>
              </a:rPr>
              <a:t>industrial levels </a:t>
            </a:r>
            <a:r>
              <a:rPr lang="en-US" sz="2000" dirty="0">
                <a:solidFill>
                  <a:srgbClr val="0033CC"/>
                </a:solidFill>
              </a:rPr>
              <a:t>in </a:t>
            </a:r>
            <a:r>
              <a:rPr lang="en-US" sz="2000" dirty="0" smtClean="0">
                <a:solidFill>
                  <a:srgbClr val="0033CC"/>
                </a:solidFill>
              </a:rPr>
              <a:t>modular </a:t>
            </a:r>
            <a:r>
              <a:rPr lang="en-US" sz="2000" dirty="0">
                <a:solidFill>
                  <a:srgbClr val="0033CC"/>
                </a:solidFill>
              </a:rPr>
              <a:t>fusion power plants</a:t>
            </a:r>
            <a:endParaRPr lang="en-US" sz="2000" dirty="0" smtClean="0">
              <a:solidFill>
                <a:srgbClr val="0033CC"/>
              </a:solidFill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0033CC"/>
                </a:solidFill>
              </a:rPr>
              <a:t>Electricity production at industrial levels </a:t>
            </a:r>
            <a:r>
              <a:rPr lang="en-US" sz="2000" dirty="0" smtClean="0">
                <a:solidFill>
                  <a:srgbClr val="0033CC"/>
                </a:solidFill>
              </a:rPr>
              <a:t>in larger-scale </a:t>
            </a:r>
            <a:r>
              <a:rPr lang="en-US" sz="2000" dirty="0">
                <a:solidFill>
                  <a:srgbClr val="0033CC"/>
                </a:solidFill>
              </a:rPr>
              <a:t>fusion power </a:t>
            </a:r>
            <a:r>
              <a:rPr lang="en-US" sz="2000" dirty="0" smtClean="0">
                <a:solidFill>
                  <a:srgbClr val="0033CC"/>
                </a:solidFill>
              </a:rPr>
              <a:t>plants</a:t>
            </a:r>
          </a:p>
          <a:p>
            <a:pPr algn="just">
              <a:lnSpc>
                <a:spcPct val="90000"/>
              </a:lnSpc>
            </a:pPr>
            <a:endParaRPr lang="en-US" dirty="0"/>
          </a:p>
          <a:p>
            <a:pPr algn="just">
              <a:lnSpc>
                <a:spcPct val="90000"/>
              </a:lnSpc>
            </a:pPr>
            <a:r>
              <a:rPr lang="en-US" sz="2000" i="1" dirty="0" smtClean="0"/>
              <a:t>This </a:t>
            </a:r>
            <a:r>
              <a:rPr lang="en-US" sz="2000" i="1" dirty="0"/>
              <a:t>range of fusion energy </a:t>
            </a:r>
            <a:r>
              <a:rPr lang="en-US" sz="2000" i="1" dirty="0" smtClean="0"/>
              <a:t>development applications </a:t>
            </a:r>
            <a:r>
              <a:rPr lang="en-US" sz="2000" i="1" dirty="0"/>
              <a:t>utilizing the ST </a:t>
            </a:r>
            <a:r>
              <a:rPr lang="en-US" sz="2000" i="1" dirty="0" smtClean="0"/>
              <a:t>is </a:t>
            </a:r>
            <a:r>
              <a:rPr lang="en-US" sz="2000" i="1" dirty="0"/>
              <a:t>described, common application-driven research needs discussed, </a:t>
            </a:r>
            <a:r>
              <a:rPr lang="en-US" sz="2000" i="1" dirty="0" smtClean="0"/>
              <a:t>upcoming and </a:t>
            </a:r>
            <a:r>
              <a:rPr lang="en-US" sz="2000" i="1" dirty="0"/>
              <a:t>recently achieved ST facility capabilities and relevant highlights described, and near-term </a:t>
            </a:r>
            <a:r>
              <a:rPr lang="en-US" sz="2000" i="1" dirty="0" smtClean="0"/>
              <a:t>prioritized ST </a:t>
            </a:r>
            <a:r>
              <a:rPr lang="en-US" sz="2000" i="1" dirty="0"/>
              <a:t>research directions supporting longer-term fusion energy development applications presented.</a:t>
            </a:r>
          </a:p>
        </p:txBody>
      </p:sp>
    </p:spTree>
    <p:extLst>
      <p:ext uri="{BB962C8B-B14F-4D97-AF65-F5344CB8AC3E}">
        <p14:creationId xmlns:p14="http://schemas.microsoft.com/office/powerpoint/2010/main" val="268207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Possible next-step ST facilities</a:t>
            </a:r>
            <a:endParaRPr lang="en-US" sz="4400" dirty="0"/>
          </a:p>
        </p:txBody>
      </p:sp>
      <p:pic>
        <p:nvPicPr>
          <p:cNvPr id="11266" name="Picture 2" descr="C:\Users\jmenard\My Files\PPPL\Conferences\IAEA\2018\IAEA-FEC-2018\Poster - Indico\figures\Cut-away-view-of-FNS-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143000"/>
            <a:ext cx="1795901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700" y="2823686"/>
            <a:ext cx="2129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Fusion neutron source (FNS-ST)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2" y="1095692"/>
            <a:ext cx="2053898" cy="16274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65412" y="2823686"/>
            <a:ext cx="2202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Component Test Facility (ST-CTF)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0715" y="2823247"/>
            <a:ext cx="2729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Fusion Nuclear Science Facility (ST-FNSF)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pic>
        <p:nvPicPr>
          <p:cNvPr id="9" name="Picture 8" descr="C:\Users\jmenard\My Files\PPPL\Physics Papers\Papers by author\Greenwald, J\2016\FNSF image\ST-FNSF_PPP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576" y="1014445"/>
            <a:ext cx="1742123" cy="184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7" name="Picture 3" descr="C:\Users\jmenard\My Files\PPPL\Conferences\IAEA\2018\IAEA-FEC-2018\Poster - Indico\figures\ST-FNSF_icon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51" y="1143000"/>
            <a:ext cx="1579521" cy="17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1474" y="1079187"/>
            <a:ext cx="755335" cy="26161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100" b="1" i="1" dirty="0" err="1" smtClean="0">
                <a:solidFill>
                  <a:srgbClr val="0033CC"/>
                </a:solidFill>
                <a:latin typeface="Arial Narrow" panose="020B0606020202030204" pitchFamily="34" charset="0"/>
              </a:rPr>
              <a:t>Kurchatov</a:t>
            </a:r>
            <a:endParaRPr lang="en-US" sz="1100" b="1" i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8188" y="1086484"/>
            <a:ext cx="351122" cy="206210"/>
          </a:xfrm>
          <a:prstGeom prst="rect">
            <a:avLst/>
          </a:prstGeom>
          <a:solidFill>
            <a:schemeClr val="bg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100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CCFE</a:t>
            </a:r>
            <a:endParaRPr lang="en-US" sz="1100" b="1" i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0788" y="1102676"/>
            <a:ext cx="363946" cy="206210"/>
          </a:xfrm>
          <a:prstGeom prst="rect">
            <a:avLst/>
          </a:prstGeom>
          <a:solidFill>
            <a:schemeClr val="bg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100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ORNL</a:t>
            </a:r>
            <a:endParaRPr lang="en-US" sz="1100" b="1" i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2788" y="1079187"/>
            <a:ext cx="338298" cy="206210"/>
          </a:xfrm>
          <a:prstGeom prst="rect">
            <a:avLst/>
          </a:prstGeom>
          <a:solidFill>
            <a:schemeClr val="bg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100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PPPL</a:t>
            </a:r>
            <a:endParaRPr lang="en-US" sz="1100" b="1" i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22" y="3373034"/>
            <a:ext cx="1446530" cy="15665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232256" y="4920458"/>
            <a:ext cx="1861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Low-A (A=2) HTS Pilot Plant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8054" y="3373034"/>
            <a:ext cx="338298" cy="206210"/>
          </a:xfrm>
          <a:prstGeom prst="rect">
            <a:avLst/>
          </a:prstGeom>
          <a:solidFill>
            <a:schemeClr val="bg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100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PPPL</a:t>
            </a:r>
            <a:endParaRPr lang="en-US" sz="1100" b="1" i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pic>
        <p:nvPicPr>
          <p:cNvPr id="1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66" y="3314849"/>
            <a:ext cx="1688344" cy="16829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26777" y="5128896"/>
            <a:ext cx="14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SC low-A reactors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35" y="3377873"/>
            <a:ext cx="1411319" cy="15665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3966099" y="4908712"/>
            <a:ext cx="10865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A=2.3 VECTOR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24694" y="4931718"/>
            <a:ext cx="885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A=1.8 JUST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29230" y="3412723"/>
            <a:ext cx="370358" cy="206210"/>
          </a:xfrm>
          <a:prstGeom prst="rect">
            <a:avLst/>
          </a:prstGeom>
          <a:solidFill>
            <a:schemeClr val="bg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100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Japan</a:t>
            </a:r>
            <a:endParaRPr lang="en-US" sz="1100" b="1" i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19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8" y="174822"/>
            <a:ext cx="9144000" cy="723634"/>
          </a:xfrm>
        </p:spPr>
        <p:txBody>
          <a:bodyPr/>
          <a:lstStyle/>
          <a:p>
            <a:r>
              <a:rPr lang="en-US" sz="3600" dirty="0"/>
              <a:t>17 </a:t>
            </a:r>
            <a:r>
              <a:rPr lang="en-US" sz="3600" dirty="0" smtClean="0"/>
              <a:t>existing/near-term international ST facilities</a:t>
            </a:r>
            <a:endParaRPr lang="en-US" sz="3600" dirty="0"/>
          </a:p>
        </p:txBody>
      </p:sp>
      <p:sp>
        <p:nvSpPr>
          <p:cNvPr id="46" name="Rectangle 45"/>
          <p:cNvSpPr/>
          <p:nvPr/>
        </p:nvSpPr>
        <p:spPr>
          <a:xfrm>
            <a:off x="381000" y="869950"/>
            <a:ext cx="835025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40334" y="912426"/>
            <a:ext cx="9063493" cy="4544031"/>
            <a:chOff x="502933" y="1982042"/>
            <a:chExt cx="9063493" cy="4544031"/>
          </a:xfrm>
        </p:grpSpPr>
        <p:sp>
          <p:nvSpPr>
            <p:cNvPr id="48" name="object 3"/>
            <p:cNvSpPr/>
            <p:nvPr/>
          </p:nvSpPr>
          <p:spPr>
            <a:xfrm>
              <a:off x="4353090" y="2184168"/>
              <a:ext cx="1397259" cy="141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"/>
            <p:cNvSpPr/>
            <p:nvPr/>
          </p:nvSpPr>
          <p:spPr>
            <a:xfrm>
              <a:off x="7939678" y="4790689"/>
              <a:ext cx="1559446" cy="17353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6"/>
            <p:cNvSpPr/>
            <p:nvPr/>
          </p:nvSpPr>
          <p:spPr>
            <a:xfrm>
              <a:off x="2801934" y="5127713"/>
              <a:ext cx="1127326" cy="13957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7"/>
            <p:cNvSpPr/>
            <p:nvPr/>
          </p:nvSpPr>
          <p:spPr>
            <a:xfrm>
              <a:off x="3982943" y="5321532"/>
              <a:ext cx="1129191" cy="12019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8"/>
            <p:cNvSpPr txBox="1"/>
            <p:nvPr/>
          </p:nvSpPr>
          <p:spPr>
            <a:xfrm>
              <a:off x="6702393" y="5164115"/>
              <a:ext cx="95758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TS3/4,</a:t>
              </a:r>
              <a:r>
                <a:rPr sz="1200" b="1" spc="-5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Japan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53" name="object 9"/>
            <p:cNvSpPr/>
            <p:nvPr/>
          </p:nvSpPr>
          <p:spPr>
            <a:xfrm>
              <a:off x="6335903" y="5388658"/>
              <a:ext cx="1551291" cy="112896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0"/>
            <p:cNvSpPr/>
            <p:nvPr/>
          </p:nvSpPr>
          <p:spPr>
            <a:xfrm>
              <a:off x="5166179" y="5262760"/>
              <a:ext cx="1119059" cy="126331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1"/>
            <p:cNvSpPr/>
            <p:nvPr/>
          </p:nvSpPr>
          <p:spPr>
            <a:xfrm>
              <a:off x="5166179" y="5111659"/>
              <a:ext cx="1236980" cy="277495"/>
            </a:xfrm>
            <a:custGeom>
              <a:avLst/>
              <a:gdLst/>
              <a:ahLst/>
              <a:cxnLst/>
              <a:rect l="l" t="t" r="r" b="b"/>
              <a:pathLst>
                <a:path w="1236979" h="277495">
                  <a:moveTo>
                    <a:pt x="0" y="276998"/>
                  </a:moveTo>
                  <a:lnTo>
                    <a:pt x="1236908" y="276998"/>
                  </a:lnTo>
                  <a:lnTo>
                    <a:pt x="1236908" y="0"/>
                  </a:lnTo>
                  <a:lnTo>
                    <a:pt x="0" y="0"/>
                  </a:lnTo>
                  <a:lnTo>
                    <a:pt x="0" y="276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12"/>
            <p:cNvSpPr txBox="1"/>
            <p:nvPr/>
          </p:nvSpPr>
          <p:spPr>
            <a:xfrm>
              <a:off x="5286188" y="5144678"/>
              <a:ext cx="931544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30" dirty="0">
                  <a:solidFill>
                    <a:srgbClr val="1822CD"/>
                  </a:solidFill>
                  <a:latin typeface="Arial"/>
                  <a:cs typeface="Arial"/>
                </a:rPr>
                <a:t>UTST,</a:t>
              </a:r>
              <a:r>
                <a:rPr sz="1200" b="1" spc="-6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Japan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57" name="object 13"/>
            <p:cNvSpPr/>
            <p:nvPr/>
          </p:nvSpPr>
          <p:spPr>
            <a:xfrm>
              <a:off x="3974474" y="5113839"/>
              <a:ext cx="1191895" cy="277495"/>
            </a:xfrm>
            <a:custGeom>
              <a:avLst/>
              <a:gdLst/>
              <a:ahLst/>
              <a:cxnLst/>
              <a:rect l="l" t="t" r="r" b="b"/>
              <a:pathLst>
                <a:path w="1191895" h="277495">
                  <a:moveTo>
                    <a:pt x="0" y="276998"/>
                  </a:moveTo>
                  <a:lnTo>
                    <a:pt x="1191705" y="276998"/>
                  </a:lnTo>
                  <a:lnTo>
                    <a:pt x="1191705" y="0"/>
                  </a:lnTo>
                  <a:lnTo>
                    <a:pt x="0" y="0"/>
                  </a:lnTo>
                  <a:lnTo>
                    <a:pt x="0" y="276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4"/>
            <p:cNvSpPr txBox="1"/>
            <p:nvPr/>
          </p:nvSpPr>
          <p:spPr>
            <a:xfrm>
              <a:off x="4053212" y="5146860"/>
              <a:ext cx="96583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15" dirty="0">
                  <a:solidFill>
                    <a:srgbClr val="1822CD"/>
                  </a:solidFill>
                  <a:latin typeface="Arial"/>
                  <a:cs typeface="Arial"/>
                </a:rPr>
                <a:t>TST-2,</a:t>
              </a:r>
              <a:r>
                <a:rPr sz="1200" b="1" spc="-55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Japan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59" name="object 15"/>
            <p:cNvSpPr/>
            <p:nvPr/>
          </p:nvSpPr>
          <p:spPr>
            <a:xfrm>
              <a:off x="4191923" y="2010548"/>
              <a:ext cx="1560830" cy="261620"/>
            </a:xfrm>
            <a:custGeom>
              <a:avLst/>
              <a:gdLst/>
              <a:ahLst/>
              <a:cxnLst/>
              <a:rect l="l" t="t" r="r" b="b"/>
              <a:pathLst>
                <a:path w="1560829" h="261619">
                  <a:moveTo>
                    <a:pt x="0" y="261609"/>
                  </a:moveTo>
                  <a:lnTo>
                    <a:pt x="1560348" y="261609"/>
                  </a:lnTo>
                  <a:lnTo>
                    <a:pt x="1560348" y="0"/>
                  </a:lnTo>
                  <a:lnTo>
                    <a:pt x="0" y="0"/>
                  </a:lnTo>
                  <a:lnTo>
                    <a:pt x="0" y="261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6"/>
            <p:cNvSpPr txBox="1"/>
            <p:nvPr/>
          </p:nvSpPr>
          <p:spPr>
            <a:xfrm>
              <a:off x="4353204" y="2043568"/>
              <a:ext cx="1334135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20" dirty="0">
                  <a:solidFill>
                    <a:srgbClr val="1822CD"/>
                  </a:solidFill>
                  <a:latin typeface="Arial"/>
                  <a:cs typeface="Arial"/>
                </a:rPr>
                <a:t>LTX-</a:t>
              </a:r>
              <a:r>
                <a:rPr sz="1100" b="1" spc="-20" dirty="0">
                  <a:solidFill>
                    <a:srgbClr val="203ED7"/>
                  </a:solidFill>
                  <a:latin typeface="Symbol"/>
                  <a:cs typeface="Symbol"/>
                </a:rPr>
                <a:t></a:t>
              </a:r>
              <a:r>
                <a:rPr sz="1100" b="1" spc="-20" dirty="0">
                  <a:solidFill>
                    <a:srgbClr val="203ED7"/>
                  </a:solidFill>
                  <a:latin typeface="Times New Roman"/>
                  <a:cs typeface="Times New Roman"/>
                </a:rPr>
                <a:t> </a:t>
              </a:r>
              <a:r>
                <a:rPr sz="1100" b="1" dirty="0">
                  <a:solidFill>
                    <a:srgbClr val="1822CD"/>
                  </a:solidFill>
                  <a:latin typeface="Arial"/>
                  <a:cs typeface="Arial"/>
                </a:rPr>
                <a:t>/ CDX-U,</a:t>
              </a:r>
              <a:r>
                <a:rPr sz="1100" b="1" spc="-4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822CD"/>
                  </a:solidFill>
                  <a:latin typeface="Arial"/>
                  <a:cs typeface="Arial"/>
                </a:rPr>
                <a:t>USA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61" name="object 17"/>
            <p:cNvSpPr/>
            <p:nvPr/>
          </p:nvSpPr>
          <p:spPr>
            <a:xfrm>
              <a:off x="2771454" y="5103166"/>
              <a:ext cx="1158240" cy="277495"/>
            </a:xfrm>
            <a:custGeom>
              <a:avLst/>
              <a:gdLst/>
              <a:ahLst/>
              <a:cxnLst/>
              <a:rect l="l" t="t" r="r" b="b"/>
              <a:pathLst>
                <a:path w="1158239" h="277495">
                  <a:moveTo>
                    <a:pt x="0" y="276998"/>
                  </a:moveTo>
                  <a:lnTo>
                    <a:pt x="1157805" y="276998"/>
                  </a:lnTo>
                  <a:lnTo>
                    <a:pt x="1157805" y="0"/>
                  </a:lnTo>
                  <a:lnTo>
                    <a:pt x="0" y="0"/>
                  </a:lnTo>
                  <a:lnTo>
                    <a:pt x="0" y="276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8"/>
            <p:cNvSpPr txBox="1"/>
            <p:nvPr/>
          </p:nvSpPr>
          <p:spPr>
            <a:xfrm>
              <a:off x="2884834" y="5136186"/>
              <a:ext cx="93726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0" dirty="0">
                  <a:solidFill>
                    <a:srgbClr val="1822CD"/>
                  </a:solidFill>
                  <a:latin typeface="Arial"/>
                  <a:cs typeface="Arial"/>
                </a:rPr>
                <a:t>LATE,</a:t>
              </a:r>
              <a:r>
                <a:rPr sz="1200" b="1" spc="-65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Japan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63" name="object 19"/>
            <p:cNvSpPr/>
            <p:nvPr/>
          </p:nvSpPr>
          <p:spPr>
            <a:xfrm>
              <a:off x="7919510" y="4616849"/>
              <a:ext cx="1594485" cy="277495"/>
            </a:xfrm>
            <a:custGeom>
              <a:avLst/>
              <a:gdLst/>
              <a:ahLst/>
              <a:cxnLst/>
              <a:rect l="l" t="t" r="r" b="b"/>
              <a:pathLst>
                <a:path w="1594484" h="277495">
                  <a:moveTo>
                    <a:pt x="0" y="276998"/>
                  </a:moveTo>
                  <a:lnTo>
                    <a:pt x="1593909" y="276998"/>
                  </a:lnTo>
                  <a:lnTo>
                    <a:pt x="1593909" y="0"/>
                  </a:lnTo>
                  <a:lnTo>
                    <a:pt x="0" y="0"/>
                  </a:lnTo>
                  <a:lnTo>
                    <a:pt x="0" y="276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0"/>
            <p:cNvSpPr txBox="1"/>
            <p:nvPr/>
          </p:nvSpPr>
          <p:spPr>
            <a:xfrm>
              <a:off x="7999790" y="4649868"/>
              <a:ext cx="144018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QUEST/CPD,</a:t>
              </a:r>
              <a:r>
                <a:rPr sz="1200" b="1" spc="-4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Japan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65" name="object 21"/>
            <p:cNvSpPr/>
            <p:nvPr/>
          </p:nvSpPr>
          <p:spPr>
            <a:xfrm>
              <a:off x="7621244" y="2330347"/>
              <a:ext cx="1945182" cy="22035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22"/>
            <p:cNvSpPr txBox="1"/>
            <p:nvPr/>
          </p:nvSpPr>
          <p:spPr>
            <a:xfrm>
              <a:off x="7929670" y="1982042"/>
              <a:ext cx="13595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latin typeface="Arial"/>
                  <a:cs typeface="Arial"/>
                </a:rPr>
                <a:t>MAST-U,</a:t>
              </a:r>
              <a:r>
                <a:rPr sz="1800" b="1" spc="-65" dirty="0">
                  <a:latin typeface="Arial"/>
                  <a:cs typeface="Arial"/>
                </a:rPr>
                <a:t> </a:t>
              </a:r>
              <a:r>
                <a:rPr sz="1800" b="1" dirty="0">
                  <a:latin typeface="Arial"/>
                  <a:cs typeface="Arial"/>
                </a:rPr>
                <a:t>UK</a:t>
              </a:r>
              <a:endParaRPr sz="1800">
                <a:latin typeface="Arial"/>
                <a:cs typeface="Arial"/>
              </a:endParaRPr>
            </a:p>
          </p:txBody>
        </p:sp>
        <p:sp>
          <p:nvSpPr>
            <p:cNvPr id="67" name="object 23"/>
            <p:cNvSpPr/>
            <p:nvPr/>
          </p:nvSpPr>
          <p:spPr>
            <a:xfrm>
              <a:off x="502933" y="2356636"/>
              <a:ext cx="2067178" cy="249975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4"/>
            <p:cNvSpPr/>
            <p:nvPr/>
          </p:nvSpPr>
          <p:spPr>
            <a:xfrm>
              <a:off x="2562099" y="2126443"/>
              <a:ext cx="1561017" cy="147382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5"/>
            <p:cNvSpPr/>
            <p:nvPr/>
          </p:nvSpPr>
          <p:spPr>
            <a:xfrm>
              <a:off x="1473650" y="5333494"/>
              <a:ext cx="1287211" cy="118881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6"/>
            <p:cNvSpPr txBox="1"/>
            <p:nvPr/>
          </p:nvSpPr>
          <p:spPr>
            <a:xfrm>
              <a:off x="1685083" y="5128733"/>
              <a:ext cx="88138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30" dirty="0">
                  <a:solidFill>
                    <a:srgbClr val="1822CD"/>
                  </a:solidFill>
                  <a:latin typeface="Arial"/>
                  <a:cs typeface="Arial"/>
                </a:rPr>
                <a:t>HIST,</a:t>
              </a:r>
              <a:r>
                <a:rPr sz="1200" b="1" spc="-6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Japan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71" name="object 27"/>
            <p:cNvSpPr/>
            <p:nvPr/>
          </p:nvSpPr>
          <p:spPr>
            <a:xfrm>
              <a:off x="2562099" y="1987944"/>
              <a:ext cx="1561465" cy="277495"/>
            </a:xfrm>
            <a:custGeom>
              <a:avLst/>
              <a:gdLst/>
              <a:ahLst/>
              <a:cxnLst/>
              <a:rect l="l" t="t" r="r" b="b"/>
              <a:pathLst>
                <a:path w="1561464" h="277494">
                  <a:moveTo>
                    <a:pt x="0" y="276998"/>
                  </a:moveTo>
                  <a:lnTo>
                    <a:pt x="1561016" y="276998"/>
                  </a:lnTo>
                  <a:lnTo>
                    <a:pt x="1561016" y="0"/>
                  </a:lnTo>
                  <a:lnTo>
                    <a:pt x="0" y="0"/>
                  </a:lnTo>
                  <a:lnTo>
                    <a:pt x="0" y="276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8"/>
            <p:cNvSpPr txBox="1"/>
            <p:nvPr/>
          </p:nvSpPr>
          <p:spPr>
            <a:xfrm>
              <a:off x="2788188" y="2020965"/>
              <a:ext cx="111506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5" dirty="0">
                  <a:solidFill>
                    <a:srgbClr val="1822CD"/>
                  </a:solidFill>
                  <a:latin typeface="Arial"/>
                  <a:cs typeface="Arial"/>
                </a:rPr>
                <a:t>PEGASUS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,</a:t>
              </a:r>
              <a:r>
                <a:rPr sz="1200" b="1" spc="-6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822CD"/>
                  </a:solidFill>
                  <a:latin typeface="Arial"/>
                  <a:cs typeface="Arial"/>
                </a:rPr>
                <a:t>USA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73" name="object 29"/>
            <p:cNvSpPr txBox="1"/>
            <p:nvPr/>
          </p:nvSpPr>
          <p:spPr>
            <a:xfrm>
              <a:off x="683339" y="1998584"/>
              <a:ext cx="14865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5" dirty="0">
                  <a:latin typeface="Arial"/>
                  <a:cs typeface="Arial"/>
                </a:rPr>
                <a:t>NSTX-U,</a:t>
              </a:r>
              <a:r>
                <a:rPr sz="1800" b="1" spc="-65" dirty="0">
                  <a:latin typeface="Arial"/>
                  <a:cs typeface="Arial"/>
                </a:rPr>
                <a:t> </a:t>
              </a:r>
              <a:r>
                <a:rPr sz="1800" b="1" dirty="0">
                  <a:latin typeface="Arial"/>
                  <a:cs typeface="Arial"/>
                </a:rPr>
                <a:t>USA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74" name="object 30"/>
            <p:cNvSpPr/>
            <p:nvPr/>
          </p:nvSpPr>
          <p:spPr>
            <a:xfrm>
              <a:off x="5563523" y="3962400"/>
              <a:ext cx="1219199" cy="109065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31"/>
            <p:cNvSpPr/>
            <p:nvPr/>
          </p:nvSpPr>
          <p:spPr>
            <a:xfrm>
              <a:off x="5558760" y="3957637"/>
              <a:ext cx="1228725" cy="1100455"/>
            </a:xfrm>
            <a:custGeom>
              <a:avLst/>
              <a:gdLst/>
              <a:ahLst/>
              <a:cxnLst/>
              <a:rect l="l" t="t" r="r" b="b"/>
              <a:pathLst>
                <a:path w="1228725" h="1100454">
                  <a:moveTo>
                    <a:pt x="0" y="0"/>
                  </a:moveTo>
                  <a:lnTo>
                    <a:pt x="1228724" y="0"/>
                  </a:lnTo>
                  <a:lnTo>
                    <a:pt x="1228724" y="1100137"/>
                  </a:lnTo>
                  <a:lnTo>
                    <a:pt x="0" y="110013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BBEC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32"/>
            <p:cNvSpPr txBox="1"/>
            <p:nvPr/>
          </p:nvSpPr>
          <p:spPr>
            <a:xfrm>
              <a:off x="3736359" y="3691959"/>
              <a:ext cx="69469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ST40,</a:t>
              </a:r>
              <a:r>
                <a:rPr sz="1200" b="1" spc="-65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822CD"/>
                  </a:solidFill>
                  <a:latin typeface="Arial"/>
                  <a:cs typeface="Arial"/>
                </a:rPr>
                <a:t>UK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77" name="object 33"/>
            <p:cNvSpPr txBox="1"/>
            <p:nvPr/>
          </p:nvSpPr>
          <p:spPr>
            <a:xfrm>
              <a:off x="5601459" y="3691959"/>
              <a:ext cx="107569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0" dirty="0">
                  <a:solidFill>
                    <a:srgbClr val="1822CD"/>
                  </a:solidFill>
                  <a:latin typeface="Arial"/>
                  <a:cs typeface="Arial"/>
                </a:rPr>
                <a:t>SUNIST,</a:t>
              </a:r>
              <a:r>
                <a:rPr sz="1200" b="1" spc="-7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China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78" name="object 34"/>
            <p:cNvSpPr/>
            <p:nvPr/>
          </p:nvSpPr>
          <p:spPr>
            <a:xfrm>
              <a:off x="6836756" y="3975789"/>
              <a:ext cx="784165" cy="103550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35"/>
            <p:cNvSpPr txBox="1"/>
            <p:nvPr/>
          </p:nvSpPr>
          <p:spPr>
            <a:xfrm>
              <a:off x="6842085" y="3645638"/>
              <a:ext cx="731520" cy="3429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1370"/>
                </a:lnSpc>
                <a:spcBef>
                  <a:spcPts val="100"/>
                </a:spcBef>
              </a:pP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KTM,</a:t>
              </a:r>
              <a:endParaRPr sz="1200" dirty="0">
                <a:latin typeface="Arial"/>
                <a:cs typeface="Arial"/>
              </a:endParaRPr>
            </a:p>
            <a:p>
              <a:pPr algn="ctr">
                <a:lnSpc>
                  <a:spcPts val="1130"/>
                </a:lnSpc>
              </a:pPr>
              <a:r>
                <a:rPr sz="1000" b="1" spc="-5" dirty="0">
                  <a:solidFill>
                    <a:srgbClr val="1822CD"/>
                  </a:solidFill>
                  <a:latin typeface="Arial"/>
                  <a:cs typeface="Arial"/>
                </a:rPr>
                <a:t>Kazakhstan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80" name="object 36"/>
            <p:cNvSpPr/>
            <p:nvPr/>
          </p:nvSpPr>
          <p:spPr>
            <a:xfrm>
              <a:off x="4649123" y="4003860"/>
              <a:ext cx="838199" cy="102023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37"/>
            <p:cNvSpPr txBox="1"/>
            <p:nvPr/>
          </p:nvSpPr>
          <p:spPr>
            <a:xfrm>
              <a:off x="4529353" y="3585845"/>
              <a:ext cx="932180" cy="347980"/>
            </a:xfrm>
            <a:prstGeom prst="rect">
              <a:avLst/>
            </a:prstGeom>
          </p:spPr>
          <p:txBody>
            <a:bodyPr vert="horz" wrap="square" lIns="0" tIns="55879" rIns="0" bIns="0" rtlCol="0">
              <a:spAutoFit/>
            </a:bodyPr>
            <a:lstStyle/>
            <a:p>
              <a:pPr marL="12700" marR="5080" indent="254000">
                <a:lnSpc>
                  <a:spcPct val="76400"/>
                </a:lnSpc>
                <a:spcBef>
                  <a:spcPts val="439"/>
                </a:spcBef>
              </a:pP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Proto  Sphera,</a:t>
              </a:r>
              <a:r>
                <a:rPr sz="1200" b="1" spc="-6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Italy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82" name="object 38"/>
            <p:cNvSpPr/>
            <p:nvPr/>
          </p:nvSpPr>
          <p:spPr>
            <a:xfrm>
              <a:off x="577069" y="5355813"/>
              <a:ext cx="841396" cy="116181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39"/>
            <p:cNvSpPr txBox="1"/>
            <p:nvPr/>
          </p:nvSpPr>
          <p:spPr>
            <a:xfrm>
              <a:off x="539868" y="5135892"/>
              <a:ext cx="92329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30" dirty="0">
                  <a:solidFill>
                    <a:srgbClr val="1822CD"/>
                  </a:solidFill>
                  <a:latin typeface="Arial"/>
                  <a:cs typeface="Arial"/>
                </a:rPr>
                <a:t>VEST,</a:t>
              </a:r>
              <a:r>
                <a:rPr sz="1200" b="1" spc="-55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Korea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84" name="object 41"/>
            <p:cNvSpPr/>
            <p:nvPr/>
          </p:nvSpPr>
          <p:spPr>
            <a:xfrm>
              <a:off x="3763780" y="3962400"/>
              <a:ext cx="809142" cy="103112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43"/>
            <p:cNvSpPr txBox="1"/>
            <p:nvPr/>
          </p:nvSpPr>
          <p:spPr>
            <a:xfrm>
              <a:off x="6005721" y="2028887"/>
              <a:ext cx="152463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GLOBUS-M2,</a:t>
              </a:r>
              <a:r>
                <a:rPr sz="1200" b="1" spc="-4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Russia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87" name="object 44"/>
            <p:cNvSpPr/>
            <p:nvPr/>
          </p:nvSpPr>
          <p:spPr>
            <a:xfrm>
              <a:off x="2363123" y="3962400"/>
              <a:ext cx="1371600" cy="98755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45"/>
            <p:cNvSpPr txBox="1"/>
            <p:nvPr/>
          </p:nvSpPr>
          <p:spPr>
            <a:xfrm>
              <a:off x="2554148" y="3743674"/>
              <a:ext cx="947804" cy="1923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1420"/>
                </a:lnSpc>
                <a:spcBef>
                  <a:spcPts val="100"/>
                </a:spcBef>
              </a:pPr>
              <a:r>
                <a:rPr sz="1200" b="1" spc="-5" dirty="0" smtClean="0">
                  <a:solidFill>
                    <a:srgbClr val="1822CD"/>
                  </a:solidFill>
                  <a:latin typeface="Arial"/>
                  <a:cs typeface="Arial"/>
                </a:rPr>
                <a:t>PI3,</a:t>
              </a:r>
              <a:r>
                <a:rPr lang="en-US" sz="1200" b="1" spc="-5" dirty="0" smtClean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dirty="0" smtClean="0">
                  <a:solidFill>
                    <a:srgbClr val="1822CD"/>
                  </a:solidFill>
                  <a:latin typeface="Arial"/>
                  <a:cs typeface="Arial"/>
                </a:rPr>
                <a:t>Canada</a:t>
              </a:r>
              <a:endParaRPr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3" y="1195823"/>
            <a:ext cx="1644734" cy="13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692150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3200" dirty="0" smtClean="0"/>
              <a:t>Near-term STs support wide MHD stability space </a:t>
            </a:r>
            <a:br>
              <a:rPr lang="en-US" sz="3200" dirty="0" smtClean="0"/>
            </a:br>
            <a:r>
              <a:rPr lang="en-US" sz="3200" dirty="0" smtClean="0"/>
              <a:t>spanning nearly all proposed next-step ST configurations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07421"/>
            <a:ext cx="7239000" cy="376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016000"/>
            <a:ext cx="9144000" cy="438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Exception: 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= 7 of JUST exceeds expected near-term capabilities</a:t>
            </a:r>
          </a:p>
          <a:p>
            <a:pPr lvl="1"/>
            <a:r>
              <a:rPr lang="en-US" dirty="0" smtClean="0"/>
              <a:t>Additional studies needed to assess MHD stability of JUST scenarios</a:t>
            </a:r>
          </a:p>
        </p:txBody>
      </p:sp>
    </p:spTree>
    <p:extLst>
      <p:ext uri="{BB962C8B-B14F-4D97-AF65-F5344CB8AC3E}">
        <p14:creationId xmlns:p14="http://schemas.microsoft.com/office/powerpoint/2010/main" val="3117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100"/>
            <a:ext cx="9144000" cy="660400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3200" dirty="0" smtClean="0"/>
              <a:t>Near-term STs will need to access higher </a:t>
            </a:r>
            <a:r>
              <a:rPr lang="en-US" sz="3200" dirty="0" err="1" smtClean="0"/>
              <a:t>f</a:t>
            </a:r>
            <a:r>
              <a:rPr lang="en-US" sz="3200" baseline="-25000" dirty="0" err="1" smtClean="0"/>
              <a:t>BS</a:t>
            </a:r>
            <a:r>
              <a:rPr lang="en-US" sz="3200" dirty="0" smtClean="0"/>
              <a:t> to </a:t>
            </a:r>
            <a:br>
              <a:rPr lang="en-US" sz="3200" dirty="0" smtClean="0"/>
            </a:br>
            <a:r>
              <a:rPr lang="en-US" sz="3200" dirty="0" smtClean="0"/>
              <a:t>study scenarios anticipated for steady-state ST reactors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5" y="1685454"/>
            <a:ext cx="7400170" cy="38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8900" y="965200"/>
            <a:ext cx="8991600" cy="95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MAST-U / NSTX-U baseline non-inductive scenarios: 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BS</a:t>
            </a:r>
            <a:r>
              <a:rPr lang="en-US" baseline="-25000" dirty="0" smtClean="0"/>
              <a:t> </a:t>
            </a:r>
            <a:r>
              <a:rPr lang="en-US" dirty="0" smtClean="0">
                <a:sym typeface="Symbol"/>
              </a:rPr>
              <a:t></a:t>
            </a:r>
            <a:r>
              <a:rPr lang="en-US" dirty="0" smtClean="0"/>
              <a:t> 15-70%</a:t>
            </a:r>
          </a:p>
          <a:p>
            <a:r>
              <a:rPr lang="en-US" dirty="0" smtClean="0"/>
              <a:t>PPPL FNSF/Pilot and Japanese reactors: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BS</a:t>
            </a:r>
            <a:r>
              <a:rPr lang="en-US" baseline="-25000" dirty="0" smtClean="0"/>
              <a:t> </a:t>
            </a:r>
            <a:r>
              <a:rPr lang="en-US" dirty="0" smtClean="0"/>
              <a:t>= 70-95% </a:t>
            </a:r>
            <a:r>
              <a:rPr lang="en-US" dirty="0" smtClean="0">
                <a:sym typeface="Wingdings" panose="05000000000000000000" pitchFamily="2" charset="2"/>
              </a:rPr>
              <a:t> research gap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Near-term STs </a:t>
            </a:r>
            <a:r>
              <a:rPr lang="en-US" sz="3200" dirty="0" smtClean="0"/>
              <a:t>greatly expand access to high </a:t>
            </a:r>
            <a:r>
              <a:rPr lang="en-US" sz="3200" dirty="0" smtClean="0">
                <a:latin typeface="Symbol" panose="05050102010706020507" pitchFamily="18" charset="2"/>
              </a:rPr>
              <a:t>b</a:t>
            </a:r>
            <a:r>
              <a:rPr lang="en-US" sz="3200" dirty="0" smtClean="0"/>
              <a:t> at low </a:t>
            </a:r>
            <a:r>
              <a:rPr lang="en-US" sz="3200" dirty="0" smtClean="0">
                <a:latin typeface="Symbol" panose="05050102010706020507" pitchFamily="18" charset="2"/>
              </a:rPr>
              <a:t>n</a:t>
            </a:r>
            <a:r>
              <a:rPr lang="en-US" sz="3200" dirty="0" smtClean="0"/>
              <a:t>* 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57788"/>
            <a:ext cx="6616700" cy="342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8900" y="965200"/>
            <a:ext cx="8991600" cy="87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NSTX-U at full field, power and low density (</a:t>
            </a:r>
            <a:r>
              <a:rPr lang="en-US" dirty="0" err="1" smtClean="0"/>
              <a:t>f</a:t>
            </a:r>
            <a:r>
              <a:rPr lang="en-US" baseline="-25000" dirty="0" err="1" smtClean="0"/>
              <a:t>GW</a:t>
            </a:r>
            <a:r>
              <a:rPr lang="en-US" dirty="0" smtClean="0"/>
              <a:t>=0.25) accesses low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/>
              <a:t>* at high electron 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-e</a:t>
            </a:r>
            <a:r>
              <a:rPr lang="en-US" dirty="0" smtClean="0"/>
              <a:t> spanning pilot plant and reactor regimes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850" y="4979988"/>
            <a:ext cx="8991600" cy="48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Low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GW</a:t>
            </a:r>
            <a:r>
              <a:rPr lang="en-US" dirty="0" smtClean="0"/>
              <a:t>=0.25 CTF/FNSF projected to access ~2x lower 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/>
              <a:t>*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32100" y="1733550"/>
            <a:ext cx="361950" cy="1028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2505075" y="2778124"/>
            <a:ext cx="654050" cy="1400175"/>
          </a:xfrm>
          <a:prstGeom prst="roundRect">
            <a:avLst>
              <a:gd name="adj" fmla="val 38997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endCxn id="11" idx="2"/>
          </p:cNvCxnSpPr>
          <p:nvPr/>
        </p:nvCxnSpPr>
        <p:spPr>
          <a:xfrm flipV="1">
            <a:off x="2603500" y="4178299"/>
            <a:ext cx="228600" cy="801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4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Near-term STs </a:t>
            </a:r>
            <a:r>
              <a:rPr lang="en-US" sz="3200" dirty="0" smtClean="0"/>
              <a:t>cannot access low </a:t>
            </a:r>
            <a:r>
              <a:rPr lang="en-US" sz="3200" dirty="0" smtClean="0">
                <a:latin typeface="Symbol" panose="05050102010706020507" pitchFamily="18" charset="2"/>
              </a:rPr>
              <a:t>r</a:t>
            </a:r>
            <a:r>
              <a:rPr lang="en-US" sz="3200" baseline="-25000" dirty="0" smtClean="0"/>
              <a:t>*</a:t>
            </a:r>
            <a:r>
              <a:rPr lang="en-US" sz="3200" dirty="0" smtClean="0"/>
              <a:t> of larger next-steps</a:t>
            </a:r>
            <a:endParaRPr lang="en-US" sz="3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850" y="4979988"/>
            <a:ext cx="8991600" cy="48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Larger and/or higher field needed for more reactor-relevant </a:t>
            </a:r>
            <a:r>
              <a:rPr lang="en-US" dirty="0" smtClean="0">
                <a:latin typeface="Symbol" panose="05050102010706020507" pitchFamily="18" charset="2"/>
              </a:rPr>
              <a:t>r</a:t>
            </a:r>
            <a:r>
              <a:rPr lang="en-US" baseline="-25000" dirty="0" smtClean="0"/>
              <a:t>*</a:t>
            </a:r>
            <a:r>
              <a:rPr lang="en-US" dirty="0" smtClean="0"/>
              <a:t>,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/>
              <a:t>*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84" y="1063625"/>
            <a:ext cx="7152531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2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PPL_slideshow_template_PPPL-DOE-Princeton (1)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PPPL_slideshow_template_PPPL-DOE-Princeton (1)</Template>
  <TotalTime>64575</TotalTime>
  <Words>784</Words>
  <Application>Microsoft Office PowerPoint</Application>
  <PresentationFormat>On-screen Show (16:10)</PresentationFormat>
  <Paragraphs>121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PPPL_slideshow_template_PPPL-DOE-Princeton (1)</vt:lpstr>
      <vt:lpstr>Fusion Energy Development Applications Utilizing the Spherical Tokamak  and Associated Research Needs and Tools</vt:lpstr>
      <vt:lpstr>Collaborative and international effort including 23 co-authors</vt:lpstr>
      <vt:lpstr>Abstract / Overview</vt:lpstr>
      <vt:lpstr>Possible next-step ST facilities</vt:lpstr>
      <vt:lpstr>17 existing/near-term international ST facilities</vt:lpstr>
      <vt:lpstr>Near-term STs support wide MHD stability space  spanning nearly all proposed next-step ST configurations</vt:lpstr>
      <vt:lpstr>Near-term STs will need to access higher fBS to  study scenarios anticipated for steady-state ST reactors</vt:lpstr>
      <vt:lpstr>Near-term STs greatly expand access to high b at low n* </vt:lpstr>
      <vt:lpstr>Near-term STs cannot access low r* of larger next-steps</vt:lpstr>
      <vt:lpstr>Near-term ST facilities targeting p   1 atm</vt:lpstr>
      <vt:lpstr>ST-40 could provide important tests of SOL-width scaling</vt:lpstr>
      <vt:lpstr>Next-steps extrapolate to higher P/S, very high q||</vt:lpstr>
      <vt:lpstr>Most next-steps have neutron wall loading  1-3 MW/m2</vt:lpstr>
      <vt:lpstr>Summary of research needs to support next-steps</vt:lpstr>
      <vt:lpstr>Sign-up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 E. Feder</dc:creator>
  <cp:keywords>NSTX-U Recovery Project</cp:keywords>
  <cp:lastModifiedBy>Jonathan E. Menard</cp:lastModifiedBy>
  <cp:revision>1187</cp:revision>
  <cp:lastPrinted>2018-07-19T19:42:55Z</cp:lastPrinted>
  <dcterms:created xsi:type="dcterms:W3CDTF">2017-08-09T15:24:22Z</dcterms:created>
  <dcterms:modified xsi:type="dcterms:W3CDTF">2018-10-19T04:04:36Z</dcterms:modified>
</cp:coreProperties>
</file>