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0" r:id="rId3"/>
    <p:sldId id="294" r:id="rId4"/>
    <p:sldId id="286" r:id="rId5"/>
    <p:sldId id="277" r:id="rId6"/>
    <p:sldId id="278" r:id="rId7"/>
    <p:sldId id="279" r:id="rId8"/>
    <p:sldId id="282" r:id="rId9"/>
    <p:sldId id="287" r:id="rId10"/>
    <p:sldId id="295" r:id="rId11"/>
    <p:sldId id="283" r:id="rId12"/>
    <p:sldId id="302" r:id="rId13"/>
    <p:sldId id="297" r:id="rId14"/>
    <p:sldId id="306" r:id="rId15"/>
    <p:sldId id="292" r:id="rId16"/>
    <p:sldId id="293" r:id="rId17"/>
    <p:sldId id="285" r:id="rId18"/>
  </p:sldIdLst>
  <p:sldSz cx="9144000" cy="6858000" type="screen4x3"/>
  <p:notesSz cx="6950075" cy="9236075"/>
  <p:embeddedFontLst>
    <p:embeddedFont>
      <p:font typeface="Cambria Math" panose="02040503050406030204" pitchFamily="18" charset="0"/>
      <p:regular r:id="rId19"/>
    </p:embeddedFont>
    <p:embeddedFont>
      <p:font typeface="SimSun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image" Target="../media/image17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.png"/><Relationship Id="rId5" Type="http://schemas.openxmlformats.org/officeDocument/2006/relationships/image" Target="../media/image12.wmf"/><Relationship Id="rId15" Type="http://schemas.openxmlformats.org/officeDocument/2006/relationships/image" Target="../media/image16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6761" y="1676400"/>
            <a:ext cx="7872413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simulations 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Alfven </a:t>
            </a:r>
            <a:r>
              <a:rPr lang="en-US" sz="4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Eigenmode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GAE) 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stabilization 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</a:t>
            </a:r>
            <a:endParaRPr lang="en-US" sz="48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V. Belova</a:t>
            </a:r>
            <a:r>
              <a:rPr lang="en-GB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E. D.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Fredrickson</a:t>
            </a:r>
            <a:r>
              <a:rPr lang="en-GB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N. A. Crocker</a:t>
            </a:r>
            <a:r>
              <a:rPr lang="en-GB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and the NSTX-U team</a:t>
            </a:r>
            <a:endParaRPr lang="en-GB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Princeton Plasma Physics Laboratory, Princeton NJ, USA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/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2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) University of California, Los Angeles, California 90095, USA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20" name="Picture 19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95400" y="762000"/>
            <a:ext cx="6629400" cy="457199"/>
          </a:xfrm>
        </p:spPr>
        <p:txBody>
          <a:bodyPr>
            <a:noAutofit/>
          </a:bodyPr>
          <a:lstStyle/>
          <a:p>
            <a:r>
              <a:rPr lang="en-US" sz="1200" dirty="0" smtClean="0"/>
              <a:t>27th </a:t>
            </a:r>
            <a:r>
              <a:rPr lang="en-US" sz="1200" dirty="0"/>
              <a:t>IAEA FUSION ENERGY CONFERENCE </a:t>
            </a:r>
            <a:r>
              <a:rPr lang="en-US" sz="1200" dirty="0" smtClean="0"/>
              <a:t>Gandhinagar </a:t>
            </a:r>
            <a:r>
              <a:rPr lang="en-US" sz="1200" dirty="0"/>
              <a:t>(Ahmedabad</a:t>
            </a:r>
            <a:r>
              <a:rPr lang="en-US" sz="1200" dirty="0" smtClean="0"/>
              <a:t>) INDIA, October 2018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8786" y="18004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TH/P2-16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563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HYM reproduces experimentally observed unstable GAEs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4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572000" y="1677871"/>
            <a:ext cx="3809999" cy="40010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Simulations reproduce most unstable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toroidal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mode numbers and GAEs frequencies. 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HYM overestimates growth rates compared experimental analysis by 2-3 times.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Experimental estimates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[Fredrickson, NF 2018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]: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n=-10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γ/ω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ci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=0.84%</a:t>
            </a:r>
          </a:p>
          <a:p>
            <a:pPr>
              <a:spcAft>
                <a:spcPts val="12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n=-11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γ/ω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ci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=0.6%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Growth rates are sensitive to distribution function parameters – resonance particles are in ‘tail’ of distribution.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90602" y="1264191"/>
            <a:ext cx="3302000" cy="4766795"/>
            <a:chOff x="2870202" y="1264191"/>
            <a:chExt cx="3302000" cy="4766795"/>
          </a:xfrm>
        </p:grpSpPr>
        <p:grpSp>
          <p:nvGrpSpPr>
            <p:cNvPr id="20" name="Group 37"/>
            <p:cNvGrpSpPr>
              <a:grpSpLocks/>
            </p:cNvGrpSpPr>
            <p:nvPr/>
          </p:nvGrpSpPr>
          <p:grpSpPr bwMode="auto">
            <a:xfrm>
              <a:off x="2870202" y="1264191"/>
              <a:ext cx="3302000" cy="4766795"/>
              <a:chOff x="2743239" y="2083351"/>
              <a:chExt cx="3301585" cy="4766428"/>
            </a:xfrm>
          </p:grpSpPr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2782777" y="2971800"/>
                <a:ext cx="862821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cs typeface="Arial" charset="0"/>
                  </a:rPr>
                  <a:t>γ/</a:t>
                </a:r>
                <a:r>
                  <a:rPr lang="el-GR" altLang="en-US" sz="1400" dirty="0">
                    <a:solidFill>
                      <a:srgbClr val="000000"/>
                    </a:solidFill>
                    <a:cs typeface="Arial" charset="0"/>
                  </a:rPr>
                  <a:t>ω</a:t>
                </a:r>
                <a:r>
                  <a:rPr lang="en-US" altLang="en-US" sz="1400" baseline="-25000" dirty="0">
                    <a:solidFill>
                      <a:srgbClr val="000000"/>
                    </a:solidFill>
                    <a:cs typeface="Arial" charset="0"/>
                  </a:rPr>
                  <a:t>ci</a:t>
                </a:r>
                <a:endParaRPr lang="en-US" altLang="en-US" sz="1200" baseline="-25000" dirty="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22" name="Group 39"/>
              <p:cNvGrpSpPr>
                <a:grpSpLocks/>
              </p:cNvGrpSpPr>
              <p:nvPr/>
            </p:nvGrpSpPr>
            <p:grpSpPr bwMode="auto">
              <a:xfrm>
                <a:off x="2854683" y="4343400"/>
                <a:ext cx="2503949" cy="1336917"/>
                <a:chOff x="2854683" y="4343400"/>
                <a:chExt cx="2503949" cy="1336917"/>
              </a:xfrm>
            </p:grpSpPr>
            <p:sp>
              <p:nvSpPr>
                <p:cNvPr id="26" name="Rectangle 29"/>
                <p:cNvSpPr>
                  <a:spLocks noChangeArrowheads="1"/>
                </p:cNvSpPr>
                <p:nvPr/>
              </p:nvSpPr>
              <p:spPr bwMode="auto">
                <a:xfrm>
                  <a:off x="2854683" y="4343400"/>
                  <a:ext cx="862821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ts val="500"/>
                    </a:spcBef>
                    <a:spcAft>
                      <a:spcPts val="500"/>
                    </a:spcAft>
                  </a:pPr>
                  <a:r>
                    <a:rPr lang="en-US" altLang="en-US" sz="1400" dirty="0">
                      <a:solidFill>
                        <a:srgbClr val="000000"/>
                      </a:solidFill>
                      <a:cs typeface="Arial" charset="0"/>
                    </a:rPr>
                    <a:t>ω/</a:t>
                  </a:r>
                  <a:r>
                    <a:rPr lang="el-GR" altLang="en-US" sz="1400" dirty="0">
                      <a:solidFill>
                        <a:srgbClr val="000000"/>
                      </a:solidFill>
                      <a:cs typeface="Arial" charset="0"/>
                    </a:rPr>
                    <a:t>ω</a:t>
                  </a:r>
                  <a:r>
                    <a:rPr lang="en-US" altLang="en-US" sz="1400" baseline="-25000" dirty="0">
                      <a:solidFill>
                        <a:srgbClr val="000000"/>
                      </a:solidFill>
                      <a:cs typeface="Arial" charset="0"/>
                    </a:rPr>
                    <a:t>ci</a:t>
                  </a:r>
                  <a:endParaRPr lang="en-US" altLang="en-US" sz="1200" baseline="-25000" dirty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7" name="Rectangle 29"/>
                <p:cNvSpPr>
                  <a:spLocks noChangeArrowheads="1"/>
                </p:cNvSpPr>
                <p:nvPr/>
              </p:nvSpPr>
              <p:spPr bwMode="auto">
                <a:xfrm>
                  <a:off x="4495811" y="5375517"/>
                  <a:ext cx="862821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ts val="500"/>
                    </a:spcBef>
                    <a:spcAft>
                      <a:spcPts val="500"/>
                    </a:spcAft>
                  </a:pPr>
                  <a:r>
                    <a:rPr lang="en-US" altLang="en-US" sz="1400" dirty="0" smtClean="0">
                      <a:solidFill>
                        <a:srgbClr val="000000"/>
                      </a:solidFill>
                      <a:cs typeface="Arial" charset="0"/>
                    </a:rPr>
                    <a:t>-n</a:t>
                  </a:r>
                  <a:endParaRPr lang="en-US" altLang="en-US" sz="1200" dirty="0"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sp>
            <p:nvSpPr>
              <p:cNvPr id="23" name="Rectangle 29"/>
              <p:cNvSpPr>
                <a:spLocks noChangeArrowheads="1"/>
              </p:cNvSpPr>
              <p:nvPr/>
            </p:nvSpPr>
            <p:spPr bwMode="auto">
              <a:xfrm>
                <a:off x="3645598" y="2083351"/>
                <a:ext cx="1981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en-US" sz="1400" b="1" dirty="0">
                    <a:solidFill>
                      <a:srgbClr val="000000"/>
                    </a:solidFill>
                    <a:cs typeface="Arial" charset="0"/>
                  </a:rPr>
                  <a:t>HYM #204707 t=0.44</a:t>
                </a:r>
                <a:endParaRPr lang="en-US" altLang="en-US" sz="1200" b="1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43239" y="5680318"/>
                <a:ext cx="3301585" cy="1169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(a) Growth rates and (b) frequencies of unstable counter-GAEs from HYM simulations for t=0.44s. Blue line is Doppler-shift corrected frequencies, points – experimental values.</a:t>
                </a:r>
                <a:endParaRPr lang="en-US" sz="14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480643" y="1554582"/>
              <a:ext cx="2427433" cy="3069336"/>
              <a:chOff x="4503173" y="1635040"/>
              <a:chExt cx="2441653" cy="2543707"/>
            </a:xfrm>
          </p:grpSpPr>
          <p:pic>
            <p:nvPicPr>
              <p:cNvPr id="36" name="Picture 1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3173" y="2923453"/>
                <a:ext cx="2441653" cy="1255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1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3173" y="1635040"/>
                <a:ext cx="2405446" cy="128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84" y="1783198"/>
            <a:ext cx="1226316" cy="270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953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Improved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beam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fit allows more accurate description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953000" y="1295400"/>
            <a:ext cx="3657600" cy="4890195"/>
            <a:chOff x="5394660" y="1344948"/>
            <a:chExt cx="3657600" cy="4890195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100" y="1344948"/>
              <a:ext cx="2517794" cy="1744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260" y="3160514"/>
              <a:ext cx="2562225" cy="153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7086600" y="4645952"/>
              <a:ext cx="641647" cy="365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</a:t>
              </a:r>
              <a:r>
                <a:rPr lang="en-US" altLang="en-US" sz="12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||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/V</a:t>
              </a:r>
              <a:r>
                <a:rPr lang="en-US" altLang="en-US" sz="12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kumimoji="0" lang="en-US" altLang="en-US" sz="1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6324600" y="3187028"/>
              <a:ext cx="641647" cy="365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l-GR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δ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F/F</a:t>
              </a:r>
              <a:endParaRPr kumimoji="0" lang="en-US" altLang="en-US" sz="1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394660" y="4850148"/>
              <a:ext cx="36576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228600" indent="-228600">
                <a:buAutoNum type="alphaLcParenBoth"/>
                <a:tabLst>
                  <a:tab pos="342900" algn="l"/>
                </a:tabLst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Location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of resonant particles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in phase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space: </a:t>
              </a:r>
              <a:r>
                <a:rPr lang="el-GR" sz="1400" dirty="0" smtClean="0">
                  <a:latin typeface="Arial" pitchFamily="34" charset="0"/>
                  <a:cs typeface="Arial" pitchFamily="34" charset="0"/>
                </a:rPr>
                <a:t>λ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=</a:t>
              </a:r>
              <a:r>
                <a:rPr lang="el-GR" sz="1400" dirty="0">
                  <a:latin typeface="Arial" pitchFamily="34" charset="0"/>
                  <a:cs typeface="Arial" pitchFamily="34" charset="0"/>
                </a:rPr>
                <a:t>μ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baseline="-30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el-GR" sz="1400" dirty="0">
                  <a:latin typeface="Arial" pitchFamily="34" charset="0"/>
                  <a:cs typeface="Arial" pitchFamily="34" charset="0"/>
                </a:rPr>
                <a:t>ε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 vs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l-GR" sz="1400" baseline="-25000" dirty="0" smtClean="0">
                  <a:latin typeface="Arial" pitchFamily="34" charset="0"/>
                  <a:cs typeface="Arial" pitchFamily="34" charset="0"/>
                </a:rPr>
                <a:t>φ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marL="228600" indent="-228600">
                <a:buAutoNum type="alphaLcParenBoth"/>
                <a:tabLst>
                  <a:tab pos="342900" algn="l"/>
                </a:tabLst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Particle weight  w ~ </a:t>
              </a:r>
              <a:r>
                <a:rPr lang="el-GR" sz="14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4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F/F </a:t>
              </a:r>
              <a:r>
                <a:rPr lang="en-US" sz="1400" kern="0" baseline="-250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vs orbit-averaged parallel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velocity.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Particle color corresponds to different energies: from E=0 (purple) to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E=90keV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(red). </a:t>
              </a:r>
            </a:p>
          </p:txBody>
        </p:sp>
      </p:grpSp>
      <p:pic>
        <p:nvPicPr>
          <p:cNvPr id="37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526284" y="1443761"/>
            <a:ext cx="4477407" cy="4217011"/>
            <a:chOff x="457199" y="1295400"/>
            <a:chExt cx="4477407" cy="4217011"/>
          </a:xfrm>
        </p:grpSpPr>
        <p:sp>
          <p:nvSpPr>
            <p:cNvPr id="26" name="Rectangle 57"/>
            <p:cNvSpPr>
              <a:spLocks noChangeArrowheads="1"/>
            </p:cNvSpPr>
            <p:nvPr/>
          </p:nvSpPr>
          <p:spPr bwMode="auto">
            <a:xfrm>
              <a:off x="2079476" y="4202203"/>
              <a:ext cx="641647" cy="365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||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/V</a:t>
              </a:r>
              <a:endParaRPr kumimoji="0" lang="en-US" altLang="en-US" sz="1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000099"/>
                </p:ext>
              </p:extLst>
            </p:nvPr>
          </p:nvGraphicFramePr>
          <p:xfrm>
            <a:off x="838200" y="1295400"/>
            <a:ext cx="2774904" cy="300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6" name="Equation" r:id="rId8" imgW="2171700" imgH="241300" progId="Equation.3">
                    <p:embed/>
                  </p:oleObj>
                </mc:Choice>
                <mc:Fallback>
                  <p:oleObj name="Equation" r:id="rId8" imgW="2171700" imgH="241300" progId="Equation.3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1295400"/>
                          <a:ext cx="2774904" cy="300719"/>
                        </a:xfrm>
                        <a:prstGeom prst="rect">
                          <a:avLst/>
                        </a:prstGeom>
                        <a:solidFill>
                          <a:srgbClr val="EBF1DE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457199" y="4558304"/>
              <a:ext cx="4267199" cy="9541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228600" indent="-228600">
                <a:buAutoNum type="alphaLcParenBoth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TRANSP fast-ion distribution before the outboard beam injection t=0.44. </a:t>
              </a:r>
            </a:p>
            <a:p>
              <a:pPr marL="228600" indent="-228600">
                <a:buAutoNum type="alphaLcParenBoth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HYM fast-ion distribution from n=-11 GAE simulations; dots show resonant particles.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14775" y="2514600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cyclotron 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resonance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0800000" flipV="1">
              <a:off x="3562349" y="2776210"/>
              <a:ext cx="457200" cy="15240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r="42522" b="34066"/>
            <a:stretch>
              <a:fillRect/>
            </a:stretch>
          </p:blipFill>
          <p:spPr bwMode="auto">
            <a:xfrm>
              <a:off x="564385" y="1634836"/>
              <a:ext cx="1797814" cy="2556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444920" y="1824761"/>
            <a:ext cx="401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b) 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28600" y="609600"/>
            <a:ext cx="8686800" cy="563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Resonant region is wider in nonlinear phase </a:t>
            </a:r>
            <a:endParaRPr 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9386" y="5571748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 of resonant particles in phase space; from linearized and nonlinear simulations of n=-11 GAE</a:t>
            </a:r>
            <a:r>
              <a:rPr lang="en-US" dirty="0"/>
              <a:t>. </a:t>
            </a:r>
            <a:r>
              <a:rPr lang="en-US" sz="1600" dirty="0"/>
              <a:t>Particle color corresponds to different energies: from E=0 (purple) to E=90keV (red</a:t>
            </a:r>
            <a:r>
              <a:rPr lang="en-US" sz="1600" dirty="0" smtClean="0"/>
              <a:t>);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‹V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||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› </a:t>
            </a:r>
            <a:r>
              <a:rPr lang="en-US" alt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orbit averaged velocity.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16595" y="1436636"/>
            <a:ext cx="3545042" cy="4172033"/>
            <a:chOff x="4716595" y="1524001"/>
            <a:chExt cx="3545042" cy="417203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6" t="7408" b="6030"/>
            <a:stretch/>
          </p:blipFill>
          <p:spPr bwMode="auto">
            <a:xfrm>
              <a:off x="5033819" y="3492529"/>
              <a:ext cx="3227818" cy="194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3" t="9769" b="7299"/>
            <a:stretch/>
          </p:blipFill>
          <p:spPr bwMode="auto">
            <a:xfrm>
              <a:off x="5033818" y="1524001"/>
              <a:ext cx="3169769" cy="19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606283" y="1625947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41919" y="3640783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NL</a:t>
              </a:r>
              <a:endParaRPr lang="en-US" dirty="0"/>
            </a:p>
          </p:txBody>
        </p:sp>
        <p:sp>
          <p:nvSpPr>
            <p:cNvPr id="18" name="Rectangle 57"/>
            <p:cNvSpPr>
              <a:spLocks noChangeArrowheads="1"/>
            </p:cNvSpPr>
            <p:nvPr/>
          </p:nvSpPr>
          <p:spPr bwMode="auto">
            <a:xfrm>
              <a:off x="6618702" y="5330408"/>
              <a:ext cx="641647" cy="3656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r>
                <a:rPr lang="el-GR" altLang="en-US" sz="1400" baseline="-25000" dirty="0" smtClean="0">
                  <a:solidFill>
                    <a:srgbClr val="000000"/>
                  </a:solidFill>
                  <a:latin typeface="Cambria Math"/>
                  <a:ea typeface="Cambria Math"/>
                  <a:cs typeface="Arial" panose="020B0604020202020204" pitchFamily="34" charset="0"/>
                </a:rPr>
                <a:t>φ</a:t>
              </a:r>
              <a:endParaRPr kumimoji="0" lang="en-US" altLang="en-US" sz="1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19" name="Rectangle 57"/>
            <p:cNvSpPr>
              <a:spLocks noChangeArrowheads="1"/>
            </p:cNvSpPr>
            <p:nvPr/>
          </p:nvSpPr>
          <p:spPr bwMode="auto">
            <a:xfrm>
              <a:off x="4716595" y="2164910"/>
              <a:ext cx="461818" cy="3656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endParaRPr kumimoji="0" lang="en-US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endParaRPr>
            </a:p>
          </p:txBody>
        </p:sp>
        <p:sp>
          <p:nvSpPr>
            <p:cNvPr id="20" name="Rectangle 57"/>
            <p:cNvSpPr>
              <a:spLocks noChangeArrowheads="1"/>
            </p:cNvSpPr>
            <p:nvPr/>
          </p:nvSpPr>
          <p:spPr bwMode="auto">
            <a:xfrm>
              <a:off x="4724400" y="4141415"/>
              <a:ext cx="461818" cy="3656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endParaRPr kumimoji="0" lang="en-US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3818" y="1289192"/>
            <a:ext cx="3527699" cy="4319477"/>
            <a:chOff x="883818" y="1380149"/>
            <a:chExt cx="3527699" cy="431947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8" t="5855" b="6650"/>
            <a:stretch/>
          </p:blipFill>
          <p:spPr bwMode="auto">
            <a:xfrm>
              <a:off x="1392552" y="1447801"/>
              <a:ext cx="3002157" cy="200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9" t="9257"/>
            <a:stretch/>
          </p:blipFill>
          <p:spPr bwMode="auto">
            <a:xfrm>
              <a:off x="1392552" y="3568727"/>
              <a:ext cx="3018965" cy="187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533525" y="1478758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62379" y="3654515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NL</a:t>
              </a:r>
              <a:endParaRPr lang="en-US" dirty="0"/>
            </a:p>
          </p:txBody>
        </p:sp>
        <p:sp>
          <p:nvSpPr>
            <p:cNvPr id="17" name="Rectangle 57"/>
            <p:cNvSpPr>
              <a:spLocks noChangeArrowheads="1"/>
            </p:cNvSpPr>
            <p:nvPr/>
          </p:nvSpPr>
          <p:spPr bwMode="auto">
            <a:xfrm>
              <a:off x="2685275" y="5334000"/>
              <a:ext cx="819925" cy="3656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‹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||</a:t>
              </a: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›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/V</a:t>
              </a:r>
              <a:endParaRPr kumimoji="0" lang="en-US" altLang="en-US" sz="1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93245" y="2070723"/>
              <a:ext cx="193514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Energy (</a:t>
              </a:r>
              <a:r>
                <a:rPr lang="en-US" sz="1600" dirty="0" err="1" smtClean="0"/>
                <a:t>keV</a:t>
              </a:r>
              <a:r>
                <a:rPr lang="en-US" sz="1600" dirty="0" smtClean="0"/>
                <a:t>)</a:t>
              </a:r>
            </a:p>
            <a:p>
              <a:r>
                <a:rPr lang="en-US" sz="1400" dirty="0" smtClean="0"/>
                <a:t>0                50              100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193244" y="4088889"/>
              <a:ext cx="193514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Energy (</a:t>
              </a:r>
              <a:r>
                <a:rPr lang="en-US" sz="1600" dirty="0" err="1" smtClean="0"/>
                <a:t>keV</a:t>
              </a:r>
              <a:r>
                <a:rPr lang="en-US" sz="1600" dirty="0" smtClean="0"/>
                <a:t>)</a:t>
              </a:r>
            </a:p>
            <a:p>
              <a:r>
                <a:rPr lang="en-US" sz="1400" dirty="0" smtClean="0"/>
                <a:t>0                50              100</a:t>
              </a:r>
              <a:endParaRPr lang="en-US" sz="1400" dirty="0"/>
            </a:p>
          </p:txBody>
        </p:sp>
      </p:grp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3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953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Nonlinear simulations: n=-11 counter-GAE (t=0.44s)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9600" y="5029200"/>
            <a:ext cx="3124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tabLst>
                <a:tab pos="342900" algn="l"/>
              </a:tabLs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Time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evolution of perturbed magnetic field components from nonlinear simulations for n=-11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GAE.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9381" y="1704881"/>
            <a:ext cx="4515982" cy="27392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Nonlinear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show peak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saturation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amplitudes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δB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~5×10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R~1.2m close to the minimum of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Alfvén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continuum,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δB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near the edge at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midplane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Unstable modes have shear Alfven polarization in the core, and mixed polarization at the edge.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61974" y="1295400"/>
            <a:ext cx="3019425" cy="3657600"/>
            <a:chOff x="3657600" y="2102078"/>
            <a:chExt cx="2286000" cy="2855322"/>
          </a:xfrm>
        </p:grpSpPr>
        <p:pic>
          <p:nvPicPr>
            <p:cNvPr id="33" name="Picture 32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7" t="56964" r="54487" b="9106"/>
            <a:stretch/>
          </p:blipFill>
          <p:spPr bwMode="auto">
            <a:xfrm>
              <a:off x="3657600" y="2209800"/>
              <a:ext cx="2286000" cy="2747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4402550" y="2102078"/>
              <a:ext cx="31931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    </a:t>
              </a:r>
              <a:endParaRPr lang="en-US" sz="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02550" y="3524779"/>
              <a:ext cx="31931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    </a:t>
              </a:r>
              <a:endParaRPr lang="en-US" sz="800" dirty="0"/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4" y="1489364"/>
            <a:ext cx="3489385" cy="31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9060" y="1676400"/>
            <a:ext cx="3810000" cy="377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peak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amplitudes averaged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 the time window.  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correction factor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ratio between peak and average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amplitude) varied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between 1.2 and 2.7.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Experimental estimates of the peak mode amplitudes are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δB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/B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≈2.7•10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the n=-10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δB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/B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≈(1-2)•10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the n=-11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modes at t~0.44s.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uncertainty is in the reflectometer reconstructions which depend on accurate density profile gradient data.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1642" y="229679"/>
            <a:ext cx="8433758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Experimental amplitudes estimates are comparable to nonlinear simulation results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6587" y="4759160"/>
            <a:ext cx="36406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tabLst>
                <a:tab pos="342900" algn="l"/>
              </a:tabLs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Time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evolution of  peak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amplitude of 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=-11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GAE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 NSTX-U shot 204707, based on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reflectometer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reconstructions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[E. Fredrickson].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8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4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381000"/>
            <a:ext cx="8229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HYM simulations reproduce experimental finding: off-axis neutral beam injection reliably and strongly suppresses unstable GAEs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04444" y="1282740"/>
            <a:ext cx="3700194" cy="2478623"/>
            <a:chOff x="5278972" y="2160303"/>
            <a:chExt cx="3700194" cy="2478623"/>
          </a:xfrm>
        </p:grpSpPr>
        <p:grpSp>
          <p:nvGrpSpPr>
            <p:cNvPr id="2" name="Group 1"/>
            <p:cNvGrpSpPr/>
            <p:nvPr/>
          </p:nvGrpSpPr>
          <p:grpSpPr>
            <a:xfrm>
              <a:off x="5278972" y="2160303"/>
              <a:ext cx="3700194" cy="2478623"/>
              <a:chOff x="5278972" y="2160303"/>
              <a:chExt cx="3700194" cy="247862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846753" y="2332468"/>
                <a:ext cx="2686754" cy="1706132"/>
                <a:chOff x="1240180" y="1494268"/>
                <a:chExt cx="2715683" cy="1706132"/>
              </a:xfrm>
            </p:grpSpPr>
            <p:pic>
              <p:nvPicPr>
                <p:cNvPr id="21" name="Picture 2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0180" y="1494268"/>
                  <a:ext cx="2715683" cy="1706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1643977" y="1561690"/>
                  <a:ext cx="6124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n= -11</a:t>
                  </a:r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5278972" y="2160303"/>
                <a:ext cx="3700194" cy="2478623"/>
                <a:chOff x="5685761" y="2388870"/>
                <a:chExt cx="3699737" cy="2478168"/>
              </a:xfrm>
            </p:grpSpPr>
            <p:sp>
              <p:nvSpPr>
                <p:cNvPr id="16" name="Rectangle 28"/>
                <p:cNvSpPr>
                  <a:spLocks noChangeArrowheads="1"/>
                </p:cNvSpPr>
                <p:nvPr/>
              </p:nvSpPr>
              <p:spPr bwMode="auto">
                <a:xfrm>
                  <a:off x="8859752" y="3855331"/>
                  <a:ext cx="504967" cy="349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ts val="500"/>
                    </a:spcBef>
                    <a:spcAft>
                      <a:spcPts val="500"/>
                    </a:spcAft>
                  </a:pPr>
                  <a:r>
                    <a:rPr lang="en-US" altLang="en-US" sz="1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en-US" sz="1400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anose="02020603050405020304" pitchFamily="18" charset="0"/>
                      <a:sym typeface="Symbol" pitchFamily="18" charset="2"/>
                    </a:rPr>
                    <a:t></a:t>
                  </a:r>
                  <a:r>
                    <a:rPr lang="en-US" altLang="en-US" sz="1400" baseline="-250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ci</a:t>
                  </a:r>
                  <a:endPara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29"/>
                <p:cNvSpPr>
                  <a:spLocks noChangeArrowheads="1"/>
                </p:cNvSpPr>
                <p:nvPr/>
              </p:nvSpPr>
              <p:spPr bwMode="auto">
                <a:xfrm>
                  <a:off x="5685761" y="3057732"/>
                  <a:ext cx="862821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ts val="500"/>
                    </a:spcBef>
                    <a:spcAft>
                      <a:spcPts val="500"/>
                    </a:spcAft>
                  </a:pPr>
                  <a:r>
                    <a:rPr lang="en-US" altLang="en-US" sz="1400" dirty="0">
                      <a:solidFill>
                        <a:srgbClr val="000000"/>
                      </a:solidFill>
                      <a:cs typeface="Arial" charset="0"/>
                    </a:rPr>
                    <a:t>|</a:t>
                  </a:r>
                  <a:r>
                    <a:rPr lang="en-US" altLang="en-US" sz="1400" dirty="0" smtClean="0">
                      <a:solidFill>
                        <a:srgbClr val="000000"/>
                      </a:solidFill>
                      <a:cs typeface="Arial" charset="0"/>
                    </a:rPr>
                    <a:t>dB|</a:t>
                  </a:r>
                  <a:r>
                    <a:rPr lang="en-US" altLang="en-US" sz="1400" baseline="30000" dirty="0" smtClean="0">
                      <a:solidFill>
                        <a:srgbClr val="000000"/>
                      </a:solidFill>
                      <a:cs typeface="Arial" charset="0"/>
                    </a:rPr>
                    <a:t>2</a:t>
                  </a:r>
                  <a:endParaRPr lang="en-US" altLang="en-US" sz="1200" dirty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948269" y="4220826"/>
                  <a:ext cx="3437229" cy="6462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200" kern="0" dirty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rPr>
                    <a:t>Time evolution of magnetic energy of </a:t>
                  </a:r>
                  <a:r>
                    <a:rPr lang="en-US" sz="1200" kern="0" dirty="0" smtClean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rPr>
                    <a:t>n=-11 </a:t>
                  </a:r>
                  <a:r>
                    <a:rPr lang="en-US" sz="1200" kern="0" dirty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rPr>
                    <a:t>GAE from HYM simulations for t=0.44s (red), and t=0.47s (blue</a:t>
                  </a:r>
                  <a:r>
                    <a:rPr lang="en-US" sz="1200" kern="0" dirty="0" smtClean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rPr>
                    <a:t>).</a:t>
                  </a:r>
                  <a:endParaRPr lang="en-US" sz="1200" kern="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Rectangle 29"/>
                <p:cNvSpPr>
                  <a:spLocks noChangeArrowheads="1"/>
                </p:cNvSpPr>
                <p:nvPr/>
              </p:nvSpPr>
              <p:spPr bwMode="auto">
                <a:xfrm>
                  <a:off x="6626510" y="2388870"/>
                  <a:ext cx="2565085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ts val="500"/>
                    </a:spcBef>
                    <a:spcAft>
                      <a:spcPts val="500"/>
                    </a:spcAft>
                  </a:pPr>
                  <a:r>
                    <a:rPr lang="en-US" altLang="en-US" sz="1100" dirty="0">
                      <a:solidFill>
                        <a:srgbClr val="000000"/>
                      </a:solidFill>
                      <a:cs typeface="Arial" charset="0"/>
                    </a:rPr>
                    <a:t>HYM #</a:t>
                  </a:r>
                  <a:r>
                    <a:rPr lang="en-US" altLang="en-US" sz="1100" dirty="0" smtClean="0">
                      <a:solidFill>
                        <a:srgbClr val="000000"/>
                      </a:solidFill>
                      <a:cs typeface="Arial" charset="0"/>
                    </a:rPr>
                    <a:t>204707,    t=0.44, t=0.47</a:t>
                  </a:r>
                  <a:endParaRPr lang="en-US" altLang="en-US" sz="1100" dirty="0"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7507516" y="2568950"/>
              <a:ext cx="86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1200" dirty="0">
                  <a:solidFill>
                    <a:srgbClr val="FF0000"/>
                  </a:solidFill>
                  <a:cs typeface="Arial" charset="0"/>
                </a:rPr>
                <a:t>t=0.44s</a:t>
              </a:r>
              <a:endParaRPr lang="en-US" altLang="en-US" sz="1200" dirty="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7096125" y="3467100"/>
              <a:ext cx="86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1200" dirty="0">
                  <a:solidFill>
                    <a:srgbClr val="0000CC"/>
                  </a:solidFill>
                  <a:cs typeface="Arial" charset="0"/>
                </a:rPr>
                <a:t>t=0.47s</a:t>
              </a:r>
              <a:endParaRPr lang="en-US" altLang="en-US" sz="1200" dirty="0">
                <a:solidFill>
                  <a:srgbClr val="0000CC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21397" y="3860078"/>
            <a:ext cx="3552439" cy="2604225"/>
            <a:chOff x="5431107" y="1994763"/>
            <a:chExt cx="3552439" cy="2604225"/>
          </a:xfrm>
        </p:grpSpPr>
        <p:grpSp>
          <p:nvGrpSpPr>
            <p:cNvPr id="24" name="Group 23"/>
            <p:cNvGrpSpPr/>
            <p:nvPr/>
          </p:nvGrpSpPr>
          <p:grpSpPr>
            <a:xfrm>
              <a:off x="5739037" y="1994763"/>
              <a:ext cx="3244509" cy="2604225"/>
              <a:chOff x="5586637" y="2364901"/>
              <a:chExt cx="3244509" cy="260422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586637" y="2364901"/>
                <a:ext cx="3244509" cy="2604225"/>
                <a:chOff x="5584787" y="2364901"/>
                <a:chExt cx="3244509" cy="2604225"/>
              </a:xfrm>
            </p:grpSpPr>
            <p:grpSp>
              <p:nvGrpSpPr>
                <p:cNvPr id="28" name="Group 31"/>
                <p:cNvGrpSpPr>
                  <a:grpSpLocks/>
                </p:cNvGrpSpPr>
                <p:nvPr/>
              </p:nvGrpSpPr>
              <p:grpSpPr bwMode="auto">
                <a:xfrm>
                  <a:off x="5584787" y="3470151"/>
                  <a:ext cx="3244509" cy="1498975"/>
                  <a:chOff x="5991544" y="4191000"/>
                  <a:chExt cx="3244111" cy="1094678"/>
                </a:xfrm>
              </p:grpSpPr>
              <p:sp>
                <p:nvSpPr>
                  <p:cNvPr id="3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315200" y="4191000"/>
                    <a:ext cx="504967" cy="3494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ts val="500"/>
                      </a:spcBef>
                      <a:spcAft>
                        <a:spcPts val="500"/>
                      </a:spcAft>
                    </a:pPr>
                    <a:r>
                      <a:rPr lang="en-US" altLang="en-US" sz="1400">
                        <a:solidFill>
                          <a:srgbClr val="000000"/>
                        </a:solidFill>
                        <a:cs typeface="Arial" charset="0"/>
                      </a:rPr>
                      <a:t>t</a:t>
                    </a:r>
                    <a:r>
                      <a:rPr lang="en-US" altLang="en-US" sz="1400">
                        <a:solidFill>
                          <a:srgbClr val="000000"/>
                        </a:solidFill>
                        <a:latin typeface="Times New Roman" pitchFamily="18" charset="0"/>
                        <a:cs typeface="Arial" charset="0"/>
                        <a:sym typeface="Symbol" pitchFamily="18" charset="2"/>
                      </a:rPr>
                      <a:t></a:t>
                    </a:r>
                    <a:r>
                      <a:rPr lang="en-US" altLang="en-US" sz="1400" baseline="-25000">
                        <a:solidFill>
                          <a:srgbClr val="000000"/>
                        </a:solidFill>
                        <a:cs typeface="Arial" charset="0"/>
                      </a:rPr>
                      <a:t>ci</a:t>
                    </a:r>
                    <a:endParaRPr lang="en-US" altLang="en-US">
                      <a:cs typeface="Arial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5991544" y="4813673"/>
                    <a:ext cx="3244111" cy="47200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kern="0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Growth rates </a:t>
                    </a:r>
                    <a:r>
                      <a:rPr lang="en-US" sz="1200" kern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of </a:t>
                    </a:r>
                    <a:r>
                      <a:rPr lang="en-US" sz="1200" kern="0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sz="1200" kern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=-</a:t>
                    </a:r>
                    <a:r>
                      <a:rPr lang="en-US" sz="1200" kern="0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11 (</a:t>
                    </a:r>
                    <a:r>
                      <a:rPr lang="en-US" sz="1200" kern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blue</a:t>
                    </a:r>
                    <a:r>
                      <a:rPr lang="en-US" sz="1200" kern="0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), -10 (red</a:t>
                    </a:r>
                    <a:r>
                      <a:rPr lang="en-US" sz="1200" kern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), -</a:t>
                    </a:r>
                    <a:r>
                      <a:rPr lang="en-US" sz="1200" kern="0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9 (</a:t>
                    </a:r>
                    <a:r>
                      <a:rPr lang="en-US" sz="1200" kern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green) GAEs vs fraction of outboard beam ion population</a:t>
                    </a:r>
                    <a:r>
                      <a:rPr lang="en-US" sz="1200" kern="0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.</a:t>
                    </a:r>
                    <a:endParaRPr lang="en-US" sz="1200" kern="0" dirty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29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33" b="8528"/>
                <a:stretch/>
              </p:blipFill>
              <p:spPr bwMode="auto">
                <a:xfrm>
                  <a:off x="5747534" y="2364901"/>
                  <a:ext cx="2823289" cy="1752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7" name="TextBox 26"/>
              <p:cNvSpPr txBox="1"/>
              <p:nvPr/>
            </p:nvSpPr>
            <p:spPr>
              <a:xfrm>
                <a:off x="6908604" y="4022517"/>
                <a:ext cx="9495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N</a:t>
                </a:r>
                <a:r>
                  <a:rPr lang="en-US" sz="1600" baseline="-25000" dirty="0" err="1"/>
                  <a:t>add</a:t>
                </a:r>
                <a:r>
                  <a:rPr lang="en-US" sz="1600" dirty="0"/>
                  <a:t>/</a:t>
                </a:r>
                <a:r>
                  <a:rPr lang="en-US" sz="1600" dirty="0" err="1"/>
                  <a:t>N</a:t>
                </a:r>
                <a:r>
                  <a:rPr lang="en-US" sz="1600" baseline="-25000" dirty="0" err="1"/>
                  <a:t>tot</a:t>
                </a:r>
                <a:r>
                  <a:rPr lang="en-US" sz="1600" dirty="0"/>
                  <a:t> 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431107" y="2494198"/>
              <a:ext cx="567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mbria Math"/>
                  <a:cs typeface="Times New Roman" pitchFamily="18" charset="0"/>
                </a:rPr>
                <a:t>γ/</a:t>
              </a:r>
              <a:r>
                <a:rPr lang="el-GR" sz="1600" kern="12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mbria Math"/>
                  <a:cs typeface="Times New Roman" pitchFamily="18" charset="0"/>
                </a:rPr>
                <a:t>ω</a:t>
              </a:r>
              <a:r>
                <a:rPr lang="en-US" sz="1600" kern="1200" baseline="-25000" dirty="0">
                  <a:solidFill>
                    <a:srgbClr val="000000"/>
                  </a:solidFill>
                  <a:effectLst/>
                  <a:latin typeface="Times New Roman" pitchFamily="18" charset="0"/>
                  <a:ea typeface="SimSun"/>
                  <a:cs typeface="Times New Roman" pitchFamily="18" charset="0"/>
                </a:rPr>
                <a:t>ci</a:t>
              </a:r>
              <a:endParaRPr lang="en-US" sz="1600" dirty="0">
                <a:effectLst/>
                <a:latin typeface="Times New Roman" pitchFamily="18" charset="0"/>
                <a:ea typeface="SimSun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86508" y="1298640"/>
            <a:ext cx="4717935" cy="3354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ff-axis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beam injection has been modelled by adding beam ions with distribution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err="1">
                <a:latin typeface="Arial" pitchFamily="34" charset="0"/>
                <a:cs typeface="Arial" pitchFamily="34" charset="0"/>
              </a:rPr>
              <a:t>add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~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exp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[-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ε)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],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varying density.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For NSTX-U beam parameters, HYM shows complete linear stabilization of all unstable GAEs.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 additional simulations, fraction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off-axis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beam population of the total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fast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ion inventory has been varied from 4% to 17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%.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Unstable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n=-11 GAE is stabilized when the fraction of the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off-axis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beam ions is larger than 7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%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Stabilization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threshold is lower for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lower |n| modes.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79582" y="4777770"/>
            <a:ext cx="482196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F</a:t>
            </a:r>
            <a:r>
              <a:rPr lang="en-US" sz="1600" kern="0" dirty="0" smtClean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raction </a:t>
            </a:r>
            <a:r>
              <a:rPr lang="en-US" sz="16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of outboard beam </a:t>
            </a:r>
            <a:r>
              <a:rPr lang="en-US" sz="1600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power vs total beam power in NSTX-U was ~24-30%, but </a:t>
            </a: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GAEs </a:t>
            </a: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suppressed at the point where </a:t>
            </a:r>
            <a:r>
              <a:rPr lang="en-US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ion population has </a:t>
            </a:r>
            <a:r>
              <a:rPr lang="en-US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6% </a:t>
            </a:r>
            <a:r>
              <a:rPr lang="en-US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(based on </a:t>
            </a: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neutron rate </a:t>
            </a:r>
            <a:r>
              <a:rPr lang="en-US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6</a:t>
            </a:r>
            <a:r>
              <a:rPr lang="en-US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– excellent agreement with simulations.</a:t>
            </a:r>
            <a:endParaRPr lang="en-US" sz="1600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9"/>
          <a:stretch/>
        </p:blipFill>
        <p:spPr bwMode="auto">
          <a:xfrm>
            <a:off x="762000" y="1828800"/>
            <a:ext cx="3048000" cy="359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3400" y="5334000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TRANSP fast-ion distribution before and after the outboard beam injection. Fast ions with pitch v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||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/v~1 are responsible for GAE suppression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[Fredrickson,2017].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609600"/>
            <a:ext cx="8686800" cy="563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GAE stabilization is consistent with analytic predictions </a:t>
            </a:r>
            <a:endParaRPr 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1219200"/>
            <a:ext cx="8229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Analytical instability condition: 2 &lt; k</a:t>
            </a:r>
            <a:r>
              <a:rPr lang="el-GR" sz="1600" baseline="-25000" dirty="0" smtClean="0">
                <a:latin typeface="Cambria Math"/>
                <a:ea typeface="Cambria Math"/>
                <a:cs typeface="Arial" pitchFamily="34" charset="0"/>
              </a:rPr>
              <a:t>⊥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&lt; 4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[Gorelenkov,2003]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large pitch particles are stabilizing.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4648200" y="5334000"/>
            <a:ext cx="403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Fast-ion distribution from HYM simulations before the outboard beam injection and for case with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add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tot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=5%</a:t>
            </a:r>
            <a:r>
              <a:rPr lang="en-US" sz="1400" dirty="0" smtClean="0">
                <a:latin typeface="Times New Roman" pitchFamily="18" charset="0"/>
                <a:cs typeface="Arial" charset="0"/>
              </a:rPr>
              <a:t> (n=9,10 are stable)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Cyclotron resonance lines are shown for n=9,10,11 GAEs.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95800" y="1905000"/>
            <a:ext cx="4038600" cy="3505200"/>
            <a:chOff x="4648200" y="2286000"/>
            <a:chExt cx="4038600" cy="3505200"/>
          </a:xfrm>
        </p:grpSpPr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5257800" y="2590800"/>
              <a:ext cx="86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1200" dirty="0">
                  <a:cs typeface="Arial" charset="0"/>
                </a:rPr>
                <a:t>t=0.44s</a:t>
              </a:r>
              <a:endParaRPr lang="en-US" altLang="en-US" sz="1200" dirty="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648200" y="2286000"/>
              <a:ext cx="4038600" cy="3505200"/>
              <a:chOff x="4800600" y="1600200"/>
              <a:chExt cx="4038600" cy="35052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800600" y="1676400"/>
                <a:ext cx="3655229" cy="3429000"/>
                <a:chOff x="4724400" y="1676400"/>
                <a:chExt cx="3807629" cy="3110467"/>
              </a:xfrm>
            </p:grpSpPr>
            <p:pic>
              <p:nvPicPr>
                <p:cNvPr id="10" name="Picture 9" descr="f0.eps"/>
                <p:cNvPicPr>
                  <a:picLocks noChangeAspect="1"/>
                </p:cNvPicPr>
                <p:nvPr/>
              </p:nvPicPr>
              <p:blipFill>
                <a:blip r:embed="rId5"/>
                <a:srcRect l="28314"/>
                <a:stretch>
                  <a:fillRect/>
                </a:stretch>
              </p:blipFill>
              <p:spPr>
                <a:xfrm>
                  <a:off x="6858000" y="1676400"/>
                  <a:ext cx="1674029" cy="3110467"/>
                </a:xfrm>
                <a:prstGeom prst="rect">
                  <a:avLst/>
                </a:prstGeom>
              </p:spPr>
            </p:pic>
            <p:pic>
              <p:nvPicPr>
                <p:cNvPr id="13" name="Picture 12" descr="f0_0.eps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24400" y="1676400"/>
                  <a:ext cx="2335219" cy="3110467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7010400" y="1600200"/>
                <a:ext cx="1219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 dirty="0" err="1" smtClean="0"/>
                  <a:t>N</a:t>
                </a:r>
                <a:r>
                  <a:rPr lang="en-US" sz="1200" baseline="-25000" dirty="0" err="1" smtClean="0"/>
                  <a:t>add</a:t>
                </a:r>
                <a:r>
                  <a:rPr lang="en-US" sz="1200" dirty="0" smtClean="0"/>
                  <a:t>/</a:t>
                </a:r>
                <a:r>
                  <a:rPr lang="en-US" sz="1200" dirty="0" err="1" smtClean="0"/>
                  <a:t>N</a:t>
                </a:r>
                <a:r>
                  <a:rPr lang="en-US" sz="1200" baseline="-25000" dirty="0" err="1" smtClean="0"/>
                  <a:t>tot</a:t>
                </a:r>
                <a:r>
                  <a:rPr lang="en-US" sz="1200" dirty="0" smtClean="0"/>
                  <a:t>=5%</a:t>
                </a:r>
                <a:endParaRPr lang="en-US" altLang="en-US" sz="12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/>
            </p:nvSpPr>
            <p:spPr bwMode="auto">
              <a:xfrm>
                <a:off x="5562600" y="1600200"/>
                <a:ext cx="1219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1200" dirty="0" err="1" smtClean="0"/>
                  <a:t>N</a:t>
                </a:r>
                <a:r>
                  <a:rPr lang="en-US" sz="1200" baseline="-25000" dirty="0" err="1" smtClean="0"/>
                  <a:t>add</a:t>
                </a:r>
                <a:r>
                  <a:rPr lang="en-US" sz="1200" dirty="0" smtClean="0"/>
                  <a:t>/</a:t>
                </a:r>
                <a:r>
                  <a:rPr lang="en-US" sz="1200" dirty="0" err="1" smtClean="0"/>
                  <a:t>N</a:t>
                </a:r>
                <a:r>
                  <a:rPr lang="en-US" sz="1200" baseline="-25000" dirty="0" err="1" smtClean="0"/>
                  <a:t>tot</a:t>
                </a:r>
                <a:r>
                  <a:rPr lang="en-US" sz="1200" dirty="0" smtClean="0"/>
                  <a:t>=0</a:t>
                </a:r>
                <a:endParaRPr lang="en-US" altLang="en-US" sz="12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" name="Rectangle 29"/>
              <p:cNvSpPr>
                <a:spLocks noChangeArrowheads="1"/>
              </p:cNvSpPr>
              <p:nvPr/>
            </p:nvSpPr>
            <p:spPr bwMode="auto">
              <a:xfrm>
                <a:off x="8229600" y="3276600"/>
                <a:ext cx="4826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en-US" sz="1200" dirty="0" smtClean="0">
                    <a:cs typeface="Arial" charset="0"/>
                  </a:rPr>
                  <a:t>n=9</a:t>
                </a:r>
                <a:endParaRPr lang="en-US" altLang="en-US" sz="12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1" name="Rectangle 29"/>
              <p:cNvSpPr>
                <a:spLocks noChangeArrowheads="1"/>
              </p:cNvSpPr>
              <p:nvPr/>
            </p:nvSpPr>
            <p:spPr bwMode="auto">
              <a:xfrm>
                <a:off x="8229600" y="3505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en-US" sz="1200" dirty="0" smtClean="0">
                    <a:cs typeface="Arial" charset="0"/>
                  </a:rPr>
                  <a:t>n=10</a:t>
                </a:r>
                <a:endParaRPr lang="en-US" altLang="en-US" sz="12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2" name="Rectangle 29"/>
              <p:cNvSpPr>
                <a:spLocks noChangeArrowheads="1"/>
              </p:cNvSpPr>
              <p:nvPr/>
            </p:nvSpPr>
            <p:spPr bwMode="auto">
              <a:xfrm>
                <a:off x="8229600" y="36576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en-US" sz="1200" dirty="0" smtClean="0">
                    <a:cs typeface="Arial" charset="0"/>
                  </a:rPr>
                  <a:t>n=11</a:t>
                </a:r>
                <a:endParaRPr lang="en-US" altLang="en-US" sz="1200" dirty="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2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3836" y="609600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457200" y="1371600"/>
            <a:ext cx="8153400" cy="4876800"/>
          </a:xfrm>
          <a:prstGeom prst="rect">
            <a:avLst/>
          </a:prstGeom>
          <a:solidFill>
            <a:srgbClr val="BBE0E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 sz="800" dirty="0" smtClean="0">
              <a:latin typeface="Arial" pitchFamily="34" charset="0"/>
            </a:endParaRPr>
          </a:p>
          <a:p>
            <a:pPr marL="285750" lvl="0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confirm robust stabilizing mechanism for beam-driven global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Alfvén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eigenmodes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(GAEs) discovered experimentally in NSTX-U, where new beam sources injecting nearly parallel to magnetic field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reliably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strongly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suppressed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unstable GAEs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[E. Fredrickson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PRL 2017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GAEs have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linked to flattening of electron temperature profiles and anomalously low central temperature at high beam power in the NSTX.</a:t>
            </a:r>
          </a:p>
          <a:p>
            <a:pPr marL="285750" lvl="0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Good agreement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simulations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observations:</a:t>
            </a:r>
          </a:p>
          <a:p>
            <a:pPr lvl="1" fontAlgn="base">
              <a:spcAft>
                <a:spcPts val="800"/>
              </a:spcAft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- range </a:t>
            </a:r>
            <a:r>
              <a:rPr lang="en-US" kern="0" dirty="0">
                <a:latin typeface="Arial" pitchFamily="34" charset="0"/>
                <a:cs typeface="Arial" pitchFamily="34" charset="0"/>
              </a:rPr>
              <a:t>of toroidal mode numbers, 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frequencies, and  saturation amplitudes of unstable GAEs </a:t>
            </a:r>
            <a:r>
              <a:rPr lang="en-US" kern="0" dirty="0">
                <a:latin typeface="Arial" pitchFamily="34" charset="0"/>
                <a:cs typeface="Arial" pitchFamily="34" charset="0"/>
              </a:rPr>
              <a:t>match the experimentally 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observed.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latin typeface="Arial" pitchFamily="34" charset="0"/>
                <a:cs typeface="Arial" pitchFamily="34" charset="0"/>
              </a:rPr>
              <a:t>very effective mechanism for stabilizing GAEs -  threshold for stabilization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all modes for extra </a:t>
            </a:r>
            <a:r>
              <a:rPr lang="en-US" dirty="0">
                <a:latin typeface="Arial" pitchFamily="34" charset="0"/>
                <a:cs typeface="Arial" pitchFamily="34" charset="0"/>
              </a:rPr>
              <a:t>beam is less than 7% of total beam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power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demonstrated both experimentally and numerically.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Relevant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ITER, and other fusion devices where super-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Alfvénic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fast ions might be present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1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sp>
        <p:nvSpPr>
          <p:cNvPr id="5" name="Rectangle 26"/>
          <p:cNvSpPr txBox="1">
            <a:spLocks noChangeArrowheads="1"/>
          </p:cNvSpPr>
          <p:nvPr/>
        </p:nvSpPr>
        <p:spPr>
          <a:xfrm>
            <a:off x="685800" y="304800"/>
            <a:ext cx="8077200" cy="8382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   </a:t>
            </a:r>
            <a:r>
              <a:rPr lang="en-US" sz="2400" kern="0" dirty="0" smtClean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NSTX-U off-axis neutral beam suppresses Global Alfven </a:t>
            </a:r>
            <a:r>
              <a:rPr lang="en-US" sz="2400" kern="0" dirty="0" err="1" smtClean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Eigenmodes</a:t>
            </a:r>
            <a:r>
              <a:rPr lang="en-US" sz="2400" kern="0" dirty="0" smtClean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 (GAEs)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</a:rPr>
              <a:t>[E. Fredrickson, PRL 2017]</a:t>
            </a:r>
            <a:endParaRPr lang="en-US" sz="2400" kern="0" dirty="0" smtClean="0">
              <a:solidFill>
                <a:srgbClr val="0000CC"/>
              </a:solidFill>
              <a:latin typeface="Arial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kern="0" dirty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</a:br>
            <a:r>
              <a:rPr lang="en-US" sz="2400" kern="0" dirty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                                                                                               </a:t>
            </a:r>
          </a:p>
        </p:txBody>
      </p:sp>
      <p:pic>
        <p:nvPicPr>
          <p:cNvPr id="8" name="Picture 7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34711"/>
            <a:ext cx="2971800" cy="44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492455" y="1334711"/>
            <a:ext cx="2086806" cy="2056233"/>
            <a:chOff x="4981575" y="1752600"/>
            <a:chExt cx="3181350" cy="3215650"/>
          </a:xfrm>
        </p:grpSpPr>
        <p:grpSp>
          <p:nvGrpSpPr>
            <p:cNvPr id="12" name="Group 11"/>
            <p:cNvGrpSpPr/>
            <p:nvPr/>
          </p:nvGrpSpPr>
          <p:grpSpPr>
            <a:xfrm>
              <a:off x="4981575" y="1752600"/>
              <a:ext cx="3181350" cy="3215650"/>
              <a:chOff x="4981575" y="1752600"/>
              <a:chExt cx="3181350" cy="32156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575" y="1752600"/>
                <a:ext cx="3181350" cy="3215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 rot="14152876">
                <a:off x="7192864" y="4256848"/>
                <a:ext cx="271693" cy="3519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2228100">
                <a:off x="7447857" y="4007199"/>
                <a:ext cx="256111" cy="360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2911572">
                <a:off x="7650281" y="3751671"/>
                <a:ext cx="212771" cy="3369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974604" y="4366768"/>
              <a:ext cx="447702" cy="36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1a</a:t>
              </a:r>
              <a:endParaRPr lang="en-US" sz="9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17601" y="4252306"/>
              <a:ext cx="457477" cy="36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1b</a:t>
              </a:r>
              <a:endParaRPr lang="en-US" sz="9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60804" y="4119346"/>
              <a:ext cx="447702" cy="36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1c</a:t>
              </a:r>
              <a:endParaRPr lang="en-US" sz="9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74909" y="4007199"/>
              <a:ext cx="447702" cy="36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900" dirty="0" smtClean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28532" y="3857658"/>
              <a:ext cx="457477" cy="36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900" dirty="0" smtClean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0371" y="3656672"/>
              <a:ext cx="447702" cy="36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900" dirty="0" smtClean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6542" y="1496494"/>
            <a:ext cx="5105400" cy="4655798"/>
            <a:chOff x="3507031" y="1468401"/>
            <a:chExt cx="5105400" cy="4655798"/>
          </a:xfrm>
        </p:grpSpPr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3509906" y="1468401"/>
              <a:ext cx="2969969" cy="2905116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8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1600" dirty="0" smtClean="0">
                  <a:latin typeface="Arial" pitchFamily="34" charset="0"/>
                </a:rPr>
                <a:t>Counter-propagating GAEs are frequently observed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in the sub-cyclotron frequency range of 0.1</a:t>
              </a:r>
              <a:r>
                <a:rPr lang="en-US" sz="16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1600" i="1" baseline="-25000" dirty="0" smtClean="0">
                  <a:latin typeface="Arial" pitchFamily="34" charset="0"/>
                  <a:cs typeface="Arial" pitchFamily="34" charset="0"/>
                </a:rPr>
                <a:t>ci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up to 0.5</a:t>
              </a:r>
              <a:r>
                <a:rPr lang="en-US" sz="16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1600" i="1" baseline="-25000" dirty="0" smtClean="0">
                  <a:latin typeface="Arial" pitchFamily="34" charset="0"/>
                  <a:cs typeface="Arial" pitchFamily="34" charset="0"/>
                </a:rPr>
                <a:t>ci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600" dirty="0" smtClean="0">
                  <a:latin typeface="Arial" pitchFamily="34" charset="0"/>
                </a:rPr>
                <a:t>in NSTX and NSTX-U.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 Driven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by cyclotron resonance with beam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ions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 New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neutral beam sources </a:t>
              </a:r>
              <a:r>
                <a:rPr lang="en-US" sz="1600" dirty="0" smtClean="0">
                  <a:latin typeface="Cambria Math"/>
                  <a:ea typeface="Cambria Math"/>
                  <a:cs typeface="Arial" pitchFamily="34" charset="0"/>
                </a:rPr>
                <a:t>―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ability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to control the fast ion distribution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32"/>
            <p:cNvSpPr>
              <a:spLocks noChangeArrowheads="1"/>
            </p:cNvSpPr>
            <p:nvPr/>
          </p:nvSpPr>
          <p:spPr bwMode="auto">
            <a:xfrm>
              <a:off x="3507031" y="4239107"/>
              <a:ext cx="5105400" cy="1885092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8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 Off-axis neutral beams inject fast ions onto trajectories largely parallel to the magnetic field, with pitch 0.8&lt;V</a:t>
              </a:r>
              <a:r>
                <a:rPr lang="en-US" sz="1600" baseline="-25000" dirty="0" smtClean="0">
                  <a:latin typeface="Arial" pitchFamily="34" charset="0"/>
                  <a:cs typeface="Arial" pitchFamily="34" charset="0"/>
                </a:rPr>
                <a:t>||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/V&lt;1.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 Reliable suppression of the counter-propagating GAE when an additional 1.3MW is injected using the outboard beam. 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416318" y="3398188"/>
            <a:ext cx="241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Sketch of neutral beam geometry.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beams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 green, labeled 1a, 1b, 1c; new beams for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NSTX-U shown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 red labeled 2a, 2b and 2c.</a:t>
            </a: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sp>
        <p:nvSpPr>
          <p:cNvPr id="5" name="Rectangle 26"/>
          <p:cNvSpPr txBox="1">
            <a:spLocks noChangeArrowheads="1"/>
          </p:cNvSpPr>
          <p:nvPr/>
        </p:nvSpPr>
        <p:spPr>
          <a:xfrm>
            <a:off x="533400" y="600075"/>
            <a:ext cx="8369966" cy="457200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GAE stabilization has been well documented for many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NSTX-U shots</a:t>
            </a:r>
            <a:endParaRPr lang="en-US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533400" y="5410200"/>
            <a:ext cx="8153400" cy="762000"/>
          </a:xfrm>
          <a:prstGeom prst="rect">
            <a:avLst/>
          </a:prstGeom>
          <a:solidFill>
            <a:srgbClr val="BBE0E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measured GAE suppression time ~ few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is much smaller than slowing-down time (~50ms), suggesting that it takes relatively few high-pitch fast ions to suppress the GAE.</a:t>
            </a:r>
          </a:p>
        </p:txBody>
      </p:sp>
      <p:pic>
        <p:nvPicPr>
          <p:cNvPr id="8" name="Picture 7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71600"/>
            <a:ext cx="8115300" cy="334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4718007"/>
            <a:ext cx="8105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examples of GAE being suppressed by the injection of one of the three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off-axis beam sources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1(c) also shows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that the GAE can reappear when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2c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power is turned off.</a:t>
            </a:r>
            <a:endParaRPr lang="en-US" sz="1400" baseline="-250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sp>
        <p:nvSpPr>
          <p:cNvPr id="5" name="Rectangle 26"/>
          <p:cNvSpPr txBox="1">
            <a:spLocks noChangeArrowheads="1"/>
          </p:cNvSpPr>
          <p:nvPr/>
        </p:nvSpPr>
        <p:spPr>
          <a:xfrm>
            <a:off x="609600" y="685800"/>
            <a:ext cx="8077200" cy="6858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  </a:t>
            </a:r>
            <a:r>
              <a:rPr lang="en-US" sz="2400" kern="0" dirty="0" smtClean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HYM – </a:t>
            </a:r>
            <a:r>
              <a:rPr lang="en-US" sz="2400" kern="0" dirty="0" err="1" smtClean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HYbrid</a:t>
            </a:r>
            <a:r>
              <a:rPr lang="en-US" sz="2400" kern="0" dirty="0" smtClean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and MHD code</a:t>
            </a: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</a:b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                                                                                              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4572000" y="1371600"/>
            <a:ext cx="4343400" cy="4572000"/>
          </a:xfrm>
          <a:prstGeom prst="rect">
            <a:avLst/>
          </a:prstGeom>
          <a:solidFill>
            <a:srgbClr val="BBE0E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74320" indent="-18288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Code description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3-D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nonlinear.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Physical models: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-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Resistive MHD &amp;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Hall-MHD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 Hybrid (fluid electrons, particle ions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MHD/particle (one-fluid thermal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plasma, + energetic particle ions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 Drift-kinetic particle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electrons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Full-orbit kinetic ions.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For particles: delta-f / full-f numerical scheme.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Parallel (3D domain decomposition, MPI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533400" y="1371600"/>
            <a:ext cx="3962400" cy="4572000"/>
          </a:xfrm>
          <a:prstGeom prst="rect">
            <a:avLst/>
          </a:prstGeom>
          <a:solidFill>
            <a:srgbClr val="BBE0E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74320" indent="-18288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Applications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NSTX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- Sub-cyclotron frequency Alfven eigenmodes (GAE and CAE)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ICC Theory and Modeling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Hybrid simulations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spheromak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merging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- FRC: Effects of beam ions on stability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- Rotation control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- n=2 rotational and n=1 wobble modes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00" y="4572000"/>
            <a:ext cx="27432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57800" y="3429000"/>
            <a:ext cx="27432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5" name="Picture 4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</a:rPr>
              <a:t>Self-consistent MHD + fast ions coupling scheme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8987" y="1981200"/>
            <a:ext cx="3733800" cy="762000"/>
            <a:chOff x="788987" y="1981200"/>
            <a:chExt cx="3733800" cy="762000"/>
          </a:xfrm>
        </p:grpSpPr>
        <p:sp>
          <p:nvSpPr>
            <p:cNvPr id="8" name="Rectangle 7"/>
            <p:cNvSpPr/>
            <p:nvPr/>
          </p:nvSpPr>
          <p:spPr>
            <a:xfrm>
              <a:off x="788987" y="1981200"/>
              <a:ext cx="37338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914400" y="2057400"/>
            <a:ext cx="3535362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6" name="Equation" r:id="rId5" imgW="2387600" imgH="393700" progId="Equation.3">
                    <p:embed/>
                  </p:oleObj>
                </mc:Choice>
                <mc:Fallback>
                  <p:oleObj name="Equation" r:id="rId5" imgW="2387600" imgH="393700" progId="Equation.3">
                    <p:embed/>
                    <p:pic>
                      <p:nvPicPr>
                        <p:cNvPr id="0" name="Picture 6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2057400"/>
                          <a:ext cx="3535362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371600" y="2971800"/>
          <a:ext cx="1447800" cy="32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" name="Equation" r:id="rId7" imgW="1066800" imgH="241300" progId="Equation.3">
                  <p:embed/>
                </p:oleObj>
              </mc:Choice>
              <mc:Fallback>
                <p:oleObj name="Equation" r:id="rId7" imgW="1066800" imgH="241300" progId="Equation.3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1447800" cy="327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1371600" y="3276600"/>
          <a:ext cx="2133600" cy="1472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" name="Equation" r:id="rId9" imgW="1485900" imgH="1155700" progId="Equation.3">
                  <p:embed/>
                </p:oleObj>
              </mc:Choice>
              <mc:Fallback>
                <p:oleObj name="Equation" r:id="rId9" imgW="1485900" imgH="1155700" progId="Equation.3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76600"/>
                        <a:ext cx="2133600" cy="1472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5801" y="5410200"/>
            <a:ext cx="800099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ρ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and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are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thermal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plasma density, velocity and pressure,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en-US" sz="1600" b="0" i="1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and </a:t>
            </a:r>
            <a:r>
              <a:rPr kumimoji="0" lang="en-US" sz="1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j</a:t>
            </a:r>
            <a:r>
              <a:rPr kumimoji="0" lang="en-US" sz="1600" i="1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are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beam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ion density and current,  and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en-US" b="0" i="1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&lt;&lt; n</a:t>
            </a:r>
            <a:r>
              <a:rPr kumimoji="0" lang="en-US" b="0" i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– is assumed.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06612" y="1500188"/>
            <a:ext cx="32191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Background plasma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fluid: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28726" y="1500188"/>
            <a:ext cx="3345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Fast ions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delta-F scheme: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5562600" y="2057400"/>
          <a:ext cx="1828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" name="Equation" r:id="rId11" imgW="1218671" imgH="812447" progId="Equation.3">
                  <p:embed/>
                </p:oleObj>
              </mc:Choice>
              <mc:Fallback>
                <p:oleObj name="Equation" r:id="rId11" imgW="1218671" imgH="812447" progId="Equation.3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57400"/>
                        <a:ext cx="18288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5334000" y="3581400"/>
          <a:ext cx="2120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" name="Equation" r:id="rId13" imgW="1435100" imgH="609600" progId="Equation.3">
                  <p:embed/>
                </p:oleObj>
              </mc:Choice>
              <mc:Fallback>
                <p:oleObj name="Equation" r:id="rId13" imgW="1435100" imgH="609600" progId="Equation.3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0"/>
                        <a:ext cx="2120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0800" y="3505200"/>
            <a:ext cx="1520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particle weight</a:t>
            </a: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5638800" y="4648200"/>
          <a:ext cx="16764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1" name="Equation" r:id="rId15" imgW="1091726" imgH="241195" progId="Equation.3">
                  <p:embed/>
                </p:oleObj>
              </mc:Choice>
              <mc:Fallback>
                <p:oleObj name="Equation" r:id="rId15" imgW="1091726" imgH="241195" progId="Equation.3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48200"/>
                        <a:ext cx="16764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57893" y="2452358"/>
            <a:ext cx="4724400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6"/>
          <p:cNvSpPr txBox="1">
            <a:spLocks noChangeArrowheads="1"/>
          </p:cNvSpPr>
          <p:nvPr/>
        </p:nvSpPr>
        <p:spPr>
          <a:xfrm>
            <a:off x="381000" y="533400"/>
            <a:ext cx="8458200" cy="8382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Self-consistent anisotropic equilibrium</a:t>
            </a:r>
            <a:r>
              <a:rPr lang="en-US" sz="2400" b="1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including the NBI ions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6858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858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78689" y="3884934"/>
            <a:ext cx="2424793" cy="1875237"/>
            <a:chOff x="185738" y="4114800"/>
            <a:chExt cx="2633662" cy="2309813"/>
          </a:xfrm>
        </p:grpSpPr>
        <p:pic>
          <p:nvPicPr>
            <p:cNvPr id="29" name="Picture 55" descr="nstx_p1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438"/>
            <a:stretch>
              <a:fillRect/>
            </a:stretch>
          </p:blipFill>
          <p:spPr bwMode="auto">
            <a:xfrm>
              <a:off x="185738" y="4114800"/>
              <a:ext cx="2633662" cy="230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967507"/>
                </p:ext>
              </p:extLst>
            </p:nvPr>
          </p:nvGraphicFramePr>
          <p:xfrm>
            <a:off x="2362200" y="4536257"/>
            <a:ext cx="288325" cy="324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5" name="Equation" r:id="rId4" imgW="190335" imgH="215713" progId="Equation.3">
                    <p:embed/>
                  </p:oleObj>
                </mc:Choice>
                <mc:Fallback>
                  <p:oleObj name="Equation" r:id="rId4" imgW="190335" imgH="215713" progId="Equation.3">
                    <p:embed/>
                    <p:pic>
                      <p:nvPicPr>
                        <p:cNvPr id="0" name="Picture 5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4536257"/>
                          <a:ext cx="288325" cy="3246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4313763"/>
                </p:ext>
              </p:extLst>
            </p:nvPr>
          </p:nvGraphicFramePr>
          <p:xfrm>
            <a:off x="1268558" y="5015714"/>
            <a:ext cx="468021" cy="373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6" name="Equation" r:id="rId6" imgW="317225" imgH="253780" progId="Equation.3">
                    <p:embed/>
                  </p:oleObj>
                </mc:Choice>
                <mc:Fallback>
                  <p:oleObj name="Equation" r:id="rId6" imgW="317225" imgH="253780" progId="Equation.3">
                    <p:embed/>
                    <p:pic>
                      <p:nvPicPr>
                        <p:cNvPr id="0" name="Picture 5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558" y="5015714"/>
                          <a:ext cx="468021" cy="3734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1216165"/>
                </p:ext>
              </p:extLst>
            </p:nvPr>
          </p:nvGraphicFramePr>
          <p:xfrm>
            <a:off x="1981199" y="5410200"/>
            <a:ext cx="255507" cy="373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7" name="Equation" r:id="rId8" imgW="164957" imgH="241091" progId="Equation.3">
                    <p:embed/>
                  </p:oleObj>
                </mc:Choice>
                <mc:Fallback>
                  <p:oleObj name="Equation" r:id="rId8" imgW="164957" imgH="241091" progId="Equation.3">
                    <p:embed/>
                    <p:pic>
                      <p:nvPicPr>
                        <p:cNvPr id="0" name="Picture 5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199" y="5410200"/>
                          <a:ext cx="255507" cy="373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59"/>
            <p:cNvSpPr txBox="1">
              <a:spLocks noChangeArrowheads="1"/>
            </p:cNvSpPr>
            <p:nvPr/>
          </p:nvSpPr>
          <p:spPr bwMode="auto">
            <a:xfrm>
              <a:off x="914400" y="4343400"/>
              <a:ext cx="5854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Beam</a:t>
              </a:r>
            </a:p>
          </p:txBody>
        </p:sp>
      </p:grpSp>
      <p:sp>
        <p:nvSpPr>
          <p:cNvPr id="34" name="Text Box 64"/>
          <p:cNvSpPr txBox="1">
            <a:spLocks noChangeArrowheads="1"/>
          </p:cNvSpPr>
          <p:nvPr/>
        </p:nvSpPr>
        <p:spPr bwMode="auto">
          <a:xfrm>
            <a:off x="3581400" y="3986891"/>
            <a:ext cx="44196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M</a:t>
            </a:r>
            <a:r>
              <a:rPr lang="en-US" sz="1600" dirty="0" smtClean="0">
                <a:latin typeface="Arial" charset="0"/>
              </a:rPr>
              <a:t>odifications </a:t>
            </a:r>
            <a:r>
              <a:rPr lang="en-US" sz="1600" dirty="0">
                <a:latin typeface="Arial" charset="0"/>
              </a:rPr>
              <a:t>of equilibrium </a:t>
            </a:r>
            <a:r>
              <a:rPr lang="en-US" sz="1600" dirty="0" smtClean="0">
                <a:latin typeface="Arial" charset="0"/>
              </a:rPr>
              <a:t>due </a:t>
            </a:r>
            <a:r>
              <a:rPr lang="en-US" sz="1600" dirty="0">
                <a:latin typeface="Arial" charset="0"/>
              </a:rPr>
              <a:t>to beam ions: </a:t>
            </a:r>
            <a:endParaRPr lang="en-US" sz="16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charset="0"/>
              </a:rPr>
              <a:t>more </a:t>
            </a:r>
            <a:r>
              <a:rPr lang="en-US" sz="1600" dirty="0">
                <a:latin typeface="Arial" charset="0"/>
              </a:rPr>
              <a:t>peaked current profile, </a:t>
            </a:r>
            <a:endParaRPr lang="en-US" sz="16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charset="0"/>
              </a:rPr>
              <a:t>anisotropic </a:t>
            </a:r>
            <a:r>
              <a:rPr lang="en-US" sz="1600" dirty="0">
                <a:latin typeface="Arial" charset="0"/>
              </a:rPr>
              <a:t>pressure, </a:t>
            </a:r>
            <a:endParaRPr lang="en-US" sz="1600" dirty="0" smtClean="0">
              <a:latin typeface="Arial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Arial" charset="0"/>
              </a:rPr>
              <a:t>increase </a:t>
            </a:r>
            <a:r>
              <a:rPr lang="en-US" sz="1600" dirty="0">
                <a:latin typeface="Arial" charset="0"/>
              </a:rPr>
              <a:t>in Shafranov shift </a:t>
            </a:r>
            <a:endParaRPr lang="en-US" sz="1600" dirty="0" smtClean="0">
              <a:latin typeface="Arial" charset="0"/>
            </a:endParaRPr>
          </a:p>
          <a:p>
            <a:r>
              <a:rPr lang="en-US" sz="1600" dirty="0" smtClean="0">
                <a:latin typeface="Arial" charset="0"/>
              </a:rPr>
              <a:t>might have indirect </a:t>
            </a:r>
            <a:r>
              <a:rPr lang="en-US" sz="1600" dirty="0">
                <a:latin typeface="Arial" charset="0"/>
              </a:rPr>
              <a:t>effect on stability.</a:t>
            </a:r>
            <a:endParaRPr lang="en-US" sz="1600" baseline="-25000" dirty="0">
              <a:latin typeface="Arial" charset="0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457200" y="1446212"/>
            <a:ext cx="8382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Arial" charset="0"/>
              </a:rPr>
              <a:t>Grad-</a:t>
            </a:r>
            <a:r>
              <a:rPr lang="en-US" sz="1800" dirty="0" err="1">
                <a:latin typeface="Arial" charset="0"/>
              </a:rPr>
              <a:t>Shafranov</a:t>
            </a:r>
            <a:r>
              <a:rPr lang="en-US" sz="1800" dirty="0">
                <a:latin typeface="Arial" charset="0"/>
              </a:rPr>
              <a:t> equation for two-component plasma: </a:t>
            </a:r>
            <a:endParaRPr lang="en-US" sz="1800" dirty="0" smtClean="0">
              <a:latin typeface="Arial" charset="0"/>
            </a:endParaRPr>
          </a:p>
          <a:p>
            <a:pPr lvl="0">
              <a:spcAft>
                <a:spcPts val="600"/>
              </a:spcAft>
            </a:pPr>
            <a:r>
              <a:rPr lang="en-US" sz="1800" dirty="0" smtClean="0">
                <a:latin typeface="Arial" charset="0"/>
              </a:rPr>
              <a:t>MHD plasma (thermal) and fast ions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Belova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et al, Phys. Plasmas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2003]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289564" y="1779173"/>
            <a:ext cx="352288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dirty="0"/>
          </a:p>
        </p:txBody>
      </p:sp>
      <p:pic>
        <p:nvPicPr>
          <p:cNvPr id="3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38" name="Picture 2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3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65150" y="2371319"/>
            <a:ext cx="8012462" cy="1173579"/>
            <a:chOff x="554489" y="2221712"/>
            <a:chExt cx="8012462" cy="1173579"/>
          </a:xfrm>
        </p:grpSpPr>
        <p:grpSp>
          <p:nvGrpSpPr>
            <p:cNvPr id="41" name="Group 40"/>
            <p:cNvGrpSpPr/>
            <p:nvPr/>
          </p:nvGrpSpPr>
          <p:grpSpPr>
            <a:xfrm>
              <a:off x="554489" y="2221712"/>
              <a:ext cx="8012462" cy="1173579"/>
              <a:chOff x="434640" y="1985176"/>
              <a:chExt cx="8012462" cy="1173579"/>
            </a:xfrm>
          </p:grpSpPr>
          <p:graphicFrame>
            <p:nvGraphicFramePr>
              <p:cNvPr id="4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8115140"/>
                  </p:ext>
                </p:extLst>
              </p:nvPr>
            </p:nvGraphicFramePr>
            <p:xfrm>
              <a:off x="434640" y="2052257"/>
              <a:ext cx="4686300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28" name="Equation" r:id="rId12" imgW="3162300" imgH="444500" progId="Equation.3">
                      <p:embed/>
                    </p:oleObj>
                  </mc:Choice>
                  <mc:Fallback>
                    <p:oleObj name="Equation" r:id="rId12" imgW="3162300" imgH="444500" progId="Equation.3">
                      <p:embed/>
                      <p:pic>
                        <p:nvPicPr>
                          <p:cNvPr id="0" name="Picture 5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640" y="2052257"/>
                            <a:ext cx="4686300" cy="647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9476412"/>
                  </p:ext>
                </p:extLst>
              </p:nvPr>
            </p:nvGraphicFramePr>
            <p:xfrm>
              <a:off x="5377070" y="1985176"/>
              <a:ext cx="2254250" cy="982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29" name="Equation" r:id="rId14" imgW="1574800" imgH="685800" progId="Equation.3">
                      <p:embed/>
                    </p:oleObj>
                  </mc:Choice>
                  <mc:Fallback>
                    <p:oleObj name="Equation" r:id="rId14" imgW="1574800" imgH="685800" progId="Equation.3">
                      <p:embed/>
                      <p:pic>
                        <p:nvPicPr>
                          <p:cNvPr id="0" name="Picture 5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7070" y="1985176"/>
                            <a:ext cx="2254250" cy="9826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" name="Text Box 37"/>
              <p:cNvSpPr txBox="1">
                <a:spLocks noChangeArrowheads="1"/>
              </p:cNvSpPr>
              <p:nvPr/>
            </p:nvSpPr>
            <p:spPr bwMode="auto">
              <a:xfrm>
                <a:off x="6694502" y="2604757"/>
                <a:ext cx="17526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i="1" dirty="0">
                    <a:solidFill>
                      <a:srgbClr val="000000"/>
                    </a:solidFill>
                    <a:cs typeface="Times New Roman" pitchFamily="18" charset="0"/>
                  </a:rPr>
                  <a:t>,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1400" dirty="0">
                    <a:solidFill>
                      <a:srgbClr val="000000"/>
                    </a:solidFill>
                    <a:cs typeface="Times New Roman" pitchFamily="18" charset="0"/>
                  </a:rPr>
                  <a:t> – </a:t>
                </a:r>
                <a:r>
                  <a:rPr lang="en-US" sz="1400" dirty="0" err="1">
                    <a:solidFill>
                      <a:srgbClr val="000000"/>
                    </a:solidFill>
                    <a:cs typeface="Times New Roman" pitchFamily="18" charset="0"/>
                  </a:rPr>
                  <a:t>poloidal</a:t>
                </a:r>
                <a:r>
                  <a:rPr lang="en-US" sz="1400" dirty="0">
                    <a:solidFill>
                      <a:srgbClr val="000000"/>
                    </a:solidFill>
                    <a:cs typeface="Times New Roman" pitchFamily="18" charset="0"/>
                  </a:rPr>
                  <a:t> stream </a:t>
                </a:r>
                <a:endParaRPr lang="en-US" sz="14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r>
                  <a:rPr lang="en-US" sz="1400" dirty="0" smtClean="0">
                    <a:solidFill>
                      <a:srgbClr val="000000"/>
                    </a:solidFill>
                    <a:cs typeface="Times New Roman" pitchFamily="18" charset="0"/>
                  </a:rPr>
                  <a:t>          function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" name="Left Brace 41"/>
            <p:cNvSpPr/>
            <p:nvPr/>
          </p:nvSpPr>
          <p:spPr>
            <a:xfrm rot="16200000">
              <a:off x="4525440" y="2332390"/>
              <a:ext cx="244048" cy="1068274"/>
            </a:xfrm>
            <a:prstGeom prst="leftBrace">
              <a:avLst/>
            </a:prstGeom>
            <a:ln w="158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99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72287" y="2988551"/>
              <a:ext cx="1226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 effects</a:t>
              </a:r>
              <a:endPara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8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817132"/>
            <a:ext cx="4114800" cy="1764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625800"/>
              </p:ext>
            </p:extLst>
          </p:nvPr>
        </p:nvGraphicFramePr>
        <p:xfrm>
          <a:off x="2667000" y="1828800"/>
          <a:ext cx="38608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Equation" r:id="rId3" imgW="2730500" imgH="1181100" progId="Equation.3">
                  <p:embed/>
                </p:oleObj>
              </mc:Choice>
              <mc:Fallback>
                <p:oleObj name="Equation" r:id="rId3" imgW="2730500" imgH="1181100" progId="Equation.3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3860800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E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3399"/>
                </a:solidFill>
                <a:latin typeface="Arial" charset="0"/>
              </a:rPr>
              <a:t>Fast ions – delta-f scheme: F</a:t>
            </a:r>
            <a:r>
              <a:rPr lang="en-US" sz="2800" baseline="-25000" dirty="0">
                <a:solidFill>
                  <a:srgbClr val="003399"/>
                </a:solidFill>
                <a:latin typeface="Arial" charset="0"/>
              </a:rPr>
              <a:t>0</a:t>
            </a:r>
            <a:r>
              <a:rPr lang="en-US" sz="2800" dirty="0">
                <a:solidFill>
                  <a:srgbClr val="003399"/>
                </a:solidFill>
                <a:latin typeface="Arial" charset="0"/>
              </a:rPr>
              <a:t>=F</a:t>
            </a:r>
            <a:r>
              <a:rPr lang="en-US" sz="2800" baseline="-25000" dirty="0">
                <a:solidFill>
                  <a:srgbClr val="003399"/>
                </a:solidFill>
                <a:latin typeface="Arial" charset="0"/>
              </a:rPr>
              <a:t>0</a:t>
            </a:r>
            <a:r>
              <a:rPr lang="en-US" sz="2800" dirty="0">
                <a:solidFill>
                  <a:srgbClr val="003399"/>
                </a:solidFill>
                <a:latin typeface="Arial" charset="0"/>
              </a:rPr>
              <a:t>(</a:t>
            </a:r>
            <a:r>
              <a:rPr lang="el-GR" sz="28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ε</a:t>
            </a:r>
            <a:r>
              <a:rPr lang="en-US" sz="28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el-GR" sz="28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μ</a:t>
            </a:r>
            <a:r>
              <a:rPr lang="en-US" sz="28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,p</a:t>
            </a:r>
            <a:r>
              <a:rPr lang="el-GR" sz="2800" baseline="-250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φ</a:t>
            </a:r>
            <a:r>
              <a:rPr lang="en-US" sz="2800" dirty="0" smtClean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)</a:t>
            </a:r>
            <a:endParaRPr lang="el-GR" sz="2800" dirty="0">
              <a:solidFill>
                <a:srgbClr val="003399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8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9" name="Picture 2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99" y="1447800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Equilibrium distribution function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(v) 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el-GR" i="1" baseline="-250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,v)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926" y="3732274"/>
            <a:ext cx="7943200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where 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= 2-5v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/2, 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pitch angle parameter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0.5-0.7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(typical of on-axis 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beam)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includes first-order corrections [Littlejohn’81]: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are chosen to match TRANSP beam profiles.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53689"/>
              </p:ext>
            </p:extLst>
          </p:nvPr>
        </p:nvGraphicFramePr>
        <p:xfrm>
          <a:off x="1142999" y="4495800"/>
          <a:ext cx="6629401" cy="973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Equation" r:id="rId7" imgW="4508500" imgH="685800" progId="Equation.3">
                  <p:embed/>
                </p:oleObj>
              </mc:Choice>
              <mc:Fallback>
                <p:oleObj name="Equation" r:id="rId7" imgW="4508500" imgH="685800" progId="Equation.3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9" y="4495800"/>
                        <a:ext cx="6629401" cy="973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0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Simulations have been performed to study the excitation and stabilization of GAEs in the NSTX-U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4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6477000" y="1295400"/>
            <a:ext cx="2516174" cy="4869597"/>
            <a:chOff x="303226" y="1268492"/>
            <a:chExt cx="2516174" cy="5341031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68492"/>
              <a:ext cx="1960400" cy="155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9"/>
            <p:cNvGrpSpPr/>
            <p:nvPr/>
          </p:nvGrpSpPr>
          <p:grpSpPr>
            <a:xfrm>
              <a:off x="645493" y="2819400"/>
              <a:ext cx="1915609" cy="1295400"/>
              <a:chOff x="4726832" y="3265108"/>
              <a:chExt cx="1915609" cy="1295400"/>
            </a:xfrm>
          </p:grpSpPr>
          <p:sp>
            <p:nvSpPr>
              <p:cNvPr id="42" name="Rectangle 57"/>
              <p:cNvSpPr>
                <a:spLocks noChangeArrowheads="1"/>
              </p:cNvSpPr>
              <p:nvPr/>
            </p:nvSpPr>
            <p:spPr bwMode="auto">
              <a:xfrm>
                <a:off x="6350970" y="4125620"/>
                <a:ext cx="291471" cy="36562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l-G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endPara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26832" y="3265108"/>
                <a:ext cx="1654582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Rectangle 57"/>
              <p:cNvSpPr>
                <a:spLocks noChangeArrowheads="1"/>
              </p:cNvSpPr>
              <p:nvPr/>
            </p:nvSpPr>
            <p:spPr bwMode="auto">
              <a:xfrm>
                <a:off x="4953000" y="3352800"/>
                <a:ext cx="582943" cy="36562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q(</a:t>
                </a:r>
                <a:r>
                  <a:rPr kumimoji="0" lang="el-G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</p:grpSp>
        <p:grpSp>
          <p:nvGrpSpPr>
            <p:cNvPr id="37" name="Group 10"/>
            <p:cNvGrpSpPr/>
            <p:nvPr/>
          </p:nvGrpSpPr>
          <p:grpSpPr>
            <a:xfrm>
              <a:off x="593525" y="4191675"/>
              <a:ext cx="2225875" cy="1627260"/>
              <a:chOff x="2986088" y="2217713"/>
              <a:chExt cx="4189523" cy="3068266"/>
            </a:xfrm>
          </p:grpSpPr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088" y="2217713"/>
                <a:ext cx="3171826" cy="2562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ectangle 57"/>
              <p:cNvSpPr>
                <a:spLocks noChangeArrowheads="1"/>
              </p:cNvSpPr>
              <p:nvPr/>
            </p:nvSpPr>
            <p:spPr bwMode="auto">
              <a:xfrm>
                <a:off x="3256203" y="2295562"/>
                <a:ext cx="1536862" cy="59946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1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en-US" sz="1400" b="0" i="0" u="none" strike="noStrike" cap="none" normalizeH="0" baseline="-2500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/n</a:t>
                </a:r>
                <a:r>
                  <a:rPr kumimoji="0" lang="en-US" altLang="en-US" sz="14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41" name="Rectangle 57"/>
              <p:cNvSpPr>
                <a:spLocks noChangeArrowheads="1"/>
              </p:cNvSpPr>
              <p:nvPr/>
            </p:nvSpPr>
            <p:spPr bwMode="auto">
              <a:xfrm>
                <a:off x="3256203" y="4453077"/>
                <a:ext cx="3919408" cy="8329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0.3    0.5         1.0          1.5</a:t>
                </a:r>
                <a:r>
                  <a:rPr lang="en-US" alt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en-US" sz="1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R(m)</a:t>
                </a: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303226" y="5698076"/>
              <a:ext cx="2436826" cy="911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Plasma shape, q- and 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2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profiles for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NSTX-U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shot 204707 t=0.44 from TRANSP and HYM GS solver + FREE_FIX.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200401" y="1447800"/>
            <a:ext cx="3276600" cy="45550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Simulations using the HYM code have been performed for NSTX-U shot #204707 right before (t=0.44s) and shortly after (t=0.47s) the additional off-axis beam injection.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Plasma and beam profiles have been chosen to match TRANSP profiles for t=0.44s and t=0.47s.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The beam ion distribution function matches TRANSP data, with pitch distribution in the form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~ exp[-(λ-λ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(ε))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(ε)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 –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improved fit includes energy dependence of pitch distribution.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57"/>
          <p:cNvSpPr>
            <a:spLocks noChangeArrowheads="1"/>
          </p:cNvSpPr>
          <p:nvPr/>
        </p:nvSpPr>
        <p:spPr bwMode="auto">
          <a:xfrm>
            <a:off x="7315200" y="1295400"/>
            <a:ext cx="1148061" cy="41771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</a:t>
            </a:r>
            <a:r>
              <a:rPr kumimoji="0" lang="en-US" altLang="en-U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11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 - - -</a:t>
            </a:r>
            <a:r>
              <a:rPr lang="en-US" alt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11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TRANSP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28145" y="1211997"/>
            <a:ext cx="2710237" cy="5012162"/>
            <a:chOff x="609600" y="1295400"/>
            <a:chExt cx="2710237" cy="5012162"/>
          </a:xfrm>
        </p:grpSpPr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609600" y="1295400"/>
              <a:ext cx="2667000" cy="5012162"/>
              <a:chOff x="533400" y="1524000"/>
              <a:chExt cx="2666999" cy="4387432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0"/>
                <a:ext cx="2590800" cy="3556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TextBox 27"/>
              <p:cNvSpPr txBox="1">
                <a:spLocks noChangeArrowheads="1"/>
              </p:cNvSpPr>
              <p:nvPr/>
            </p:nvSpPr>
            <p:spPr bwMode="auto">
              <a:xfrm>
                <a:off x="533400" y="5080435"/>
                <a:ext cx="266699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(a) Spectrogram on magnetic fluctuations (n=8-11 counter-GAEs).</a:t>
                </a:r>
              </a:p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(b) </a:t>
                </a:r>
                <a:r>
                  <a:rPr lang="en-US" altLang="en-US" sz="1200" dirty="0" err="1">
                    <a:cs typeface="Arial" charset="0"/>
                  </a:rPr>
                  <a:t>Rms</a:t>
                </a:r>
                <a:r>
                  <a:rPr lang="en-US" altLang="en-US" sz="1200" dirty="0">
                    <a:cs typeface="Arial" charset="0"/>
                  </a:rPr>
                  <a:t> magnetic fluctuations;</a:t>
                </a:r>
              </a:p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(c) Injected beam power.</a:t>
                </a:r>
              </a:p>
            </p:txBody>
          </p:sp>
        </p:grpSp>
        <p:cxnSp>
          <p:nvCxnSpPr>
            <p:cNvPr id="47" name="Straight Connector 46"/>
            <p:cNvCxnSpPr>
              <a:endCxn id="49" idx="0"/>
            </p:cNvCxnSpPr>
            <p:nvPr/>
          </p:nvCxnSpPr>
          <p:spPr>
            <a:xfrm>
              <a:off x="2615504" y="1524000"/>
              <a:ext cx="0" cy="370449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838449" y="1524000"/>
              <a:ext cx="0" cy="370449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2336104" y="5228490"/>
              <a:ext cx="5588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t=0.44</a:t>
              </a:r>
              <a:endParaRPr lang="en-US" altLang="en-US" sz="900" b="1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2761037" y="5228490"/>
              <a:ext cx="5588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t=0.47</a:t>
              </a:r>
              <a:endParaRPr lang="en-US" altLang="en-US" sz="900" b="1" dirty="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953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NSTX-U linear simulations: n=-10 counter-GAE (t=0.44s)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791200" y="1219200"/>
            <a:ext cx="2971800" cy="3037820"/>
            <a:chOff x="457200" y="1371600"/>
            <a:chExt cx="2971800" cy="3037820"/>
          </a:xfrm>
        </p:grpSpPr>
        <p:grpSp>
          <p:nvGrpSpPr>
            <p:cNvPr id="22" name="Group 21"/>
            <p:cNvGrpSpPr/>
            <p:nvPr/>
          </p:nvGrpSpPr>
          <p:grpSpPr>
            <a:xfrm>
              <a:off x="457200" y="1371600"/>
              <a:ext cx="2971800" cy="3037820"/>
              <a:chOff x="457200" y="1371600"/>
              <a:chExt cx="2971800" cy="3037820"/>
            </a:xfrm>
          </p:grpSpPr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609600" y="3886200"/>
                <a:ext cx="28194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lvl="0">
                  <a:tabLst>
                    <a:tab pos="342900" algn="l"/>
                  </a:tabLst>
                </a:pP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Radial profile of </a:t>
                </a:r>
                <a:r>
                  <a:rPr lang="el-GR" sz="1400" dirty="0" smtClean="0"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/</a:t>
                </a:r>
                <a:r>
                  <a:rPr lang="el-GR" sz="1400" dirty="0" smtClean="0"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ci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for n=-10, m=0-2; location 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of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GAE. 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371600"/>
                <a:ext cx="2667000" cy="2540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3" name="Straight Connector 12"/>
            <p:cNvCxnSpPr/>
            <p:nvPr/>
          </p:nvCxnSpPr>
          <p:spPr>
            <a:xfrm>
              <a:off x="2362200" y="2362200"/>
              <a:ext cx="3048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09600" y="1295400"/>
            <a:ext cx="5029200" cy="2517577"/>
            <a:chOff x="3657600" y="1371600"/>
            <a:chExt cx="5029200" cy="251757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371600"/>
              <a:ext cx="4419600" cy="2027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114800" y="3581400"/>
              <a:ext cx="4572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lvl="0">
                <a:tabLst>
                  <a:tab pos="342900" algn="l"/>
                </a:tabLst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Radial profile of </a:t>
              </a:r>
              <a:r>
                <a:rPr lang="el-GR" sz="1400" b="1" dirty="0" smtClean="0"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 and </a:t>
              </a:r>
              <a:r>
                <a:rPr lang="el-GR" sz="1400" dirty="0" smtClean="0"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n for n=-10 counter-GAE. 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5181600" y="2819400"/>
              <a:ext cx="533400" cy="365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dB</a:t>
              </a:r>
              <a:r>
                <a:rPr lang="en-US" altLang="en-US" sz="12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||</a:t>
              </a:r>
              <a:endParaRPr kumimoji="0" lang="en-US" altLang="en-US" sz="1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18" name="Rectangle 57"/>
            <p:cNvSpPr>
              <a:spLocks noChangeArrowheads="1"/>
            </p:cNvSpPr>
            <p:nvPr/>
          </p:nvSpPr>
          <p:spPr bwMode="auto">
            <a:xfrm>
              <a:off x="4800600" y="2133600"/>
              <a:ext cx="533400" cy="365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dB</a:t>
              </a:r>
              <a:r>
                <a:rPr lang="en-US" altLang="en-US" sz="1200" baseline="-25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┴</a:t>
              </a:r>
              <a:endParaRPr kumimoji="0" lang="en-US" altLang="en-US" sz="1200" b="0" i="0" u="none" strike="noStrike" cap="none" normalizeH="0" baseline="-25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4648200"/>
            <a:ext cx="4515982" cy="10002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Unstable modes are counter-rotating and have shear Alfven polarization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Located near min of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altLang="en-US" baseline="-25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38200" y="3810000"/>
            <a:ext cx="2362200" cy="2438400"/>
            <a:chOff x="685800" y="3657600"/>
            <a:chExt cx="3048000" cy="29718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704" b="7143"/>
            <a:stretch>
              <a:fillRect/>
            </a:stretch>
          </p:blipFill>
          <p:spPr>
            <a:xfrm>
              <a:off x="685800" y="3657600"/>
              <a:ext cx="1905000" cy="29718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67" r="53704" b="7143"/>
            <a:stretch>
              <a:fillRect/>
            </a:stretch>
          </p:blipFill>
          <p:spPr>
            <a:xfrm>
              <a:off x="2514600" y="3657600"/>
              <a:ext cx="1219200" cy="2971800"/>
            </a:xfrm>
            <a:prstGeom prst="rect">
              <a:avLst/>
            </a:prstGeom>
          </p:spPr>
        </p:pic>
      </p:grpSp>
      <p:sp>
        <p:nvSpPr>
          <p:cNvPr id="28" name="Rectangle 57"/>
          <p:cNvSpPr>
            <a:spLocks noChangeArrowheads="1"/>
          </p:cNvSpPr>
          <p:nvPr/>
        </p:nvSpPr>
        <p:spPr bwMode="auto">
          <a:xfrm>
            <a:off x="1828800" y="3276600"/>
            <a:ext cx="685800" cy="36562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R(m)</a:t>
            </a:r>
            <a:endParaRPr kumimoji="0" lang="en-US" altLang="en-US" sz="1200" b="0" i="0" u="none" strike="noStrike" cap="none" normalizeH="0" baseline="-25000" dirty="0" smtClean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1" name="Rectangle 57"/>
          <p:cNvSpPr>
            <a:spLocks noChangeArrowheads="1"/>
          </p:cNvSpPr>
          <p:nvPr/>
        </p:nvSpPr>
        <p:spPr bwMode="auto">
          <a:xfrm>
            <a:off x="3962400" y="3276600"/>
            <a:ext cx="685800" cy="36562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R(m)</a:t>
            </a:r>
            <a:endParaRPr kumimoji="0" lang="en-US" altLang="en-US" sz="1200" b="0" i="0" u="none" strike="noStrike" cap="none" normalizeH="0" baseline="-25000" dirty="0" smtClean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32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15067</TotalTime>
  <Words>1755</Words>
  <Application>Microsoft Office PowerPoint</Application>
  <PresentationFormat>On-screen Show (4:3)</PresentationFormat>
  <Paragraphs>208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Times New Roman</vt:lpstr>
      <vt:lpstr>Cambria Math</vt:lpstr>
      <vt:lpstr>SimSun</vt:lpstr>
      <vt:lpstr>Calibri</vt:lpstr>
      <vt:lpstr>Symbol</vt:lpstr>
      <vt:lpstr>Office Theme</vt:lpstr>
      <vt:lpstr>Equation</vt:lpstr>
      <vt:lpstr>27th IAEA FUSION ENERGY CONFERENCE Gandhinagar (Ahmedabad) INDIA, October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Belova</dc:creator>
  <cp:lastModifiedBy>Elena Belova</cp:lastModifiedBy>
  <cp:revision>281</cp:revision>
  <cp:lastPrinted>2017-10-18T15:15:45Z</cp:lastPrinted>
  <dcterms:created xsi:type="dcterms:W3CDTF">2006-08-16T00:00:00Z</dcterms:created>
  <dcterms:modified xsi:type="dcterms:W3CDTF">2018-11-09T20:44:25Z</dcterms:modified>
</cp:coreProperties>
</file>