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175200" cy="42976800"/>
  <p:notesSz cx="6858000" cy="9144000"/>
  <p:defaultTextStyle>
    <a:defPPr>
      <a:defRPr lang="en-US"/>
    </a:defPPr>
    <a:lvl1pPr marL="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3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7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1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52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9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62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06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50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0" autoAdjust="0"/>
  </p:normalViewPr>
  <p:slideViewPr>
    <p:cSldViewPr>
      <p:cViewPr>
        <p:scale>
          <a:sx n="33" d="100"/>
          <a:sy n="33" d="100"/>
        </p:scale>
        <p:origin x="348" y="4820"/>
      </p:cViewPr>
      <p:guideLst>
        <p:guide orient="horz" pos="13537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350666"/>
            <a:ext cx="25648920" cy="9212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1" y="24353521"/>
            <a:ext cx="2112264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7021" y="1721069"/>
            <a:ext cx="6789420" cy="366695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21069"/>
            <a:ext cx="19865340" cy="366695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3" y="27616577"/>
            <a:ext cx="25648920" cy="853567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3" y="18215405"/>
            <a:ext cx="25648920" cy="940117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43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87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7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2" y="10027925"/>
            <a:ext cx="13327379" cy="2836270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39062" y="10027925"/>
            <a:ext cx="13327379" cy="2836270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1" y="9620041"/>
            <a:ext cx="13332620" cy="4009176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1" y="13629217"/>
            <a:ext cx="13332620" cy="247614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4" y="9620041"/>
            <a:ext cx="13337858" cy="4009176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4" y="13629217"/>
            <a:ext cx="13337858" cy="247614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2" y="1711114"/>
            <a:ext cx="9927433" cy="728218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7" y="1711117"/>
            <a:ext cx="16868775" cy="36679509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2" y="8993296"/>
            <a:ext cx="9927433" cy="29397329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2" y="30083761"/>
            <a:ext cx="18105120" cy="355155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2" y="3840057"/>
            <a:ext cx="18105120" cy="25786080"/>
          </a:xfrm>
        </p:spPr>
        <p:txBody>
          <a:bodyPr/>
          <a:lstStyle>
            <a:lvl1pPr marL="0" indent="0">
              <a:buNone/>
              <a:defRPr sz="14600"/>
            </a:lvl1pPr>
            <a:lvl2pPr marL="2087438" indent="0">
              <a:buNone/>
              <a:defRPr sz="12800"/>
            </a:lvl2pPr>
            <a:lvl3pPr marL="4174876" indent="0">
              <a:buNone/>
              <a:defRPr sz="11000"/>
            </a:lvl3pPr>
            <a:lvl4pPr marL="6262314" indent="0">
              <a:buNone/>
              <a:defRPr sz="9100"/>
            </a:lvl4pPr>
            <a:lvl5pPr marL="8349752" indent="0">
              <a:buNone/>
              <a:defRPr sz="9100"/>
            </a:lvl5pPr>
            <a:lvl6pPr marL="10437190" indent="0">
              <a:buNone/>
              <a:defRPr sz="9100"/>
            </a:lvl6pPr>
            <a:lvl7pPr marL="12524628" indent="0">
              <a:buNone/>
              <a:defRPr sz="9100"/>
            </a:lvl7pPr>
            <a:lvl8pPr marL="14612066" indent="0">
              <a:buNone/>
              <a:defRPr sz="9100"/>
            </a:lvl8pPr>
            <a:lvl9pPr marL="1669950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2" y="33635318"/>
            <a:ext cx="18105120" cy="5043802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1" y="1721066"/>
            <a:ext cx="27157681" cy="7162801"/>
          </a:xfrm>
          <a:prstGeom prst="rect">
            <a:avLst/>
          </a:prstGeom>
        </p:spPr>
        <p:txBody>
          <a:bodyPr vert="horz" lIns="417488" tIns="208744" rIns="417488" bIns="2087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1" y="10027925"/>
            <a:ext cx="27157681" cy="28362701"/>
          </a:xfrm>
          <a:prstGeom prst="rect">
            <a:avLst/>
          </a:prstGeom>
        </p:spPr>
        <p:txBody>
          <a:bodyPr vert="horz" lIns="417488" tIns="208744" rIns="417488" bIns="2087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2" y="39833131"/>
            <a:ext cx="7040879" cy="2288116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A9D9-E79A-4F4C-B209-9889E17F39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61" y="39833131"/>
            <a:ext cx="9555480" cy="2288116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561" y="39833131"/>
            <a:ext cx="7040879" cy="2288116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0CBB-E52A-4D1E-B94A-D2D5E83E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87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79" indent="-1565579" algn="l" defTabSz="4174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87" indent="-1304649" algn="l" defTabSz="41748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95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6033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471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909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347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785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223" indent="-1043719" algn="l" defTabSz="4174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3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7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31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52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9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62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206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50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image" Target="../media/image1.png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2"/>
            <a:ext cx="30175200" cy="47848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9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0" y="41334183"/>
            <a:ext cx="30175200" cy="16357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9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106" y="331378"/>
            <a:ext cx="7526812" cy="2135911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0" y="4846884"/>
            <a:ext cx="30180680" cy="0"/>
          </a:xfrm>
          <a:prstGeom prst="line">
            <a:avLst/>
          </a:prstGeom>
          <a:ln w="2540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8005" y="41251491"/>
            <a:ext cx="30198685" cy="0"/>
          </a:xfrm>
          <a:prstGeom prst="line">
            <a:avLst/>
          </a:prstGeom>
          <a:ln w="2540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498" y="307753"/>
            <a:ext cx="2317910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Impacts of minority hydrogen species on the HHFW </a:t>
            </a:r>
            <a:br>
              <a:rPr lang="en-US" sz="8000" b="1" dirty="0" smtClean="0">
                <a:solidFill>
                  <a:srgbClr val="0000FF"/>
                </a:solidFill>
              </a:rPr>
            </a:br>
            <a:r>
              <a:rPr lang="en-US" sz="8000" b="1" dirty="0" smtClean="0">
                <a:solidFill>
                  <a:srgbClr val="0000FF"/>
                </a:solidFill>
              </a:rPr>
              <a:t>performance with possible new NSTX-U parameters  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7757" y="3071986"/>
            <a:ext cx="31338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 smtClean="0"/>
              <a:t> </a:t>
            </a:r>
            <a:r>
              <a:rPr lang="en-US" sz="4500" b="1" u="sng" dirty="0"/>
              <a:t>N. BERTELLI</a:t>
            </a:r>
            <a:r>
              <a:rPr lang="en-US" sz="4500" baseline="30000" dirty="0"/>
              <a:t>1</a:t>
            </a:r>
            <a:r>
              <a:rPr lang="en-US" sz="4500" dirty="0"/>
              <a:t>, M. ONO</a:t>
            </a:r>
            <a:r>
              <a:rPr lang="en-US" sz="4500" baseline="30000" dirty="0"/>
              <a:t>1</a:t>
            </a:r>
            <a:r>
              <a:rPr lang="en-US" sz="4500" dirty="0"/>
              <a:t>, J. E. JAEGER</a:t>
            </a:r>
            <a:r>
              <a:rPr lang="en-US" sz="4500" baseline="30000" dirty="0"/>
              <a:t>2</a:t>
            </a:r>
            <a:r>
              <a:rPr lang="en-US" sz="4500" dirty="0"/>
              <a:t>, R. HARVEY</a:t>
            </a:r>
            <a:r>
              <a:rPr lang="en-US" sz="4500" baseline="30000" dirty="0"/>
              <a:t>3</a:t>
            </a:r>
            <a:r>
              <a:rPr lang="en-US" sz="4500" dirty="0"/>
              <a:t>, Y. PETROV</a:t>
            </a:r>
            <a:r>
              <a:rPr lang="en-US" sz="4500" baseline="30000" dirty="0"/>
              <a:t>3</a:t>
            </a:r>
            <a:r>
              <a:rPr lang="en-US" sz="4500" dirty="0"/>
              <a:t>, E. J. VALEO</a:t>
            </a:r>
            <a:r>
              <a:rPr lang="en-US" sz="4500" baseline="30000" dirty="0"/>
              <a:t>1</a:t>
            </a:r>
            <a:r>
              <a:rPr lang="en-US" sz="4500" dirty="0"/>
              <a:t>, R. J. PERKINS</a:t>
            </a:r>
            <a:r>
              <a:rPr lang="en-US" sz="4500" baseline="30000" dirty="0"/>
              <a:t>1</a:t>
            </a:r>
            <a:r>
              <a:rPr lang="en-US" sz="4500" dirty="0"/>
              <a:t>, J. C. HOSEA</a:t>
            </a:r>
            <a:r>
              <a:rPr lang="en-US" sz="4500" baseline="30000" dirty="0"/>
              <a:t>1</a:t>
            </a:r>
            <a:r>
              <a:rPr lang="en-US" sz="4500" dirty="0"/>
              <a:t>, and E.-H. KIM</a:t>
            </a:r>
            <a:r>
              <a:rPr lang="en-US" sz="4500" baseline="30000" dirty="0"/>
              <a:t>1</a:t>
            </a:r>
            <a:r>
              <a:rPr lang="en-US" sz="4500" dirty="0"/>
              <a:t> </a:t>
            </a:r>
          </a:p>
          <a:p>
            <a:r>
              <a:rPr lang="en-US" sz="4500" baseline="30000" dirty="0" smtClean="0"/>
              <a:t>1</a:t>
            </a:r>
            <a:r>
              <a:rPr lang="en-US" sz="4500" dirty="0" smtClean="0"/>
              <a:t>PPPL, </a:t>
            </a:r>
            <a:r>
              <a:rPr lang="en-US" sz="4500" baseline="30000" dirty="0" smtClean="0"/>
              <a:t>2</a:t>
            </a:r>
            <a:r>
              <a:rPr lang="en-US" sz="4500" dirty="0" smtClean="0"/>
              <a:t>XCEL, </a:t>
            </a:r>
            <a:r>
              <a:rPr lang="en-US" sz="4500" baseline="30000" dirty="0" smtClean="0"/>
              <a:t>3</a:t>
            </a:r>
            <a:r>
              <a:rPr lang="en-US" sz="4500" dirty="0" smtClean="0"/>
              <a:t>CompX (U.S.A.) </a:t>
            </a:r>
            <a:endParaRPr lang="en-US" sz="45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7" b="32792"/>
          <a:stretch/>
        </p:blipFill>
        <p:spPr>
          <a:xfrm>
            <a:off x="382807" y="41576914"/>
            <a:ext cx="3131344" cy="11907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640" y="41458217"/>
            <a:ext cx="2384054" cy="143884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737251" y="41377562"/>
            <a:ext cx="21414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FF"/>
                </a:solidFill>
              </a:rPr>
              <a:t>N. </a:t>
            </a:r>
            <a:r>
              <a:rPr lang="en-US" sz="4500" dirty="0" err="1" smtClean="0">
                <a:solidFill>
                  <a:srgbClr val="0000FF"/>
                </a:solidFill>
              </a:rPr>
              <a:t>Bertelli</a:t>
            </a:r>
            <a:r>
              <a:rPr lang="en-US" sz="4500" dirty="0" smtClean="0">
                <a:solidFill>
                  <a:srgbClr val="0000FF"/>
                </a:solidFill>
              </a:rPr>
              <a:t>, 27</a:t>
            </a:r>
            <a:r>
              <a:rPr lang="en-US" sz="4500" baseline="30000" dirty="0" smtClean="0">
                <a:solidFill>
                  <a:srgbClr val="0000FF"/>
                </a:solidFill>
              </a:rPr>
              <a:t>th</a:t>
            </a:r>
            <a:r>
              <a:rPr lang="en-US" sz="4500" dirty="0" smtClean="0">
                <a:solidFill>
                  <a:srgbClr val="0000FF"/>
                </a:solidFill>
              </a:rPr>
              <a:t> IAEA Fusion Energy Conference – IAEA CN-258</a:t>
            </a:r>
            <a:br>
              <a:rPr lang="en-US" sz="4500" dirty="0" smtClean="0">
                <a:solidFill>
                  <a:srgbClr val="0000FF"/>
                </a:solidFill>
              </a:rPr>
            </a:br>
            <a:r>
              <a:rPr lang="en-US" sz="4500" dirty="0" smtClean="0">
                <a:solidFill>
                  <a:srgbClr val="0000FF"/>
                </a:solidFill>
              </a:rPr>
              <a:t>Mahatma </a:t>
            </a:r>
            <a:r>
              <a:rPr lang="en-US" sz="4500" dirty="0" err="1" smtClean="0">
                <a:solidFill>
                  <a:srgbClr val="0000FF"/>
                </a:solidFill>
              </a:rPr>
              <a:t>Mandir</a:t>
            </a:r>
            <a:r>
              <a:rPr lang="en-US" sz="4500" dirty="0" smtClean="0">
                <a:solidFill>
                  <a:srgbClr val="0000FF"/>
                </a:solidFill>
              </a:rPr>
              <a:t> Conference Center (Gandhinagar, India), 22-27 October 2018</a:t>
            </a:r>
            <a:endParaRPr lang="en-US" sz="4500" dirty="0">
              <a:solidFill>
                <a:srgbClr val="0000FF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65"/>
          <a:stretch/>
        </p:blipFill>
        <p:spPr>
          <a:xfrm>
            <a:off x="207452" y="5105400"/>
            <a:ext cx="9784080" cy="6849052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1" b="6515"/>
          <a:stretch/>
        </p:blipFill>
        <p:spPr>
          <a:xfrm>
            <a:off x="447111" y="27016911"/>
            <a:ext cx="9235440" cy="49108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 b="6952"/>
          <a:stretch/>
        </p:blipFill>
        <p:spPr>
          <a:xfrm>
            <a:off x="1828800" y="32537399"/>
            <a:ext cx="7040880" cy="40837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6286"/>
          <a:stretch/>
        </p:blipFill>
        <p:spPr>
          <a:xfrm>
            <a:off x="1834318" y="36804599"/>
            <a:ext cx="7040880" cy="40386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Rectangle 56"/>
          <p:cNvSpPr/>
          <p:nvPr/>
        </p:nvSpPr>
        <p:spPr>
          <a:xfrm>
            <a:off x="189747" y="26746200"/>
            <a:ext cx="9805224" cy="14152551"/>
          </a:xfrm>
          <a:prstGeom prst="rect">
            <a:avLst/>
          </a:prstGeom>
          <a:noFill/>
          <a:ln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2268200" y="31013400"/>
            <a:ext cx="762000" cy="347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316200" y="31013400"/>
            <a:ext cx="762000" cy="347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8440400" y="31013400"/>
            <a:ext cx="762000" cy="347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"/>
          <a:stretch/>
        </p:blipFill>
        <p:spPr>
          <a:xfrm>
            <a:off x="198120" y="12252960"/>
            <a:ext cx="9784080" cy="694944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5" name="Rectangle 114"/>
          <p:cNvSpPr/>
          <p:nvPr/>
        </p:nvSpPr>
        <p:spPr>
          <a:xfrm>
            <a:off x="3466026" y="10820400"/>
            <a:ext cx="18602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559038" y="11201400"/>
            <a:ext cx="18602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166776" y="11582400"/>
            <a:ext cx="18602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077200" y="11049000"/>
            <a:ext cx="18602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3466026" y="10972800"/>
            <a:ext cx="37204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505200" y="11353800"/>
            <a:ext cx="37204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3133151" y="11734800"/>
            <a:ext cx="37204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8009951" y="11230275"/>
            <a:ext cx="37204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438275" y="10972800"/>
            <a:ext cx="3321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x</a:t>
            </a:r>
            <a:endParaRPr lang="en-US" sz="2500" b="1" dirty="0"/>
          </a:p>
        </p:txBody>
      </p:sp>
      <p:sp>
        <p:nvSpPr>
          <p:cNvPr id="123" name="Rectangle 122"/>
          <p:cNvSpPr/>
          <p:nvPr/>
        </p:nvSpPr>
        <p:spPr>
          <a:xfrm>
            <a:off x="6934200" y="11430000"/>
            <a:ext cx="18602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6937473" y="11568763"/>
            <a:ext cx="27432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05575" y="11294642"/>
            <a:ext cx="3321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x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"/>
          <a:stretch/>
        </p:blipFill>
        <p:spPr>
          <a:xfrm>
            <a:off x="10287000" y="5105400"/>
            <a:ext cx="9784080" cy="694944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210891" y="1945386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2055512" y="23661069"/>
            <a:ext cx="18678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n</a:t>
            </a:r>
            <a:r>
              <a:rPr lang="en-US" sz="2600" b="1" baseline="30000" dirty="0" smtClean="0"/>
              <a:t>e</a:t>
            </a:r>
            <a:r>
              <a:rPr lang="en-US" sz="2600" b="1" dirty="0" smtClean="0"/>
              <a:t> x 10</a:t>
            </a:r>
            <a:r>
              <a:rPr lang="en-US" sz="2600" b="1" baseline="30000" dirty="0" smtClean="0"/>
              <a:t>19</a:t>
            </a:r>
            <a:r>
              <a:rPr lang="en-US" sz="2600" b="1" dirty="0" smtClean="0"/>
              <a:t> m</a:t>
            </a:r>
            <a:r>
              <a:rPr lang="en-US" sz="2600" b="1" baseline="30000" dirty="0" smtClean="0"/>
              <a:t>-3</a:t>
            </a:r>
            <a:endParaRPr lang="en-US" sz="2600" b="1" baseline="30000" dirty="0"/>
          </a:p>
        </p:txBody>
      </p:sp>
      <p:sp>
        <p:nvSpPr>
          <p:cNvPr id="92" name="TextBox 91"/>
          <p:cNvSpPr txBox="1"/>
          <p:nvPr/>
        </p:nvSpPr>
        <p:spPr>
          <a:xfrm rot="16200000">
            <a:off x="5790663" y="23813469"/>
            <a:ext cx="1299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/>
              <a:t>Te</a:t>
            </a:r>
            <a:r>
              <a:rPr lang="en-US" sz="2600" b="1" dirty="0" smtClean="0"/>
              <a:t> [</a:t>
            </a:r>
            <a:r>
              <a:rPr lang="en-US" sz="2600" b="1" dirty="0" err="1" smtClean="0"/>
              <a:t>keV</a:t>
            </a:r>
            <a:r>
              <a:rPr lang="en-US" sz="2600" b="1" dirty="0" smtClean="0"/>
              <a:t>]</a:t>
            </a:r>
            <a:endParaRPr lang="en-US" sz="2600" b="1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10287000" y="1243584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/>
          <p:cNvSpPr txBox="1"/>
          <p:nvPr/>
        </p:nvSpPr>
        <p:spPr>
          <a:xfrm rot="16200000">
            <a:off x="9084213" y="16233177"/>
            <a:ext cx="284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deposition [W/m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10287000" y="1975104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TextBox 77"/>
          <p:cNvSpPr txBox="1"/>
          <p:nvPr/>
        </p:nvSpPr>
        <p:spPr>
          <a:xfrm rot="16200000">
            <a:off x="13865495" y="21864547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79" name="TextBox 78"/>
          <p:cNvSpPr txBox="1"/>
          <p:nvPr/>
        </p:nvSpPr>
        <p:spPr>
          <a:xfrm rot="16200000">
            <a:off x="16968873" y="2187257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0" name="TextBox 79"/>
          <p:cNvSpPr txBox="1"/>
          <p:nvPr/>
        </p:nvSpPr>
        <p:spPr>
          <a:xfrm rot="16200000">
            <a:off x="10768598" y="21865808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13874348" y="2412293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2" name="TextBox 81"/>
          <p:cNvSpPr txBox="1"/>
          <p:nvPr/>
        </p:nvSpPr>
        <p:spPr>
          <a:xfrm rot="16200000">
            <a:off x="16989008" y="2412293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778223" y="2412293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4"/>
          <a:stretch/>
        </p:blipFill>
        <p:spPr>
          <a:xfrm>
            <a:off x="10287000" y="26974800"/>
            <a:ext cx="9784080" cy="667512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TextBox 83"/>
          <p:cNvSpPr txBox="1"/>
          <p:nvPr/>
        </p:nvSpPr>
        <p:spPr>
          <a:xfrm rot="16200000">
            <a:off x="13836619" y="2912250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939997" y="29130527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6" name="TextBox 85"/>
          <p:cNvSpPr txBox="1"/>
          <p:nvPr/>
        </p:nvSpPr>
        <p:spPr>
          <a:xfrm rot="16200000">
            <a:off x="10739722" y="2904630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7" name="TextBox 86"/>
          <p:cNvSpPr txBox="1"/>
          <p:nvPr/>
        </p:nvSpPr>
        <p:spPr>
          <a:xfrm rot="16200000">
            <a:off x="13845472" y="31380888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16960132" y="31380888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89" name="TextBox 88"/>
          <p:cNvSpPr txBox="1"/>
          <p:nvPr/>
        </p:nvSpPr>
        <p:spPr>
          <a:xfrm rot="16200000">
            <a:off x="10730097" y="31380888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"/>
          <a:stretch/>
        </p:blipFill>
        <p:spPr>
          <a:xfrm>
            <a:off x="10267950" y="3388614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/>
          <p:cNvSpPr txBox="1"/>
          <p:nvPr/>
        </p:nvSpPr>
        <p:spPr>
          <a:xfrm rot="16200000">
            <a:off x="14017123" y="3637062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17005001" y="36320897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93" name="TextBox 92"/>
          <p:cNvSpPr txBox="1"/>
          <p:nvPr/>
        </p:nvSpPr>
        <p:spPr>
          <a:xfrm rot="16200000">
            <a:off x="14102976" y="3910063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94" name="TextBox 93"/>
          <p:cNvSpPr txBox="1"/>
          <p:nvPr/>
        </p:nvSpPr>
        <p:spPr>
          <a:xfrm rot="16200000">
            <a:off x="16977011" y="3915838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20288250" y="510159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6" name="TextBox 95"/>
          <p:cNvSpPr txBox="1"/>
          <p:nvPr/>
        </p:nvSpPr>
        <p:spPr>
          <a:xfrm rot="16200000">
            <a:off x="24036277" y="7531427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27024155" y="748170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98" name="TextBox 97"/>
          <p:cNvSpPr txBox="1"/>
          <p:nvPr/>
        </p:nvSpPr>
        <p:spPr>
          <a:xfrm rot="16200000">
            <a:off x="24045130" y="1040581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26967290" y="10319188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>
          <a:xfrm>
            <a:off x="20322540" y="34304733"/>
            <a:ext cx="9784080" cy="658368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20284440" y="1242020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0" name="TextBox 99"/>
          <p:cNvSpPr txBox="1"/>
          <p:nvPr/>
        </p:nvSpPr>
        <p:spPr>
          <a:xfrm rot="16200000">
            <a:off x="23389695" y="14741916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23331373" y="1761630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20280630" y="19752425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" name="TextBox 101"/>
          <p:cNvSpPr txBox="1"/>
          <p:nvPr/>
        </p:nvSpPr>
        <p:spPr>
          <a:xfrm rot="16200000">
            <a:off x="23437133" y="2222600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23465680" y="25005355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26552480" y="22112103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26561333" y="24986489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20269200" y="27012900"/>
            <a:ext cx="9784080" cy="6995160"/>
          </a:xfrm>
          <a:prstGeom prst="rect">
            <a:avLst/>
          </a:prstGeom>
          <a:ln w="254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6" name="TextBox 105"/>
          <p:cNvSpPr txBox="1"/>
          <p:nvPr/>
        </p:nvSpPr>
        <p:spPr>
          <a:xfrm rot="16200000">
            <a:off x="23284733" y="29554347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23319705" y="32284358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26589380" y="29535481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26665608" y="32246242"/>
            <a:ext cx="96096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Pow. Abs.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21960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211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Bertelli</dc:creator>
  <cp:lastModifiedBy>Nicola Bertelli</cp:lastModifiedBy>
  <cp:revision>34</cp:revision>
  <dcterms:created xsi:type="dcterms:W3CDTF">2018-10-02T13:16:11Z</dcterms:created>
  <dcterms:modified xsi:type="dcterms:W3CDTF">2018-10-08T21:30:29Z</dcterms:modified>
</cp:coreProperties>
</file>