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365" r:id="rId3"/>
    <p:sldId id="361" r:id="rId4"/>
    <p:sldId id="362" r:id="rId5"/>
    <p:sldId id="363" r:id="rId6"/>
    <p:sldId id="345" r:id="rId7"/>
    <p:sldId id="360" r:id="rId8"/>
    <p:sldId id="359" r:id="rId9"/>
    <p:sldId id="367" r:id="rId10"/>
    <p:sldId id="368" r:id="rId11"/>
    <p:sldId id="369" r:id="rId12"/>
    <p:sldId id="370" r:id="rId13"/>
    <p:sldId id="340" r:id="rId14"/>
    <p:sldId id="344" r:id="rId15"/>
    <p:sldId id="357" r:id="rId16"/>
    <p:sldId id="371" r:id="rId17"/>
    <p:sldId id="352" r:id="rId18"/>
    <p:sldId id="351" r:id="rId19"/>
    <p:sldId id="366" r:id="rId20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E0006"/>
    <a:srgbClr val="2617C0"/>
    <a:srgbClr val="C00000"/>
    <a:srgbClr val="006600"/>
    <a:srgbClr val="16A53F"/>
    <a:srgbClr val="0066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487" autoAdjust="0"/>
    <p:restoredTop sz="94660"/>
  </p:normalViewPr>
  <p:slideViewPr>
    <p:cSldViewPr>
      <p:cViewPr>
        <p:scale>
          <a:sx n="45" d="100"/>
          <a:sy n="45" d="100"/>
        </p:scale>
        <p:origin x="-172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201"/>
        <p:guide pos="29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2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100"/>
            </a:lvl1pPr>
          </a:lstStyle>
          <a:p>
            <a:fld id="{8F1BB507-B22B-405F-A7AE-57E2970B44C7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100"/>
            </a:lvl1pPr>
          </a:lstStyle>
          <a:p>
            <a:fld id="{0286ACCB-9A9A-4BE0-9242-6D7A2CD7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4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2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100"/>
            </a:lvl1pPr>
          </a:lstStyle>
          <a:p>
            <a:fld id="{9F0816E8-9317-47B9-8C9C-47955CACDB97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5" rIns="92429" bIns="462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3" y="3317875"/>
            <a:ext cx="7426959" cy="3143250"/>
          </a:xfrm>
          <a:prstGeom prst="rect">
            <a:avLst/>
          </a:prstGeom>
        </p:spPr>
        <p:txBody>
          <a:bodyPr vert="horz" lIns="92429" tIns="46215" rIns="92429" bIns="462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100"/>
            </a:lvl1pPr>
          </a:lstStyle>
          <a:p>
            <a:fld id="{268484AB-7D65-48D5-B944-59D91BBA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3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41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0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9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762000"/>
            <a:ext cx="44958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182880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8288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182880">
              <a:buFont typeface="Arial" panose="020B0604020202020204" pitchFamily="34" charset="0"/>
              <a:buChar char="‒"/>
              <a:defRPr sz="1600" baseline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320950"/>
            <a:ext cx="28956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4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6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82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477000"/>
            <a:ext cx="609600" cy="3011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182880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8288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182880">
              <a:buFont typeface="Arial" panose="020B0604020202020204" pitchFamily="34" charset="0"/>
              <a:buChar char="‒"/>
              <a:defRPr sz="1600" baseline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320950"/>
            <a:ext cx="28956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5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9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69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762000"/>
            <a:ext cx="44958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4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4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477000"/>
            <a:ext cx="609600" cy="3011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7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0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3209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3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 r="1666" b="1389"/>
          <a:stretch>
            <a:fillRect/>
          </a:stretch>
        </p:blipFill>
        <p:spPr bwMode="auto">
          <a:xfrm>
            <a:off x="0" y="6858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ehigh-logo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417332"/>
            <a:ext cx="1584176" cy="3960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1733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1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8738" algn="l"/>
        </a:tabLst>
        <a:defRPr sz="2000" b="1">
          <a:solidFill>
            <a:srgbClr val="2617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18288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8738" algn="l"/>
        </a:tabLst>
        <a:defRPr sz="18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8738" algn="l"/>
        </a:tabLst>
        <a:defRPr sz="1800" b="1">
          <a:solidFill>
            <a:srgbClr val="16A5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8738" algn="l"/>
        </a:tabLst>
        <a:defRPr sz="1600" b="1">
          <a:solidFill>
            <a:srgbClr val="9966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8738" algn="l"/>
        </a:tabLst>
        <a:defRPr sz="16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 r="1666" b="1389"/>
          <a:stretch>
            <a:fillRect/>
          </a:stretch>
        </p:blipFill>
        <p:spPr bwMode="auto">
          <a:xfrm>
            <a:off x="0" y="6096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ehigh-logo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417332"/>
            <a:ext cx="1584176" cy="3960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1733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fld id="{B28E4883-FEE4-46D5-95FD-02AAE326B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BE0006"/>
          </a:solidFill>
          <a:latin typeface="Helvetica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8738" algn="l"/>
        </a:tabLst>
        <a:defRPr sz="2000" b="1">
          <a:solidFill>
            <a:srgbClr val="2617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18288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8738" algn="l"/>
        </a:tabLst>
        <a:defRPr sz="18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8738" algn="l"/>
        </a:tabLst>
        <a:defRPr sz="1800" b="1">
          <a:solidFill>
            <a:srgbClr val="16A5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8738" algn="l"/>
        </a:tabLst>
        <a:defRPr sz="1600" b="1">
          <a:solidFill>
            <a:srgbClr val="9966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58738" algn="l"/>
        </a:tabLst>
        <a:defRPr sz="16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 eaLnBrk="1" hangingPunct="1"/>
            <a:r>
              <a:rPr lang="en-GB" sz="2800" cap="all" dirty="0"/>
              <a:t>Effects of </a:t>
            </a:r>
            <a:r>
              <a:rPr lang="en-GB" sz="2800" cap="all" dirty="0" err="1"/>
              <a:t>Microtearing</a:t>
            </a:r>
            <a:r>
              <a:rPr lang="en-GB" sz="2800" cap="all" dirty="0"/>
              <a:t> Modes on the</a:t>
            </a:r>
            <a:br>
              <a:rPr lang="en-GB" sz="2800" cap="all" dirty="0"/>
            </a:br>
            <a:r>
              <a:rPr lang="en-GB" sz="2800" cap="all" dirty="0"/>
              <a:t> Evolution of Electron Temperature Profiles </a:t>
            </a:r>
            <a:r>
              <a:rPr lang="en-GB" sz="2800" cap="all" dirty="0" smtClean="0"/>
              <a:t> in </a:t>
            </a:r>
            <a:r>
              <a:rPr lang="en-GB" sz="2800" cap="all" dirty="0"/>
              <a:t>High </a:t>
            </a:r>
            <a:r>
              <a:rPr lang="en-GB" sz="2800" cap="all" dirty="0" err="1"/>
              <a:t>Collisionality</a:t>
            </a:r>
            <a:r>
              <a:rPr lang="en-GB" sz="2800" cap="all" dirty="0"/>
              <a:t> NSTX </a:t>
            </a:r>
            <a:r>
              <a:rPr lang="en-GB" sz="2800" cap="all" dirty="0" smtClean="0"/>
              <a:t>discharges</a:t>
            </a:r>
            <a:r>
              <a:rPr lang="en-US" sz="2800" i="0" dirty="0" smtClean="0"/>
              <a:t>*</a:t>
            </a:r>
            <a:endParaRPr lang="en-US" sz="2800" i="0" dirty="0">
              <a:solidFill>
                <a:srgbClr val="9A1A13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23622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58738" algn="l"/>
              </a:tabLst>
              <a:defRPr sz="2000" b="1">
                <a:solidFill>
                  <a:srgbClr val="2617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58738" algn="l"/>
              </a:tabLst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58738" algn="l"/>
              </a:tabLst>
              <a:defRPr sz="1800" b="1">
                <a:solidFill>
                  <a:srgbClr val="16A5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58738" algn="l"/>
              </a:tabLst>
              <a:defRPr sz="1600" b="1">
                <a:solidFill>
                  <a:srgbClr val="99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58738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>
                <a:solidFill>
                  <a:srgbClr val="3333FF"/>
                </a:solidFill>
              </a:rPr>
              <a:t>T. RAFIQ</a:t>
            </a:r>
            <a:r>
              <a:rPr lang="en-US" sz="2800" kern="0" baseline="30000" dirty="0" smtClean="0">
                <a:solidFill>
                  <a:srgbClr val="3333FF"/>
                </a:solidFill>
              </a:rPr>
              <a:t>1</a:t>
            </a:r>
            <a:r>
              <a:rPr lang="en-US" sz="2800" kern="0" dirty="0" smtClean="0">
                <a:solidFill>
                  <a:srgbClr val="3333FF"/>
                </a:solidFill>
              </a:rPr>
              <a:t>, S. KAYE</a:t>
            </a:r>
            <a:r>
              <a:rPr lang="en-US" sz="2800" kern="0" baseline="30000" dirty="0">
                <a:solidFill>
                  <a:srgbClr val="3333FF"/>
                </a:solidFill>
              </a:rPr>
              <a:t>2</a:t>
            </a:r>
            <a:r>
              <a:rPr lang="en-US" sz="2800" kern="0" dirty="0" smtClean="0">
                <a:solidFill>
                  <a:srgbClr val="3333FF"/>
                </a:solidFill>
              </a:rPr>
              <a:t>,  W. GUTTENFELDER</a:t>
            </a:r>
            <a:r>
              <a:rPr lang="en-US" sz="2800" kern="0" baseline="30000" dirty="0" smtClean="0">
                <a:solidFill>
                  <a:srgbClr val="3333FF"/>
                </a:solidFill>
              </a:rPr>
              <a:t>2</a:t>
            </a:r>
            <a:r>
              <a:rPr lang="en-US" sz="2800" kern="0" dirty="0" smtClean="0">
                <a:solidFill>
                  <a:srgbClr val="3333FF"/>
                </a:solidFill>
              </a:rPr>
              <a:t>,</a:t>
            </a:r>
            <a:br>
              <a:rPr lang="en-US" sz="2800" kern="0" dirty="0" smtClean="0">
                <a:solidFill>
                  <a:srgbClr val="3333FF"/>
                </a:solidFill>
              </a:rPr>
            </a:br>
            <a:r>
              <a:rPr lang="en-US" sz="2800" kern="0" dirty="0" smtClean="0">
                <a:solidFill>
                  <a:srgbClr val="3333FF"/>
                </a:solidFill>
              </a:rPr>
              <a:t> </a:t>
            </a:r>
            <a:r>
              <a:rPr lang="en-US" sz="2800" kern="0" dirty="0">
                <a:solidFill>
                  <a:srgbClr val="3333FF"/>
                </a:solidFill>
              </a:rPr>
              <a:t>J. </a:t>
            </a:r>
            <a:r>
              <a:rPr lang="en-US" sz="2800" kern="0" dirty="0" smtClean="0">
                <a:solidFill>
                  <a:srgbClr val="3333FF"/>
                </a:solidFill>
              </a:rPr>
              <a:t>WEILAND</a:t>
            </a:r>
            <a:r>
              <a:rPr lang="en-US" sz="2800" kern="0" baseline="30000" dirty="0" smtClean="0">
                <a:solidFill>
                  <a:srgbClr val="3333FF"/>
                </a:solidFill>
              </a:rPr>
              <a:t>3</a:t>
            </a:r>
            <a:r>
              <a:rPr lang="en-US" sz="2800" kern="0" dirty="0" smtClean="0">
                <a:solidFill>
                  <a:srgbClr val="3333FF"/>
                </a:solidFill>
              </a:rPr>
              <a:t>, </a:t>
            </a:r>
            <a:r>
              <a:rPr lang="en-US" sz="2800" kern="0" dirty="0">
                <a:solidFill>
                  <a:srgbClr val="3333FF"/>
                </a:solidFill>
              </a:rPr>
              <a:t>and </a:t>
            </a:r>
            <a:r>
              <a:rPr lang="en-US" sz="2800" kern="0" dirty="0" smtClean="0">
                <a:solidFill>
                  <a:srgbClr val="3333FF"/>
                </a:solidFill>
              </a:rPr>
              <a:t>J. ANDERSON</a:t>
            </a:r>
            <a:r>
              <a:rPr lang="en-US" sz="2800" kern="0" cap="all" baseline="30000" dirty="0" smtClean="0">
                <a:solidFill>
                  <a:srgbClr val="3333FF"/>
                </a:solidFill>
              </a:rPr>
              <a:t>3</a:t>
            </a:r>
            <a:r>
              <a:rPr lang="en-US" sz="2800" kern="0" dirty="0" smtClean="0">
                <a:solidFill>
                  <a:srgbClr val="3333FF"/>
                </a:solidFill>
              </a:rPr>
              <a:t/>
            </a:r>
            <a:br>
              <a:rPr lang="en-US" sz="2800" kern="0" dirty="0" smtClean="0">
                <a:solidFill>
                  <a:srgbClr val="3333FF"/>
                </a:solidFill>
              </a:rPr>
            </a:br>
            <a:r>
              <a:rPr lang="en-US" sz="1800" kern="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1800" kern="0" baseline="30000" dirty="0" smtClean="0">
                <a:solidFill>
                  <a:schemeClr val="tx1"/>
                </a:solidFill>
              </a:rPr>
              <a:t>1</a:t>
            </a:r>
            <a:r>
              <a:rPr lang="en-US" sz="1800" kern="0" dirty="0" smtClean="0">
                <a:solidFill>
                  <a:schemeClr val="tx1"/>
                </a:solidFill>
              </a:rPr>
              <a:t>Lehigh University, Bethlehem, PA, USA</a:t>
            </a:r>
          </a:p>
          <a:p>
            <a:r>
              <a:rPr lang="en-US" sz="1800" kern="0" baseline="30000" dirty="0" smtClean="0">
                <a:solidFill>
                  <a:schemeClr val="tx1"/>
                </a:solidFill>
              </a:rPr>
              <a:t>2</a:t>
            </a:r>
            <a:r>
              <a:rPr lang="en-US" sz="1800" kern="0" dirty="0" smtClean="0">
                <a:solidFill>
                  <a:schemeClr val="tx1"/>
                </a:solidFill>
              </a:rPr>
              <a:t>Princeton Plasma Physics Laboratory, Princeton, NJ, USA</a:t>
            </a:r>
            <a:br>
              <a:rPr lang="en-US" sz="1800" kern="0" dirty="0" smtClean="0">
                <a:solidFill>
                  <a:schemeClr val="tx1"/>
                </a:solidFill>
              </a:rPr>
            </a:br>
            <a:r>
              <a:rPr lang="en-US" sz="1800" kern="0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 kern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Chalmers </a:t>
            </a:r>
            <a:r>
              <a:rPr lang="en-US" sz="18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Technology, Gothenburg, Sweden</a:t>
            </a:r>
            <a:br>
              <a:rPr lang="en-US" sz="18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kern="0" baseline="30000" dirty="0">
              <a:solidFill>
                <a:schemeClr val="tx1"/>
              </a:solidFill>
            </a:endParaRPr>
          </a:p>
        </p:txBody>
      </p:sp>
      <p:sp>
        <p:nvSpPr>
          <p:cNvPr id="14" name="Shape 69"/>
          <p:cNvSpPr/>
          <p:nvPr/>
        </p:nvSpPr>
        <p:spPr>
          <a:xfrm>
            <a:off x="304800" y="502920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b="1" baseline="30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IAEA Fusion Energy Conference, Gujarat, India, Oct 22-27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n-US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1" i="0" u="none" strike="noStrike" cap="none" baseline="0" dirty="0">
              <a:solidFill>
                <a:srgbClr val="3333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5562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research is supported by the U.S. Department of Energy, Office of Science, under Award Numbers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DE-SC0013977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 DE-FG02-92ER54141 and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DE-AC02-09CH11466</a:t>
            </a:r>
            <a:endPara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6854" y="6248399"/>
            <a:ext cx="1543049" cy="48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86" y="6172199"/>
            <a:ext cx="1933575" cy="6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3321" y="6323865"/>
            <a:ext cx="1554479" cy="406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54429" y="10886"/>
                <a:ext cx="9220200" cy="685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𝒆𝒊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0" dirty="0" smtClean="0"/>
                  <a:t>Comparison Between Reduced Model and Gyrokinetic MTM Linear </a:t>
                </a:r>
                <a:r>
                  <a:rPr lang="en-US" sz="2800" i="0" dirty="0" err="1" smtClean="0"/>
                  <a:t>Growthrate</a:t>
                </a:r>
                <a:r>
                  <a:rPr lang="en-US" sz="2800" i="0" dirty="0" smtClean="0"/>
                  <a:t> and Frequency</a:t>
                </a:r>
                <a:endParaRPr lang="en-US" sz="2800" i="0" baseline="-2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4429" y="10886"/>
                <a:ext cx="9220200" cy="685800"/>
              </a:xfrm>
              <a:blipFill rotWithShape="1">
                <a:blip r:embed="rId3"/>
                <a:stretch>
                  <a:fillRect t="-27679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4318337"/>
                <a:ext cx="9080864" cy="205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frequency of MTM is found to be increasing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𝒆𝒊</m:t>
                        </m:r>
                      </m:sub>
                    </m:sSub>
                  </m:oMath>
                </a14:m>
                <a:endParaRPr lang="en-GB" sz="2000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dirty="0" err="1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aximum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found for moderate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𝒆𝒊</m:t>
                        </m:r>
                      </m:sub>
                    </m:sSub>
                    <m:r>
                      <a:rPr lang="en-US" sz="2000" b="1" i="1">
                        <a:solidFill>
                          <a:srgbClr val="3333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Nonmonotonic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dependence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</a:rPr>
                      <m:t>𝜸</m:t>
                    </m:r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𝒆𝒊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consistent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b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b="1" dirty="0" err="1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gyrokinetic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simulations</a:t>
                </a:r>
              </a:p>
              <a:p>
                <a:pPr marL="342900" indent="-18288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rowthrate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3333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decreases with 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𝒆𝒊</m:t>
                        </m:r>
                      </m:sub>
                    </m:sSub>
                    <m:r>
                      <a:rPr lang="en-US" sz="2000" b="1" i="1">
                        <a:solidFill>
                          <a:srgbClr val="3333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consistent with the dependence on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collisionality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observed in the NSTX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discharges</a:t>
                </a:r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8337"/>
                <a:ext cx="9080864" cy="2054409"/>
              </a:xfrm>
              <a:prstGeom prst="rect">
                <a:avLst/>
              </a:prstGeom>
              <a:blipFill rotWithShape="1">
                <a:blip r:embed="rId4"/>
                <a:stretch>
                  <a:fillRect t="-1187" b="-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6288" r="6254"/>
          <a:stretch/>
        </p:blipFill>
        <p:spPr>
          <a:xfrm>
            <a:off x="4662317" y="903767"/>
            <a:ext cx="4100683" cy="347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5423" r="5728"/>
          <a:stretch/>
        </p:blipFill>
        <p:spPr>
          <a:xfrm>
            <a:off x="350870" y="935666"/>
            <a:ext cx="409683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sz="2700" i="0" dirty="0" smtClean="0"/>
              <a:t>Magnetic-</a:t>
            </a:r>
            <a:r>
              <a:rPr lang="en-US" sz="2700" dirty="0" smtClean="0"/>
              <a:t>q</a:t>
            </a:r>
            <a:r>
              <a:rPr lang="en-US" sz="2700" i="0" dirty="0" smtClean="0"/>
              <a:t> Comparison Between Reduced Model and Gyrokinetic MTM Linear </a:t>
            </a:r>
            <a:r>
              <a:rPr lang="en-US" sz="2700" i="0" dirty="0" err="1" smtClean="0"/>
              <a:t>Growthrate</a:t>
            </a:r>
            <a:r>
              <a:rPr lang="en-US" sz="2700" i="0" dirty="0" smtClean="0"/>
              <a:t> and Frequency</a:t>
            </a:r>
            <a:endParaRPr lang="en-US" sz="27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136" y="4267200"/>
                <a:ext cx="9080864" cy="2237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Magnitude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real frequency and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growthrate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reduced and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gyrokinetic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models are not very different, but the significant decreasing of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growthrate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larger values of magnetic-</a:t>
                </a:r>
                <a:r>
                  <a:rPr lang="en-US" sz="2000" b="1" i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gyrokinetic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model results is not captured by the reduced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Simple </a:t>
                </a: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does not depend on toroidal geometry, might be a reason of not capturing the 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decreasing </a:t>
                </a: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trend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values of 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magnetic-</a:t>
                </a:r>
                <a:r>
                  <a:rPr lang="en-US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en-US" sz="16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6" y="4267200"/>
                <a:ext cx="9080864" cy="2237279"/>
              </a:xfrm>
              <a:prstGeom prst="rect">
                <a:avLst/>
              </a:prstGeom>
              <a:blipFill rotWithShape="1">
                <a:blip r:embed="rId3"/>
                <a:stretch>
                  <a:fillRect l="-537" t="-1090" r="-604" b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6822" r="7590" b="3720"/>
          <a:stretch/>
        </p:blipFill>
        <p:spPr>
          <a:xfrm>
            <a:off x="228600" y="914400"/>
            <a:ext cx="3973033" cy="3279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5706" r="8309" b="5116"/>
          <a:stretch/>
        </p:blipFill>
        <p:spPr>
          <a:xfrm>
            <a:off x="4591230" y="929640"/>
            <a:ext cx="39431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sz="2800" i="0" dirty="0" smtClean="0"/>
              <a:t>Temperature Gradient Dependence of MTM for Different Values of </a:t>
            </a:r>
            <a:r>
              <a:rPr lang="en-US" sz="2800" i="0" dirty="0"/>
              <a:t>D</a:t>
            </a:r>
            <a:r>
              <a:rPr lang="en-US" sz="2800" i="0" dirty="0" smtClean="0"/>
              <a:t>ensity </a:t>
            </a:r>
            <a:r>
              <a:rPr lang="en-US" sz="2800" i="0" dirty="0"/>
              <a:t>G</a:t>
            </a:r>
            <a:r>
              <a:rPr lang="en-US" sz="2800" i="0" dirty="0" smtClean="0"/>
              <a:t>radients</a:t>
            </a:r>
            <a:endParaRPr lang="en-US" sz="28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136" y="4093964"/>
            <a:ext cx="9080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Destabilizing effect of increasing temperature gradient, </a:t>
            </a:r>
            <a:r>
              <a:rPr lang="en-US" sz="2000" b="1" dirty="0" err="1" smtClean="0">
                <a:solidFill>
                  <a:srgbClr val="3333FF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baseline="-25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illustrated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-18288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MTM instability threshold in </a:t>
            </a:r>
            <a:r>
              <a:rPr lang="en-US" b="1" dirty="0" err="1"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found to be dependent on density gradient</a:t>
            </a:r>
          </a:p>
          <a:p>
            <a:pPr marL="1005840" lvl="2" indent="-18288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is found to be increasing  and </a:t>
            </a:r>
            <a:r>
              <a:rPr lang="en-US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growthrate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found to be decreasing with increasing density gradient, </a:t>
            </a:r>
            <a:r>
              <a:rPr lang="en-US" b="1" dirty="0" err="1" smtClean="0">
                <a:solidFill>
                  <a:srgbClr val="006666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b="1" baseline="-250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en-US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sz="2000" b="1" dirty="0" err="1">
                <a:solidFill>
                  <a:srgbClr val="3333FF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-25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larger 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inferred 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threshold in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20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 growth rate increases rapidly above the </a:t>
            </a:r>
            <a:r>
              <a:rPr lang="en-US" sz="2000" b="1" dirty="0" err="1">
                <a:solidFill>
                  <a:srgbClr val="3333FF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for small </a:t>
            </a:r>
            <a:r>
              <a:rPr lang="en-US" sz="2000" b="1" dirty="0" err="1">
                <a:solidFill>
                  <a:srgbClr val="006666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 real frequency increase with </a:t>
            </a:r>
            <a:r>
              <a:rPr lang="en-US" sz="2000" b="1" dirty="0" err="1">
                <a:solidFill>
                  <a:srgbClr val="3333FF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b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with </a:t>
            </a:r>
            <a:r>
              <a:rPr lang="en-US" sz="2000" b="1" dirty="0" err="1" smtClean="0">
                <a:solidFill>
                  <a:srgbClr val="3333FF"/>
                </a:solidFill>
                <a:latin typeface="Franklin Gothic Medium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000" b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r="8632" b="3435"/>
          <a:stretch/>
        </p:blipFill>
        <p:spPr>
          <a:xfrm>
            <a:off x="134470" y="929640"/>
            <a:ext cx="4178808" cy="310896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r="10661" b="3031"/>
          <a:stretch/>
        </p:blipFill>
        <p:spPr>
          <a:xfrm>
            <a:off x="4724400" y="865632"/>
            <a:ext cx="4178808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i="0" dirty="0" err="1"/>
              <a:t>Collisionality</a:t>
            </a:r>
            <a:r>
              <a:rPr lang="en-US" i="0" dirty="0"/>
              <a:t> Dependence of MTM</a:t>
            </a:r>
            <a:endParaRPr lang="en-US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136" y="4063931"/>
                <a:ext cx="9080864" cy="251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𝐞𝐢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reduced, MTM growth rate is reduced</a:t>
                </a:r>
              </a:p>
              <a:p>
                <a:pPr marL="800100" lvl="2" indent="-3429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scaling trend is qualitatively consistent with the global energy confinement trend, 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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E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Symbol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Symbol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000" b="1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-0.95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observed in NSTX analysis</a:t>
                </a:r>
                <a:endParaRPr lang="en-US" sz="2000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2" indent="-34290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behavior is opposite to the drift waves instabilities where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collisionality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tends to provide a stabilizing influence to TEM which otherwise enhance the ITG and ETG instability in the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collisionless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limit</a:t>
                </a:r>
              </a:p>
              <a:p>
                <a:pPr marL="2857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Peak MTM growth rate occurs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𝐞𝐟𝐟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3333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𝒆𝒊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𝝎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6" y="4063931"/>
                <a:ext cx="9080864" cy="2514535"/>
              </a:xfrm>
              <a:prstGeom prst="rect">
                <a:avLst/>
              </a:prstGeom>
              <a:blipFill rotWithShape="1">
                <a:blip r:embed="rId3"/>
                <a:stretch>
                  <a:fillRect l="-537" t="-971" r="-120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r="11138"/>
          <a:stretch/>
        </p:blipFill>
        <p:spPr>
          <a:xfrm>
            <a:off x="75427" y="868216"/>
            <a:ext cx="4640194" cy="3195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12278"/>
          <a:stretch/>
        </p:blipFill>
        <p:spPr>
          <a:xfrm>
            <a:off x="5029200" y="868216"/>
            <a:ext cx="3886200" cy="324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3934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y</a:t>
            </a:r>
            <a:r>
              <a:rPr lang="el-GR" dirty="0" smtClean="0"/>
              <a:t>ρ</a:t>
            </a:r>
            <a:r>
              <a:rPr lang="en-US" baseline="-25000" dirty="0" smtClean="0"/>
              <a:t>s </a:t>
            </a:r>
            <a:r>
              <a:rPr lang="en-US" dirty="0" smtClean="0"/>
              <a:t> Fixed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5557644" y="1295400"/>
            <a:ext cx="13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y</a:t>
            </a:r>
            <a:r>
              <a:rPr lang="el-GR" dirty="0"/>
              <a:t>ρ</a:t>
            </a:r>
            <a:r>
              <a:rPr lang="en-US" baseline="-25000" dirty="0"/>
              <a:t>s </a:t>
            </a:r>
            <a:r>
              <a:rPr lang="en-US" dirty="0"/>
              <a:t> </a:t>
            </a:r>
            <a:r>
              <a:rPr lang="en-US" dirty="0" smtClean="0"/>
              <a:t>Varied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94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8386" r="7957" b="2581"/>
          <a:stretch/>
        </p:blipFill>
        <p:spPr>
          <a:xfrm>
            <a:off x="306583" y="3856704"/>
            <a:ext cx="38862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sz="2800" i="0" dirty="0" smtClean="0"/>
              <a:t>Magnetic Fluctuation Dependence on </a:t>
            </a:r>
            <a:r>
              <a:rPr lang="el-GR" sz="2800" i="0" dirty="0" smtClean="0"/>
              <a:t>β</a:t>
            </a:r>
            <a:r>
              <a:rPr lang="en-US" sz="2800" i="0" baseline="-25000" dirty="0" smtClean="0"/>
              <a:t>e</a:t>
            </a:r>
            <a:r>
              <a:rPr lang="en-US" sz="2800" i="0" dirty="0" smtClean="0"/>
              <a:t>, Temperature Gradient and Density Gradient</a:t>
            </a:r>
            <a:endParaRPr lang="en-US" sz="28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147" r="7834" b="2222"/>
          <a:stretch/>
        </p:blipFill>
        <p:spPr>
          <a:xfrm>
            <a:off x="4648200" y="914400"/>
            <a:ext cx="3886200" cy="294098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6913" r="7071" b="1977"/>
          <a:stretch/>
        </p:blipFill>
        <p:spPr>
          <a:xfrm>
            <a:off x="36871" y="838200"/>
            <a:ext cx="38862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2784" y="3810000"/>
                <a:ext cx="4926636" cy="3019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Saturated magnetic fluctuation,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𝜹</m:t>
                    </m:r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clearly show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temperature and density gradients</a:t>
                </a:r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2" indent="-28575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of mixing length estimate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𝜹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𝝆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𝑳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𝐓𝐞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previous MTM related publications is incapable of capturing such dependencies</a:t>
                </a:r>
              </a:p>
              <a:p>
                <a:pPr marL="457200" lvl="2">
                  <a:spcAft>
                    <a:spcPts val="600"/>
                  </a:spcAft>
                </a:pPr>
                <a:endParaRPr lang="en-US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84" y="3810000"/>
                <a:ext cx="4926636" cy="3019416"/>
              </a:xfrm>
              <a:prstGeom prst="rect">
                <a:avLst/>
              </a:prstGeom>
              <a:blipFill rotWithShape="1">
                <a:blip r:embed="rId6"/>
                <a:stretch>
                  <a:fillRect l="-1114"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i="0" dirty="0" smtClean="0">
                <a:solidFill>
                  <a:srgbClr val="C00000"/>
                </a:solidFill>
              </a:rPr>
              <a:t>Magnetic </a:t>
            </a:r>
            <a:r>
              <a:rPr lang="en-US" i="0" dirty="0">
                <a:solidFill>
                  <a:srgbClr val="C00000"/>
                </a:solidFill>
              </a:rPr>
              <a:t>q, </a:t>
            </a:r>
            <a:r>
              <a:rPr lang="en-US" i="0" dirty="0" smtClean="0">
                <a:solidFill>
                  <a:srgbClr val="C00000"/>
                </a:solidFill>
              </a:rPr>
              <a:t>Electron Temperature</a:t>
            </a:r>
            <a:r>
              <a:rPr lang="en-US" i="0" dirty="0">
                <a:solidFill>
                  <a:srgbClr val="C00000"/>
                </a:solidFill>
              </a:rPr>
              <a:t>, D</a:t>
            </a:r>
            <a:r>
              <a:rPr lang="en-US" i="0" dirty="0" smtClean="0">
                <a:solidFill>
                  <a:srgbClr val="C00000"/>
                </a:solidFill>
              </a:rPr>
              <a:t>ensity and Gradient </a:t>
            </a:r>
            <a:r>
              <a:rPr lang="en-US" i="0" dirty="0">
                <a:solidFill>
                  <a:srgbClr val="C00000"/>
                </a:solidFill>
              </a:rPr>
              <a:t>P</a:t>
            </a:r>
            <a:r>
              <a:rPr lang="en-US" i="0" dirty="0" smtClean="0">
                <a:solidFill>
                  <a:srgbClr val="C00000"/>
                </a:solidFill>
              </a:rPr>
              <a:t>rofiles </a:t>
            </a:r>
            <a:endParaRPr lang="en-US" i="0" baseline="-25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2122" r="8788" b="2828"/>
          <a:stretch/>
        </p:blipFill>
        <p:spPr>
          <a:xfrm>
            <a:off x="180109" y="907473"/>
            <a:ext cx="4203851" cy="3283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1717" r="8476" b="2020"/>
          <a:stretch/>
        </p:blipFill>
        <p:spPr>
          <a:xfrm>
            <a:off x="4495800" y="841312"/>
            <a:ext cx="4495800" cy="3415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3064" y="4500027"/>
                <a:ext cx="930946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Magnetic q, electron temperature, and density profiles are specified</a:t>
                </a:r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 lvl="1" indent="-18288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Normalized temperature gradient,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𝑻𝒆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density gradients,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𝒏𝒆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shown</a:t>
                </a:r>
              </a:p>
              <a:p>
                <a:pPr marL="457200" lvl="2">
                  <a:spcAft>
                    <a:spcPts val="600"/>
                  </a:spcAft>
                </a:pPr>
                <a:endParaRPr lang="en-US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4" y="4500027"/>
                <a:ext cx="9309464" cy="1138773"/>
              </a:xfrm>
              <a:prstGeom prst="rect">
                <a:avLst/>
              </a:prstGeom>
              <a:blipFill rotWithShape="1">
                <a:blip r:embed="rId5"/>
                <a:stretch>
                  <a:fillRect l="-589" t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sz="2800" i="0" dirty="0" smtClean="0"/>
              <a:t>Behavior of the MTM Model for Prescribed Profiles</a:t>
            </a:r>
            <a:endParaRPr lang="en-US" sz="28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407" r="8390" b="2185"/>
          <a:stretch/>
        </p:blipFill>
        <p:spPr>
          <a:xfrm>
            <a:off x="6149340" y="914400"/>
            <a:ext cx="2971800" cy="2414016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5161" r="7126" b="1936"/>
          <a:stretch/>
        </p:blipFill>
        <p:spPr>
          <a:xfrm>
            <a:off x="3195828" y="907475"/>
            <a:ext cx="2953512" cy="246888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5377" r="7292" b="1721"/>
          <a:stretch/>
        </p:blipFill>
        <p:spPr>
          <a:xfrm>
            <a:off x="232484" y="880043"/>
            <a:ext cx="2953512" cy="2468880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6022" r="7458" b="1936"/>
          <a:stretch/>
        </p:blipFill>
        <p:spPr>
          <a:xfrm>
            <a:off x="533400" y="3866535"/>
            <a:ext cx="3741173" cy="2915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3227" r="7458" b="1935"/>
          <a:stretch/>
        </p:blipFill>
        <p:spPr>
          <a:xfrm>
            <a:off x="5285501" y="3866535"/>
            <a:ext cx="3782299" cy="29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54429" y="10886"/>
                <a:ext cx="9220200" cy="685800"/>
              </a:xfrm>
            </p:spPr>
            <p:txBody>
              <a:bodyPr/>
              <a:lstStyle/>
              <a:p>
                <a:r>
                  <a:rPr lang="en-US" sz="2800" i="0" dirty="0" smtClean="0"/>
                  <a:t>Predicted </a:t>
                </a:r>
                <a:r>
                  <a:rPr lang="en-US" sz="2800" i="0" dirty="0"/>
                  <a:t>and </a:t>
                </a:r>
                <a:r>
                  <a:rPr lang="en-US" sz="2800" i="0" dirty="0" smtClean="0"/>
                  <a:t>Measured </a:t>
                </a:r>
                <a:r>
                  <a:rPr lang="en-US" sz="2800" i="0" dirty="0"/>
                  <a:t>E</a:t>
                </a:r>
                <a:r>
                  <a:rPr lang="en-US" sz="2800" i="0" dirty="0" smtClean="0"/>
                  <a:t>lectron </a:t>
                </a:r>
                <a:r>
                  <a:rPr lang="en-US" sz="2800" i="0" dirty="0"/>
                  <a:t/>
                </a:r>
                <a:br>
                  <a:rPr lang="en-US" sz="2800" i="0" dirty="0"/>
                </a:br>
                <a:r>
                  <a:rPr lang="en-US" sz="2800" i="0" dirty="0" smtClean="0"/>
                  <a:t>Temperatures </a:t>
                </a:r>
                <a:r>
                  <a:rPr lang="en-US" sz="2800" i="0" dirty="0"/>
                  <a:t>for H</a:t>
                </a:r>
                <a:r>
                  <a:rPr lang="en-US" sz="2800" i="0" dirty="0" smtClean="0"/>
                  <a:t>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ν</m:t>
                        </m:r>
                      </m:e>
                      <m:sup>
                        <m:r>
                          <a:rPr lang="en-US" sz="2800" i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i="0" dirty="0"/>
                  <a:t> </a:t>
                </a:r>
                <a:r>
                  <a:rPr lang="en-US" sz="2800" i="0"/>
                  <a:t>NSTX </a:t>
                </a:r>
                <a:r>
                  <a:rPr lang="en-US" sz="2800" i="0" smtClean="0"/>
                  <a:t>Discharge</a:t>
                </a:r>
                <a:endParaRPr lang="en-US" sz="2800" i="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4429" y="10886"/>
                <a:ext cx="9220200" cy="685800"/>
              </a:xfrm>
              <a:blipFill rotWithShape="1">
                <a:blip r:embed="rId3"/>
                <a:stretch>
                  <a:fillRect t="-27679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92784" y="931822"/>
                <a:ext cx="4951216" cy="5709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Predicted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measured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baseline="-25000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profiles for the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𝝂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NSTX discharge, 120916, with and without the contribution of transport associated with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microtearing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modes, as a function of the normalized square root of toroidal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flux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2" indent="-28575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MM model, that includes transport associated with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microtearing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modes, is installed in the TRANSP code and is utilized in studying electron thermal transport in NSTX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discharge,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found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that agreement with the experimental electron temperature profile is significantly improved in a high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collisionality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discharge</a:t>
                </a:r>
                <a:endPara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2">
                  <a:spcAft>
                    <a:spcPts val="600"/>
                  </a:spcAft>
                </a:pPr>
                <a:endParaRPr lang="en-US" sz="20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84" y="931822"/>
                <a:ext cx="4951216" cy="5709255"/>
              </a:xfrm>
              <a:prstGeom prst="rect">
                <a:avLst/>
              </a:prstGeom>
              <a:blipFill rotWithShape="1">
                <a:blip r:embed="rId5"/>
                <a:stretch>
                  <a:fillRect l="-1108" t="-427" r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4572000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</a:t>
            </a:r>
            <a:r>
              <a:rPr lang="en-US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microtearing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 in MM model 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included, an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over-prediction of 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6873" b="1883"/>
          <a:stretch/>
        </p:blipFill>
        <p:spPr bwMode="auto">
          <a:xfrm>
            <a:off x="76200" y="931822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i="0" dirty="0" smtClean="0">
                <a:solidFill>
                  <a:srgbClr val="C00000"/>
                </a:solidFill>
              </a:rPr>
              <a:t>Summary</a:t>
            </a:r>
            <a:endParaRPr lang="en-US" i="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401"/>
            <a:ext cx="9144000" cy="5486400"/>
          </a:xfrm>
        </p:spPr>
        <p:txBody>
          <a:bodyPr/>
          <a:lstStyle/>
          <a:p>
            <a:r>
              <a:rPr lang="en-US" dirty="0" err="1">
                <a:solidFill>
                  <a:srgbClr val="3333FF"/>
                </a:solidFill>
              </a:rPr>
              <a:t>Microtearing</a:t>
            </a:r>
            <a:r>
              <a:rPr lang="en-US" dirty="0">
                <a:solidFill>
                  <a:srgbClr val="3333FF"/>
                </a:solidFill>
              </a:rPr>
              <a:t> modes have been </a:t>
            </a:r>
            <a:r>
              <a:rPr lang="en-US" dirty="0" smtClean="0">
                <a:solidFill>
                  <a:srgbClr val="3333FF"/>
                </a:solidFill>
              </a:rPr>
              <a:t>identified </a:t>
            </a:r>
            <a:r>
              <a:rPr lang="en-US" dirty="0">
                <a:solidFill>
                  <a:srgbClr val="3333FF"/>
                </a:solidFill>
              </a:rPr>
              <a:t>as a source of </a:t>
            </a:r>
            <a:r>
              <a:rPr lang="en-US" dirty="0" smtClean="0">
                <a:solidFill>
                  <a:srgbClr val="3333FF"/>
                </a:solidFill>
              </a:rPr>
              <a:t>significant </a:t>
            </a:r>
            <a:r>
              <a:rPr lang="en-US" dirty="0">
                <a:solidFill>
                  <a:srgbClr val="3333FF"/>
                </a:solidFill>
              </a:rPr>
              <a:t>electron thermal </a:t>
            </a:r>
            <a:r>
              <a:rPr lang="en-US" dirty="0" smtClean="0">
                <a:solidFill>
                  <a:srgbClr val="3333FF"/>
                </a:solidFill>
              </a:rPr>
              <a:t>transport in </a:t>
            </a:r>
            <a:r>
              <a:rPr lang="en-US" dirty="0">
                <a:solidFill>
                  <a:srgbClr val="3333FF"/>
                </a:solidFill>
              </a:rPr>
              <a:t>tokamak </a:t>
            </a:r>
            <a:r>
              <a:rPr lang="en-US" dirty="0" smtClean="0">
                <a:solidFill>
                  <a:srgbClr val="3333FF"/>
                </a:solidFill>
              </a:rPr>
              <a:t>discharges</a:t>
            </a:r>
          </a:p>
          <a:p>
            <a:r>
              <a:rPr lang="en-US" dirty="0">
                <a:solidFill>
                  <a:srgbClr val="3333FF"/>
                </a:solidFill>
              </a:rPr>
              <a:t>R</a:t>
            </a:r>
            <a:r>
              <a:rPr lang="en-US" dirty="0" smtClean="0">
                <a:solidFill>
                  <a:srgbClr val="3333FF"/>
                </a:solidFill>
              </a:rPr>
              <a:t>educed </a:t>
            </a:r>
            <a:r>
              <a:rPr lang="en-US" dirty="0">
                <a:solidFill>
                  <a:srgbClr val="3333FF"/>
                </a:solidFill>
              </a:rPr>
              <a:t>model for </a:t>
            </a:r>
            <a:r>
              <a:rPr lang="en-US" dirty="0" smtClean="0">
                <a:solidFill>
                  <a:srgbClr val="3333FF"/>
                </a:solidFill>
              </a:rPr>
              <a:t>nonlinear </a:t>
            </a:r>
            <a:r>
              <a:rPr lang="en-US" dirty="0" err="1" smtClean="0">
                <a:solidFill>
                  <a:srgbClr val="3333FF"/>
                </a:solidFill>
              </a:rPr>
              <a:t>microtearing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modes in integrated </a:t>
            </a:r>
            <a:r>
              <a:rPr lang="en-US" dirty="0" smtClean="0">
                <a:solidFill>
                  <a:srgbClr val="3333FF"/>
                </a:solidFill>
              </a:rPr>
              <a:t>predictive modeling </a:t>
            </a:r>
            <a:r>
              <a:rPr lang="en-US" dirty="0">
                <a:solidFill>
                  <a:srgbClr val="3333FF"/>
                </a:solidFill>
              </a:rPr>
              <a:t>codes is </a:t>
            </a:r>
            <a:r>
              <a:rPr lang="en-US" dirty="0" smtClean="0">
                <a:solidFill>
                  <a:srgbClr val="3333FF"/>
                </a:solidFill>
              </a:rPr>
              <a:t>developed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G</a:t>
            </a:r>
            <a:r>
              <a:rPr lang="en-US" dirty="0" smtClean="0">
                <a:solidFill>
                  <a:srgbClr val="3333FF"/>
                </a:solidFill>
              </a:rPr>
              <a:t>oal </a:t>
            </a:r>
            <a:r>
              <a:rPr lang="en-US" dirty="0">
                <a:solidFill>
                  <a:srgbClr val="3333FF"/>
                </a:solidFill>
              </a:rPr>
              <a:t>is to improve the prediction of </a:t>
            </a:r>
            <a:r>
              <a:rPr lang="en-US" dirty="0" smtClean="0">
                <a:solidFill>
                  <a:srgbClr val="3333FF"/>
                </a:solidFill>
              </a:rPr>
              <a:t>electron thermal </a:t>
            </a:r>
            <a:r>
              <a:rPr lang="en-US" dirty="0">
                <a:solidFill>
                  <a:srgbClr val="3333FF"/>
                </a:solidFill>
              </a:rPr>
              <a:t>transport and, consequently, the prediction of the evolution of the plasma in </a:t>
            </a:r>
            <a:r>
              <a:rPr lang="en-US" dirty="0" smtClean="0">
                <a:solidFill>
                  <a:srgbClr val="3333FF"/>
                </a:solidFill>
              </a:rPr>
              <a:t>devices in </a:t>
            </a:r>
            <a:r>
              <a:rPr lang="en-US" dirty="0">
                <a:solidFill>
                  <a:srgbClr val="3333FF"/>
                </a:solidFill>
              </a:rPr>
              <a:t>which </a:t>
            </a:r>
            <a:r>
              <a:rPr lang="en-US" dirty="0" err="1">
                <a:solidFill>
                  <a:srgbClr val="3333FF"/>
                </a:solidFill>
              </a:rPr>
              <a:t>microtearing</a:t>
            </a:r>
            <a:r>
              <a:rPr lang="en-US" dirty="0">
                <a:solidFill>
                  <a:srgbClr val="3333FF"/>
                </a:solidFill>
              </a:rPr>
              <a:t> modes have a </a:t>
            </a:r>
            <a:r>
              <a:rPr lang="en-US" dirty="0" smtClean="0">
                <a:solidFill>
                  <a:srgbClr val="3333FF"/>
                </a:solidFill>
              </a:rPr>
              <a:t>significant role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Dependence of MTM stability on </a:t>
            </a:r>
            <a:r>
              <a:rPr lang="en-US" dirty="0">
                <a:solidFill>
                  <a:srgbClr val="3333FF"/>
                </a:solidFill>
              </a:rPr>
              <a:t>plasma </a:t>
            </a:r>
            <a:r>
              <a:rPr lang="en-US" dirty="0" smtClean="0">
                <a:solidFill>
                  <a:srgbClr val="3333FF"/>
                </a:solidFill>
              </a:rPr>
              <a:t>parameters appropriate </a:t>
            </a:r>
            <a:r>
              <a:rPr lang="en-US" dirty="0">
                <a:solidFill>
                  <a:srgbClr val="3333FF"/>
                </a:solidFill>
              </a:rPr>
              <a:t>for high </a:t>
            </a:r>
            <a:r>
              <a:rPr lang="en-US" dirty="0" err="1" smtClean="0">
                <a:solidFill>
                  <a:srgbClr val="3333FF"/>
                </a:solidFill>
              </a:rPr>
              <a:t>collisionality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NSTX </a:t>
            </a:r>
            <a:r>
              <a:rPr lang="en-US" dirty="0">
                <a:solidFill>
                  <a:srgbClr val="3333FF"/>
                </a:solidFill>
              </a:rPr>
              <a:t>discharges</a:t>
            </a:r>
            <a:r>
              <a:rPr lang="en-US" dirty="0" smtClean="0">
                <a:solidFill>
                  <a:srgbClr val="3333FF"/>
                </a:solidFill>
              </a:rPr>
              <a:t> is investigated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en-US" dirty="0"/>
              <a:t>Growth rate  </a:t>
            </a:r>
            <a:r>
              <a:rPr lang="en-US" dirty="0" smtClean="0"/>
              <a:t>and real frequency obtained </a:t>
            </a:r>
            <a:r>
              <a:rPr lang="en-US" dirty="0"/>
              <a:t>using the reduced transport model for MTM </a:t>
            </a:r>
            <a:r>
              <a:rPr lang="en-US" dirty="0" smtClean="0"/>
              <a:t>are </a:t>
            </a:r>
            <a:r>
              <a:rPr lang="en-US" dirty="0"/>
              <a:t>compared and found to be consistent with MTM results obtained using the </a:t>
            </a:r>
            <a:r>
              <a:rPr lang="en-US" dirty="0" err="1"/>
              <a:t>gyrokinetic</a:t>
            </a:r>
            <a:r>
              <a:rPr lang="en-US" dirty="0"/>
              <a:t> code </a:t>
            </a:r>
            <a:r>
              <a:rPr lang="en-US" dirty="0" smtClean="0"/>
              <a:t>GYRO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S</a:t>
            </a:r>
            <a:r>
              <a:rPr lang="en-US" dirty="0" smtClean="0">
                <a:solidFill>
                  <a:srgbClr val="3333FF"/>
                </a:solidFill>
              </a:rPr>
              <a:t>aturated </a:t>
            </a:r>
            <a:r>
              <a:rPr lang="en-US" dirty="0">
                <a:solidFill>
                  <a:srgbClr val="3333FF"/>
                </a:solidFill>
              </a:rPr>
              <a:t>amplitude of the magnetic fluctuation strength, which depends upon the growth rate and real frequency of the most unstable mode and as well as on </a:t>
            </a:r>
            <a:r>
              <a:rPr lang="en-US" dirty="0" smtClean="0">
                <a:solidFill>
                  <a:srgbClr val="3333FF"/>
                </a:solidFill>
              </a:rPr>
              <a:t>their sidebands </a:t>
            </a:r>
            <a:r>
              <a:rPr lang="en-US" dirty="0">
                <a:solidFill>
                  <a:srgbClr val="3333FF"/>
                </a:solidFill>
              </a:rPr>
              <a:t>in the </a:t>
            </a:r>
            <a:r>
              <a:rPr lang="en-US" dirty="0" err="1">
                <a:solidFill>
                  <a:srgbClr val="3333FF"/>
                </a:solidFill>
              </a:rPr>
              <a:t>k</a:t>
            </a:r>
            <a:r>
              <a:rPr lang="en-US" baseline="-25000" dirty="0" err="1">
                <a:solidFill>
                  <a:srgbClr val="3333FF"/>
                </a:solidFill>
              </a:rPr>
              <a:t>y</a:t>
            </a:r>
            <a:r>
              <a:rPr lang="en-US" dirty="0">
                <a:solidFill>
                  <a:srgbClr val="3333FF"/>
                </a:solidFill>
              </a:rPr>
              <a:t> spectrum, is </a:t>
            </a:r>
            <a:r>
              <a:rPr lang="en-US" dirty="0" smtClean="0">
                <a:solidFill>
                  <a:srgbClr val="3333FF"/>
                </a:solidFill>
              </a:rPr>
              <a:t>computed</a:t>
            </a:r>
          </a:p>
          <a:p>
            <a:r>
              <a:rPr lang="en-GB" dirty="0">
                <a:solidFill>
                  <a:srgbClr val="3333FF"/>
                </a:solidFill>
              </a:rPr>
              <a:t>A</a:t>
            </a:r>
            <a:r>
              <a:rPr lang="en-GB" dirty="0" smtClean="0">
                <a:solidFill>
                  <a:srgbClr val="3333FF"/>
                </a:solidFill>
              </a:rPr>
              <a:t>greement </a:t>
            </a:r>
            <a:r>
              <a:rPr lang="en-GB" dirty="0">
                <a:solidFill>
                  <a:srgbClr val="3333FF"/>
                </a:solidFill>
              </a:rPr>
              <a:t>with </a:t>
            </a:r>
            <a:r>
              <a:rPr lang="en-GB" dirty="0" smtClean="0">
                <a:solidFill>
                  <a:srgbClr val="3333FF"/>
                </a:solidFill>
              </a:rPr>
              <a:t>experimental </a:t>
            </a:r>
            <a:r>
              <a:rPr lang="en-GB" dirty="0">
                <a:solidFill>
                  <a:srgbClr val="3333FF"/>
                </a:solidFill>
              </a:rPr>
              <a:t>electron temperature profile is significantly improved in a high </a:t>
            </a:r>
            <a:r>
              <a:rPr lang="en-GB" dirty="0" err="1">
                <a:solidFill>
                  <a:srgbClr val="3333FF"/>
                </a:solidFill>
              </a:rPr>
              <a:t>collisionality</a:t>
            </a:r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discharge when MTM model is included as a component in the MMM model</a:t>
            </a:r>
            <a:endParaRPr lang="en-US" dirty="0" smtClean="0">
              <a:solidFill>
                <a:srgbClr val="3333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6200" y="6492875"/>
            <a:ext cx="457200" cy="365125"/>
          </a:xfrm>
        </p:spPr>
        <p:txBody>
          <a:bodyPr/>
          <a:lstStyle/>
          <a:p>
            <a:fld id="{B28E4883-FEE4-46D5-95FD-02AAE326B5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i="0" dirty="0" smtClean="0"/>
              <a:t>Motivation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220200" cy="54864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3333FF"/>
                    </a:solidFill>
                  </a:rPr>
                  <a:t>Microtearing modes (MTMs) can </a:t>
                </a:r>
                <a:r>
                  <a:rPr lang="en-US" dirty="0">
                    <a:solidFill>
                      <a:srgbClr val="3333FF"/>
                    </a:solidFill>
                  </a:rPr>
                  <a:t>provide a significant contribution to the electron thermal transport in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low-aspect ratio tokamaks</a:t>
                </a:r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plasmas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𝛽</m:t>
                    </m:r>
                    <m:r>
                      <a:rPr lang="en-US" i="1" baseline="-25000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err="1" smtClean="0"/>
                  <a:t>collisionality</a:t>
                </a:r>
                <a:r>
                  <a:rPr lang="en-US" dirty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sufficiently high, MTMs can become the dominant </a:t>
                </a:r>
                <a:r>
                  <a:rPr lang="en-US" dirty="0" smtClean="0"/>
                  <a:t>instability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W. </a:t>
                </a:r>
                <a:r>
                  <a:rPr lang="en-US" sz="1600" b="0" dirty="0" err="1" smtClean="0">
                    <a:solidFill>
                      <a:srgbClr val="C00000"/>
                    </a:solidFill>
                  </a:rPr>
                  <a:t>Guttenfelder</a:t>
                </a:r>
                <a:r>
                  <a:rPr lang="en-US" sz="1600" b="0" i="1" dirty="0" smtClean="0">
                    <a:solidFill>
                      <a:srgbClr val="C00000"/>
                    </a:solidFill>
                  </a:rPr>
                  <a:t> et al.,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PRL. 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106, 155004 (2011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)]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MTMs </a:t>
                </a:r>
                <a:r>
                  <a:rPr lang="en-US" dirty="0">
                    <a:solidFill>
                      <a:schemeClr val="tx1"/>
                    </a:solidFill>
                  </a:rPr>
                  <a:t>may be unstable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even when </a:t>
                </a:r>
                <a:r>
                  <a:rPr lang="en-US" dirty="0" err="1">
                    <a:solidFill>
                      <a:schemeClr val="tx1"/>
                    </a:solidFill>
                  </a:rPr>
                  <a:t>collisionality</a:t>
                </a:r>
                <a:r>
                  <a:rPr lang="en-US" dirty="0">
                    <a:solidFill>
                      <a:schemeClr val="tx1"/>
                    </a:solidFill>
                  </a:rPr>
                  <a:t> is negligible with the role of </a:t>
                </a:r>
                <a:r>
                  <a:rPr lang="en-US" dirty="0" err="1">
                    <a:solidFill>
                      <a:schemeClr val="tx1"/>
                    </a:solidFill>
                  </a:rPr>
                  <a:t>collisionality</a:t>
                </a:r>
                <a:r>
                  <a:rPr lang="en-US" dirty="0">
                    <a:solidFill>
                      <a:schemeClr val="tx1"/>
                    </a:solidFill>
                  </a:rPr>
                  <a:t> taken by particle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inertia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I. </a:t>
                </a:r>
                <a:r>
                  <a:rPr lang="en-US" sz="1600" b="0" dirty="0" err="1">
                    <a:solidFill>
                      <a:srgbClr val="C00000"/>
                    </a:solidFill>
                  </a:rPr>
                  <a:t>Predebon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b="0" i="1" dirty="0" smtClean="0">
                    <a:solidFill>
                      <a:srgbClr val="C00000"/>
                    </a:solidFill>
                  </a:rPr>
                  <a:t>et al., </a:t>
                </a:r>
                <a:r>
                  <a:rPr lang="en-US" sz="1600" b="0" dirty="0" err="1" smtClean="0">
                    <a:solidFill>
                      <a:srgbClr val="C00000"/>
                    </a:solidFill>
                  </a:rPr>
                  <a:t>PoP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20(4), 040701 (2013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)]</a:t>
                </a:r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a GS2 </a:t>
                </a:r>
                <a:r>
                  <a:rPr lang="en-US" dirty="0" err="1"/>
                  <a:t>gyrokinetic</a:t>
                </a:r>
                <a:r>
                  <a:rPr lang="en-US" dirty="0"/>
                  <a:t> stability </a:t>
                </a:r>
                <a:r>
                  <a:rPr lang="en-US" dirty="0" smtClean="0"/>
                  <a:t>analysis, MTMs</a:t>
                </a:r>
                <a:r>
                  <a:rPr lang="en-US" dirty="0"/>
                  <a:t> a</a:t>
                </a:r>
                <a:r>
                  <a:rPr lang="en-US" dirty="0" smtClean="0"/>
                  <a:t>re </a:t>
                </a:r>
                <a:r>
                  <a:rPr lang="en-US" dirty="0"/>
                  <a:t>found to be the most unstable modes in </a:t>
                </a:r>
                <a:r>
                  <a:rPr lang="en-US" dirty="0" smtClean="0"/>
                  <a:t>the core region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K.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Wong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b="0" i="1" dirty="0" smtClean="0">
                    <a:solidFill>
                      <a:srgbClr val="C00000"/>
                    </a:solidFill>
                  </a:rPr>
                  <a:t>et al.,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PRL 99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, 135003 (2007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)]</a:t>
                </a:r>
              </a:p>
              <a:p>
                <a:pPr lvl="2"/>
                <a:r>
                  <a:rPr lang="en-US" dirty="0">
                    <a:solidFill>
                      <a:srgbClr val="006600"/>
                    </a:solidFill>
                  </a:rPr>
                  <a:t>D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ue </a:t>
                </a:r>
                <a:r>
                  <a:rPr lang="en-US" dirty="0">
                    <a:solidFill>
                      <a:srgbClr val="006600"/>
                    </a:solidFill>
                  </a:rPr>
                  <a:t>to the somewhat 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 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, low electron </a:t>
                </a:r>
                <a:r>
                  <a:rPr lang="en-US" dirty="0">
                    <a:solidFill>
                      <a:srgbClr val="006600"/>
                    </a:solidFill>
                  </a:rPr>
                  <a:t>temperature and high 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density</a:t>
                </a:r>
              </a:p>
              <a:p>
                <a:r>
                  <a:rPr lang="en-US" dirty="0">
                    <a:solidFill>
                      <a:srgbClr val="3333FF"/>
                    </a:solidFill>
                  </a:rPr>
                  <a:t>Apart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from the plasma </a:t>
                </a:r>
                <a:r>
                  <a:rPr lang="en-US" dirty="0">
                    <a:solidFill>
                      <a:srgbClr val="3333FF"/>
                    </a:solidFill>
                  </a:rPr>
                  <a:t>core region, MTMs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may be </a:t>
                </a:r>
                <a:r>
                  <a:rPr lang="en-US" dirty="0">
                    <a:solidFill>
                      <a:srgbClr val="3333FF"/>
                    </a:solidFill>
                  </a:rPr>
                  <a:t>relevant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in </a:t>
                </a:r>
                <a:r>
                  <a:rPr lang="en-US" dirty="0">
                    <a:solidFill>
                      <a:srgbClr val="3333FF"/>
                    </a:solidFill>
                  </a:rPr>
                  <a:t>the plasma edge region regulating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heat transport </a:t>
                </a:r>
                <a:r>
                  <a:rPr lang="en-US" dirty="0">
                    <a:solidFill>
                      <a:srgbClr val="3333FF"/>
                    </a:solidFill>
                  </a:rPr>
                  <a:t>and, possibly, pedestal evolution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[D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.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Dickinson </a:t>
                </a:r>
                <a:r>
                  <a:rPr lang="en-US" sz="1600" b="0" i="1" dirty="0" smtClean="0">
                    <a:solidFill>
                      <a:srgbClr val="C00000"/>
                    </a:solidFill>
                  </a:rPr>
                  <a:t>et al.,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PRL 108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135002 (2012)]</a:t>
                </a:r>
              </a:p>
              <a:p>
                <a:r>
                  <a:rPr lang="en-US" dirty="0" smtClean="0">
                    <a:solidFill>
                      <a:srgbClr val="3333FF"/>
                    </a:solidFill>
                  </a:rPr>
                  <a:t>Non-linear GYRO calculations have </a:t>
                </a:r>
                <a:r>
                  <a:rPr lang="en-US" dirty="0">
                    <a:solidFill>
                      <a:srgbClr val="3333FF"/>
                    </a:solidFill>
                  </a:rPr>
                  <a:t>shown that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MTMs </a:t>
                </a:r>
                <a:r>
                  <a:rPr lang="en-US" dirty="0">
                    <a:solidFill>
                      <a:srgbClr val="3333FF"/>
                    </a:solidFill>
                  </a:rPr>
                  <a:t>in high </a:t>
                </a:r>
                <a:r>
                  <a:rPr lang="el-GR" dirty="0" smtClean="0">
                    <a:solidFill>
                      <a:srgbClr val="3333FF"/>
                    </a:solidFill>
                  </a:rPr>
                  <a:t>β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 </a:t>
                </a:r>
                <a:r>
                  <a:rPr lang="en-US" dirty="0">
                    <a:solidFill>
                      <a:srgbClr val="3333FF"/>
                    </a:solidFill>
                  </a:rPr>
                  <a:t>H-mode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NSTX plasmas </a:t>
                </a:r>
                <a:r>
                  <a:rPr lang="en-US" dirty="0">
                    <a:solidFill>
                      <a:srgbClr val="3333FF"/>
                    </a:solidFill>
                  </a:rPr>
                  <a:t>can drive electron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thermal transport </a:t>
                </a:r>
                <a:r>
                  <a:rPr lang="en-US" dirty="0">
                    <a:solidFill>
                      <a:srgbClr val="3333FF"/>
                    </a:solidFill>
                  </a:rPr>
                  <a:t>at levels that match those inferred from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experiment 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[W. </a:t>
                </a:r>
                <a:r>
                  <a:rPr lang="en-US" sz="1600" b="0" dirty="0" err="1">
                    <a:solidFill>
                      <a:srgbClr val="C00000"/>
                    </a:solidFill>
                  </a:rPr>
                  <a:t>Guttenfelder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b="0" i="1" dirty="0" smtClean="0">
                    <a:solidFill>
                      <a:srgbClr val="C00000"/>
                    </a:solidFill>
                  </a:rPr>
                  <a:t>et al., </a:t>
                </a:r>
                <a:r>
                  <a:rPr lang="en-US" sz="1600" b="0" dirty="0" err="1" smtClean="0">
                    <a:solidFill>
                      <a:srgbClr val="C00000"/>
                    </a:solidFill>
                  </a:rPr>
                  <a:t>PoP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 19(5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), 056119 (2012</a:t>
                </a:r>
                <a:r>
                  <a:rPr lang="en-US" sz="1600" b="0" dirty="0" smtClean="0">
                    <a:solidFill>
                      <a:srgbClr val="C00000"/>
                    </a:solidFill>
                  </a:rPr>
                  <a:t>)]</a:t>
                </a:r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3333FF"/>
                    </a:solidFill>
                  </a:rPr>
                  <a:t>Important to develop a reduced transport model for MTMs in order </a:t>
                </a:r>
                <a:r>
                  <a:rPr lang="en-US" dirty="0"/>
                  <a:t>t</a:t>
                </a:r>
                <a:r>
                  <a:rPr lang="en-US" dirty="0" smtClean="0"/>
                  <a:t>o </a:t>
                </a:r>
                <a:r>
                  <a:rPr lang="en-US" dirty="0">
                    <a:solidFill>
                      <a:srgbClr val="3333FF"/>
                    </a:solidFill>
                  </a:rPr>
                  <a:t>understand how MTMs affect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electron thermal transport </a:t>
                </a:r>
                <a:r>
                  <a:rPr lang="en-US" dirty="0">
                    <a:solidFill>
                      <a:srgbClr val="3333FF"/>
                    </a:solidFill>
                  </a:rPr>
                  <a:t>and consequently the evolution of temperatures in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tokamak plasmas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220200" cy="5486400"/>
              </a:xfrm>
              <a:blipFill rotWithShape="1">
                <a:blip r:embed="rId3"/>
                <a:stretch>
                  <a:fillRect l="-529" t="-444" r="-793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i="0" dirty="0" smtClean="0"/>
              <a:t>Microtearing Modes (MTMs)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486400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 smtClean="0">
                    <a:solidFill>
                      <a:srgbClr val="3333FF"/>
                    </a:solidFill>
                  </a:rPr>
                  <a:t>MTMs </a:t>
                </a:r>
                <a:r>
                  <a:rPr lang="en-US" dirty="0">
                    <a:solidFill>
                      <a:srgbClr val="3333FF"/>
                    </a:solidFill>
                  </a:rPr>
                  <a:t>are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short-wavelength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y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≫1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3333FF"/>
                    </a:solidFill>
                  </a:rPr>
                  <a:t>  </a:t>
                </a:r>
                <a:r>
                  <a:rPr lang="en-US" dirty="0">
                    <a:solidFill>
                      <a:srgbClr val="3333FF"/>
                    </a:solidFill>
                  </a:rPr>
                  <a:t>ion scale </a:t>
                </a:r>
                <a:r>
                  <a:rPr lang="en-US" b="0" dirty="0">
                    <a:solidFill>
                      <a:schemeClr val="tx1"/>
                    </a:solidFill>
                  </a:rPr>
                  <a:t>(low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rgbClr val="3333FF"/>
                    </a:solidFill>
                  </a:rPr>
                  <a:t>electromagnetic instabilities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driven by </a:t>
                </a:r>
                <a:r>
                  <a:rPr lang="en-US" dirty="0">
                    <a:solidFill>
                      <a:srgbClr val="3333FF"/>
                    </a:solidFill>
                  </a:rPr>
                  <a:t>electron temperature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gradients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 smtClean="0"/>
                  <a:t>Propagate </a:t>
                </a:r>
                <a:r>
                  <a:rPr lang="en-US" dirty="0"/>
                  <a:t>in the electron diamagnetic drift </a:t>
                </a:r>
                <a:r>
                  <a:rPr lang="en-US" dirty="0" smtClean="0"/>
                  <a:t>frequency </a:t>
                </a: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b="0" dirty="0" smtClean="0"/>
                  <a:t>) </a:t>
                </a:r>
                <a:r>
                  <a:rPr lang="en-US" dirty="0" smtClean="0"/>
                  <a:t>direction, and </a:t>
                </a:r>
                <a:r>
                  <a:rPr lang="en-US" dirty="0"/>
                  <a:t>have electron </a:t>
                </a:r>
                <a:r>
                  <a:rPr lang="en-US" dirty="0" err="1" smtClean="0"/>
                  <a:t>collisionality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 smtClean="0"/>
                  <a:t>Frequency is generally </a:t>
                </a:r>
                <a:r>
                  <a:rPr lang="en-US" dirty="0"/>
                  <a:t>greater </a:t>
                </a:r>
                <a:r>
                  <a:rPr lang="en-US" dirty="0" smtClean="0"/>
                  <a:t>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∗</m:t>
                        </m:r>
                        <m:r>
                          <a:rPr lang="en-US"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the </a:t>
                </a:r>
                <a:r>
                  <a:rPr lang="en-US" dirty="0" smtClean="0"/>
                  <a:t>mode structure is </a:t>
                </a:r>
                <a:r>
                  <a:rPr lang="en-US" dirty="0"/>
                  <a:t>extended along the magnetic field </a:t>
                </a:r>
                <a:r>
                  <a:rPr lang="en-US" dirty="0" smtClean="0"/>
                  <a:t>lines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/>
                  <a:t>Nonlinear </a:t>
                </a:r>
                <a:r>
                  <a:rPr lang="en-US" dirty="0" smtClean="0"/>
                  <a:t>MTMs </a:t>
                </a:r>
                <a:r>
                  <a:rPr lang="en-US" dirty="0"/>
                  <a:t>produce magnetic </a:t>
                </a:r>
                <a:r>
                  <a:rPr lang="en-US" dirty="0" smtClean="0"/>
                  <a:t>islands which saturate </a:t>
                </a:r>
                <a:r>
                  <a:rPr lang="en-US" dirty="0"/>
                  <a:t>by transferring energy to stable long wavelength </a:t>
                </a:r>
                <a:r>
                  <a:rPr lang="en-US" dirty="0" smtClean="0"/>
                  <a:t>modes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 smtClean="0">
                    <a:solidFill>
                      <a:srgbClr val="3333FF"/>
                    </a:solidFill>
                  </a:rPr>
                  <a:t>MTMs drive </a:t>
                </a:r>
                <a:r>
                  <a:rPr lang="en-US" dirty="0">
                    <a:solidFill>
                      <a:srgbClr val="3333FF"/>
                    </a:solidFill>
                  </a:rPr>
                  <a:t>electron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thermal transport </a:t>
                </a:r>
                <a:r>
                  <a:rPr lang="en-US" dirty="0">
                    <a:solidFill>
                      <a:srgbClr val="3333FF"/>
                    </a:solidFill>
                  </a:rPr>
                  <a:t>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δA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3333FF"/>
                    </a:solidFill>
                  </a:rPr>
                  <a:t> </a:t>
                </a:r>
                <a:r>
                  <a:rPr lang="en-US" dirty="0">
                    <a:solidFill>
                      <a:srgbClr val="3333FF"/>
                    </a:solidFill>
                  </a:rPr>
                  <a:t>(magnetic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potential fluctuations, with even parity), </a:t>
                </a:r>
                <a:r>
                  <a:rPr lang="en-US" dirty="0">
                    <a:solidFill>
                      <a:srgbClr val="3333FF"/>
                    </a:solidFill>
                  </a:rPr>
                  <a:t>while other transport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channels and </a:t>
                </a:r>
                <a:r>
                  <a:rPr lang="en-US" dirty="0">
                    <a:solidFill>
                      <a:srgbClr val="3333FF"/>
                    </a:solidFill>
                  </a:rPr>
                  <a:t>contributions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δB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3333FF"/>
                    </a:solidFill>
                  </a:rPr>
                  <a:t>(compressional magnetic perturbations)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may be significantly smaller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/>
                  <a:t>Ion thermal and particle transport </a:t>
                </a:r>
                <a:r>
                  <a:rPr lang="en-US" dirty="0" smtClean="0"/>
                  <a:t>resulting from MTMs are negligible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 smtClean="0">
                    <a:solidFill>
                      <a:srgbClr val="3333FF"/>
                    </a:solidFill>
                  </a:rPr>
                  <a:t>A unified fluid/kinetic approach is used in the development of a model for the transport driven by MTMs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dirty="0" smtClean="0"/>
                  <a:t>Derivation includes the effects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/>
                      </a:rPr>
                      <m:t>δϕ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</a:rPr>
                          <m:t>δA</m:t>
                        </m:r>
                      </m:e>
                      <m:sub>
                        <m:r>
                          <a:rPr lang="en-US" b="0"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 smtClean="0"/>
                  <a:t> fluctuations, </a:t>
                </a:r>
                <a:r>
                  <a:rPr lang="en-US" dirty="0" err="1" smtClean="0"/>
                  <a:t>collisionality</a:t>
                </a:r>
                <a:r>
                  <a:rPr lang="en-US" dirty="0" smtClean="0"/>
                  <a:t>, electron temperature and density gradients,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 smtClean="0"/>
                  <a:t> and magnetic curvature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486400"/>
              </a:xfrm>
              <a:blipFill rotWithShape="1">
                <a:blip r:embed="rId3"/>
                <a:stretch>
                  <a:fillRect l="-533" t="-222" r="-1000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i="0" dirty="0" smtClean="0">
                <a:solidFill>
                  <a:srgbClr val="C00000"/>
                </a:solidFill>
              </a:rPr>
              <a:t>Outline</a:t>
            </a:r>
            <a:endParaRPr lang="en-US" i="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4864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3333FF"/>
                    </a:solidFill>
                  </a:rPr>
                  <a:t>Derivation of the </a:t>
                </a:r>
                <a:r>
                  <a:rPr lang="en-US" dirty="0" err="1" smtClean="0">
                    <a:solidFill>
                      <a:srgbClr val="3333FF"/>
                    </a:solidFill>
                  </a:rPr>
                  <a:t>microtearing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 mode model starts with the use of the  </a:t>
                </a:r>
                <a:r>
                  <a:rPr lang="en-US" dirty="0" err="1" smtClean="0">
                    <a:solidFill>
                      <a:srgbClr val="3333FF"/>
                    </a:solidFill>
                  </a:rPr>
                  <a:t>gyrokinetic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 equation with collisions included</a:t>
                </a:r>
              </a:p>
              <a:p>
                <a:pPr lvl="1"/>
                <a:r>
                  <a:rPr lang="en-US" dirty="0" smtClean="0"/>
                  <a:t>Finite </a:t>
                </a:r>
                <a:r>
                  <a:rPr lang="en-US" dirty="0" err="1" smtClean="0"/>
                  <a:t>Larmor</a:t>
                </a:r>
                <a:r>
                  <a:rPr lang="en-US" dirty="0" smtClean="0"/>
                  <a:t> radius effects for electrons are ignored </a:t>
                </a:r>
              </a:p>
              <a:p>
                <a:r>
                  <a:rPr lang="en-US" dirty="0" smtClean="0">
                    <a:solidFill>
                      <a:srgbClr val="3333FF"/>
                    </a:solidFill>
                  </a:rPr>
                  <a:t>Parallel current is calculated using nonlinear fluid equations of electron momentum, electron density, Maxwell equations, Ampere’s law and quasi-neutrality condition</a:t>
                </a:r>
              </a:p>
              <a:p>
                <a:r>
                  <a:rPr lang="en-US" dirty="0" smtClean="0">
                    <a:solidFill>
                      <a:srgbClr val="3333FF"/>
                    </a:solidFill>
                  </a:rPr>
                  <a:t>Iterative nonlinear approach is used to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δf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which is used to calculate nonlinear parallel current and nonlinear dispersion relation</a:t>
                </a:r>
              </a:p>
              <a:p>
                <a:pPr lvl="1"/>
                <a:r>
                  <a:rPr lang="en-US" dirty="0" smtClean="0"/>
                  <a:t>Collision dominant case of nonlinear  microtearing dispersion relation is compared with the corresponding case of </a:t>
                </a:r>
                <a:r>
                  <a:rPr lang="en-US" dirty="0">
                    <a:solidFill>
                      <a:srgbClr val="006600"/>
                    </a:solidFill>
                  </a:rPr>
                  <a:t>Drake </a:t>
                </a:r>
                <a:r>
                  <a:rPr lang="en-US" i="1" dirty="0">
                    <a:solidFill>
                      <a:srgbClr val="006600"/>
                    </a:solidFill>
                  </a:rPr>
                  <a:t>et al., </a:t>
                </a:r>
                <a:r>
                  <a:rPr lang="en-US" dirty="0">
                    <a:solidFill>
                      <a:srgbClr val="006600"/>
                    </a:solidFill>
                  </a:rPr>
                  <a:t>PRL 44, 994 (1980)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3333FF"/>
                    </a:solidFill>
                  </a:rPr>
                  <a:t>Dependence</a:t>
                </a:r>
                <a:r>
                  <a:rPr 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of </a:t>
                </a:r>
                <a:r>
                  <a:rPr lang="en-US" dirty="0">
                    <a:solidFill>
                      <a:srgbClr val="3333FF"/>
                    </a:solidFill>
                  </a:rPr>
                  <a:t>the </a:t>
                </a:r>
                <a:r>
                  <a:rPr lang="en-US" dirty="0" err="1">
                    <a:solidFill>
                      <a:srgbClr val="3333FF"/>
                    </a:solidFill>
                  </a:rPr>
                  <a:t>microtearing</a:t>
                </a:r>
                <a:r>
                  <a:rPr lang="en-US" dirty="0">
                    <a:solidFill>
                      <a:srgbClr val="3333FF"/>
                    </a:solidFill>
                  </a:rPr>
                  <a:t> mode real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frequency, growth rate, </a:t>
                </a:r>
                <a:r>
                  <a:rPr lang="en-US" dirty="0">
                    <a:solidFill>
                      <a:srgbClr val="3333FF"/>
                    </a:solidFill>
                  </a:rPr>
                  <a:t>magnetic fluctuation strength as well as electron thermal diffusivity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on </a:t>
                </a:r>
                <a:r>
                  <a:rPr lang="en-US" dirty="0">
                    <a:solidFill>
                      <a:srgbClr val="3333FF"/>
                    </a:solidFill>
                  </a:rPr>
                  <a:t>plasma parameters and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on NSTX like </a:t>
                </a:r>
                <a:r>
                  <a:rPr lang="en-US" dirty="0">
                    <a:solidFill>
                      <a:srgbClr val="3333FF"/>
                    </a:solidFill>
                  </a:rPr>
                  <a:t>plasma </a:t>
                </a:r>
                <a:r>
                  <a:rPr lang="en-US" dirty="0" smtClean="0">
                    <a:solidFill>
                      <a:srgbClr val="3333FF"/>
                    </a:solidFill>
                  </a:rPr>
                  <a:t>profiles is examined</a:t>
                </a:r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agnetic fluctuation</a:t>
                </a:r>
                <a:r>
                  <a:rPr lang="en-US" dirty="0"/>
                  <a:t> </a:t>
                </a:r>
                <a:r>
                  <a:rPr lang="en-US" dirty="0" smtClean="0"/>
                  <a:t>strength </a:t>
                </a:r>
                <a:r>
                  <a:rPr lang="en-US" dirty="0"/>
                  <a:t>as well as electron thermal </a:t>
                </a:r>
                <a:r>
                  <a:rPr lang="en-US" dirty="0" smtClean="0"/>
                  <a:t>diffusivity </a:t>
                </a:r>
                <a:r>
                  <a:rPr lang="en-US" dirty="0"/>
                  <a:t>due to </a:t>
                </a:r>
                <a:r>
                  <a:rPr lang="en-US" dirty="0" err="1"/>
                  <a:t>microtearing</a:t>
                </a:r>
                <a:r>
                  <a:rPr lang="en-US" dirty="0"/>
                  <a:t> modes is </a:t>
                </a:r>
                <a:r>
                  <a:rPr lang="en-US" dirty="0" smtClean="0"/>
                  <a:t>computed utilizing numerically determined </a:t>
                </a:r>
                <a:r>
                  <a:rPr lang="en-US" dirty="0" err="1"/>
                  <a:t>microtearing</a:t>
                </a:r>
                <a:r>
                  <a:rPr lang="en-US" dirty="0"/>
                  <a:t> mode eigenvalues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486400"/>
              </a:xfrm>
              <a:blipFill rotWithShape="1">
                <a:blip r:embed="rId3"/>
                <a:stretch>
                  <a:fillRect l="-533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6152"/>
            <a:ext cx="9220200" cy="754380"/>
          </a:xfrm>
        </p:spPr>
        <p:txBody>
          <a:bodyPr/>
          <a:lstStyle/>
          <a:p>
            <a:r>
              <a:rPr lang="en-US" sz="2800" i="0" dirty="0" smtClean="0"/>
              <a:t>Calculation of MTM Magnetic Fluctuation and </a:t>
            </a:r>
            <a:br>
              <a:rPr lang="en-US" sz="2800" i="0" dirty="0" smtClean="0"/>
            </a:br>
            <a:r>
              <a:rPr lang="en-US" sz="2800" i="0" dirty="0" smtClean="0"/>
              <a:t>Thermal Diffusivity</a:t>
            </a:r>
            <a:endParaRPr lang="en-US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960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The MTM derivation yields the nonlinear dispersion relation which is solved for the fastest growing mode</a:t>
                </a:r>
                <a:endParaRPr lang="en-US" b="0" dirty="0" smtClean="0">
                  <a:solidFill>
                    <a:srgbClr val="3333FF"/>
                  </a:solidFill>
                </a:endParaRPr>
              </a:p>
              <a:p>
                <a:pPr>
                  <a:spcBef>
                    <a:spcPts val="4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b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⊥</m:t>
                            </m:r>
                          </m:sub>
                          <m:sup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pe</m:t>
                            </m:r>
                          </m:sub>
                          <m:sup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</m:t>
                            </m:r>
                          </m:sub>
                        </m:sSub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De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th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</m:t>
                            </m:r>
                          </m:sub>
                        </m:s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∥</m:t>
                            </m:r>
                          </m:sub>
                          <m:sup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  <m:sup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  <m:sup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De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 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De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e>
                    </m:nary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𝐁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den>
                                </m:f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𝐤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th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De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De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th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latin typeface="Arial Narrow" panose="020B0606020202030204" pitchFamily="34" charset="0"/>
                </a:endParaRPr>
              </a:p>
              <a:p>
                <a:pPr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The strength of the magnetic field fluctuations is obtained: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</m:acc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  <m: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De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</m:sSub>
                      </m:den>
                    </m:f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m:rPr>
                        <m:sty m:val="p"/>
                      </m:rPr>
                      <a:rPr lang="en-US" b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  <m:sup>
                            <m: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𝐁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den>
                                </m:f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𝐤</m:t>
                                </m:r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sub>
                            </m:s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− </m:t>
                            </m:r>
                            <m:sSubSup>
                              <m:sSubSup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sub>
                              <m:sup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d>
                              <m:d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De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+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 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De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endParaRPr lang="en-US" b="0" dirty="0" smtClean="0">
                  <a:solidFill>
                    <a:srgbClr val="3333FF"/>
                  </a:solidFill>
                </a:endParaRP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𝜹</m:t>
                            </m:r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3333FF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i="1">
                            <a:solidFill>
                              <a:srgbClr val="3333FF"/>
                            </a:solidFill>
                            <a:latin typeface="Cambria Math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can be computed using the most </a:t>
                </a:r>
                <a:r>
                  <a:rPr lang="en-US" dirty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unstable </a:t>
                </a:r>
                <a:r>
                  <a:rPr lang="en-US" dirty="0" smtClean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eigenvalue </a:t>
                </a:r>
                <a:r>
                  <a:rPr lang="en-US" dirty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and as well as </a:t>
                </a:r>
                <a:r>
                  <a:rPr lang="en-US" dirty="0" smtClean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on its sidebands in </a:t>
                </a:r>
                <a:r>
                  <a:rPr lang="en-US" dirty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the </a:t>
                </a:r>
                <a:r>
                  <a:rPr lang="en-US" dirty="0" err="1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k</a:t>
                </a:r>
                <a:r>
                  <a:rPr lang="en-US" baseline="-25000" dirty="0" err="1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dirty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dirty="0" smtClean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spectrum</a:t>
                </a:r>
                <a:endParaRPr lang="en-US" dirty="0">
                  <a:solidFill>
                    <a:srgbClr val="3333FF"/>
                  </a:solidFill>
                  <a:latin typeface="Arial Narrow" panose="020B0606020202030204" pitchFamily="34" charset="0"/>
                </a:endParaRPr>
              </a:p>
              <a:p>
                <a:pPr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3333FF"/>
                    </a:solidFill>
                    <a:latin typeface="Arial Narrow" panose="020B0606020202030204" pitchFamily="34" charset="0"/>
                  </a:rPr>
                  <a:t>Electron thermal diffusivity is then given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th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ei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 smtClean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 smtClean="0">
                    <a:solidFill>
                      <a:srgbClr val="3333FF"/>
                    </a:solidFill>
                  </a:rPr>
                  <a:t>   </a:t>
                </a:r>
              </a:p>
              <a:p>
                <a:pPr>
                  <a:spcBef>
                    <a:spcPts val="400"/>
                  </a:spcBef>
                </a:pPr>
                <a:endParaRPr lang="en-US" b="0" dirty="0" smtClean="0">
                  <a:solidFill>
                    <a:srgbClr val="3333FF"/>
                  </a:solidFill>
                </a:endParaRPr>
              </a:p>
              <a:p>
                <a:pPr>
                  <a:spcBef>
                    <a:spcPts val="400"/>
                  </a:spcBef>
                </a:pPr>
                <a:endParaRPr lang="en-US" b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96000"/>
              </a:xfrm>
              <a:blipFill rotWithShape="1">
                <a:blip r:embed="rId3"/>
                <a:stretch>
                  <a:fillRect l="-600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i="0" dirty="0"/>
              <a:t>Plasma Parameters </a:t>
            </a:r>
            <a:r>
              <a:rPr lang="en-US" i="0" dirty="0" smtClean="0"/>
              <a:t>of NSTX Discharge 120968</a:t>
            </a:r>
            <a:endParaRPr lang="en-US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2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08408"/>
                  </p:ext>
                </p:extLst>
              </p:nvPr>
            </p:nvGraphicFramePr>
            <p:xfrm>
              <a:off x="457200" y="1066800"/>
              <a:ext cx="3429000" cy="3606643"/>
            </p:xfrm>
            <a:graphic>
              <a:graphicData uri="http://schemas.openxmlformats.org/drawingml/2006/table">
                <a:tbl>
                  <a:tblPr/>
                  <a:tblGrid>
                    <a:gridCol w="1676400"/>
                    <a:gridCol w="1752600"/>
                  </a:tblGrid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R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 (m)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a </a:t>
                          </a: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(m)</a:t>
                          </a:r>
                          <a:endParaRPr kumimoji="0" lang="en-US" sz="1800" b="0" i="1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r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min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 (m)</a:t>
                          </a:r>
                          <a:endParaRPr kumimoji="0" lang="en-US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31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B</a:t>
                          </a:r>
                          <a:r>
                            <a:rPr kumimoji="0" lang="en-US" sz="18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T</a:t>
                          </a: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(T)</a:t>
                          </a:r>
                          <a:endPara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0.35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e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0.09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q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1.7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s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1.7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0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T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i,e</a:t>
                          </a: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 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keV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)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0.45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2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08408"/>
                  </p:ext>
                </p:extLst>
              </p:nvPr>
            </p:nvGraphicFramePr>
            <p:xfrm>
              <a:off x="457200" y="1066800"/>
              <a:ext cx="3429000" cy="3606643"/>
            </p:xfrm>
            <a:graphic>
              <a:graphicData uri="http://schemas.openxmlformats.org/drawingml/2006/table">
                <a:tbl>
                  <a:tblPr/>
                  <a:tblGrid>
                    <a:gridCol w="1676400"/>
                    <a:gridCol w="1752600"/>
                  </a:tblGrid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R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 (m)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a </a:t>
                          </a: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(m)</a:t>
                          </a:r>
                          <a:endParaRPr kumimoji="0" lang="en-US" sz="1800" b="0" i="1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r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min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  <a:sym typeface="Symbol" pitchFamily="-72" charset="2"/>
                            </a:rPr>
                            <a:t> (m)</a:t>
                          </a:r>
                          <a:endParaRPr kumimoji="0" lang="en-US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31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B</a:t>
                          </a:r>
                          <a:r>
                            <a:rPr kumimoji="0" lang="en-US" sz="18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T</a:t>
                          </a: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(T)</a:t>
                          </a:r>
                          <a:endPara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0.35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909" t="-406757" r="-104727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0.09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q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1.7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s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1.7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0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T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i,e</a:t>
                          </a:r>
                          <a:r>
                            <a:rPr kumimoji="0" 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 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keV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)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0.45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2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922732"/>
                  </p:ext>
                </p:extLst>
              </p:nvPr>
            </p:nvGraphicFramePr>
            <p:xfrm>
              <a:off x="4953000" y="1143000"/>
              <a:ext cx="3581400" cy="3215639"/>
            </p:xfrm>
            <a:graphic>
              <a:graphicData uri="http://schemas.openxmlformats.org/drawingml/2006/table">
                <a:tbl>
                  <a:tblPr/>
                  <a:tblGrid>
                    <a:gridCol w="1592998"/>
                    <a:gridCol w="1988402"/>
                  </a:tblGrid>
                  <a:tr h="51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0.67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n-US" sz="180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l-GR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ν</a:t>
                          </a:r>
                          <a:r>
                            <a:rPr lang="en-US" sz="1800" baseline="-250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ei</a:t>
                          </a:r>
                          <a:r>
                            <a:rPr lang="en-US" sz="18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18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</a:t>
                          </a:r>
                          <a:endParaRPr kumimoji="0" lang="en-US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31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(m/s)</a:t>
                          </a:r>
                          <a:endPara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1.47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1800" b="0" i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6.0×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/>
                                      </a:rPr>
                                      <m:t>19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R/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800" baseline="-250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4.1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0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R/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aseline="-250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2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922732"/>
                  </p:ext>
                </p:extLst>
              </p:nvPr>
            </p:nvGraphicFramePr>
            <p:xfrm>
              <a:off x="4953000" y="1143000"/>
              <a:ext cx="3581400" cy="3215639"/>
            </p:xfrm>
            <a:graphic>
              <a:graphicData uri="http://schemas.openxmlformats.org/drawingml/2006/table">
                <a:tbl>
                  <a:tblPr/>
                  <a:tblGrid>
                    <a:gridCol w="1592998"/>
                    <a:gridCol w="1988402"/>
                  </a:tblGrid>
                  <a:tr h="5121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448" t="-5952" r="-124904" b="-52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0.67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448" t="-121918" r="-124904" b="-5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0.2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l-GR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ν</a:t>
                          </a:r>
                          <a:r>
                            <a:rPr lang="en-US" sz="1800" baseline="-250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ei</a:t>
                          </a:r>
                          <a:r>
                            <a:rPr lang="en-US" sz="18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18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</a:t>
                          </a:r>
                          <a:endParaRPr kumimoji="0" lang="en-US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82822" t="-218919" b="-402703"/>
                          </a:stretch>
                        </a:blipFill>
                      </a:tcPr>
                    </a:tc>
                  </a:tr>
                  <a:tr h="4531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(m/s)</a:t>
                          </a:r>
                          <a:endPara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82822" t="-314667" b="-297333"/>
                          </a:stretch>
                        </a:blipFill>
                      </a:tcPr>
                    </a:tc>
                  </a:tr>
                  <a:tr h="448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448" t="-426027" r="-124904" b="-2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82822" t="-426027" b="-205479"/>
                          </a:stretch>
                        </a:blipFill>
                      </a:tcPr>
                    </a:tc>
                  </a:tr>
                  <a:tr h="451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R/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800" baseline="-250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en-US" sz="1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4.1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0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R/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aseline="-250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B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-72" charset="0"/>
                              <a:ea typeface="ＭＳ Ｐゴシック" pitchFamily="-72" charset="-128"/>
                              <a:cs typeface="ＭＳ Ｐゴシック" pitchFamily="-72" charset="-128"/>
                            </a:rPr>
                            <a:t>0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-72" charset="0"/>
                            <a:ea typeface="ＭＳ Ｐゴシック" pitchFamily="-72" charset="-128"/>
                            <a:cs typeface="ＭＳ Ｐゴシック" pitchFamily="-72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772561"/>
                <a:ext cx="91440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NSTX Discharge 120968: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shot is a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3333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dimensionless confinement scaling studies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S.M. Kaye et al.  </a:t>
                </a:r>
                <a:r>
                  <a:rPr lang="en-US" sz="16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Nucl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Fusion 47, 499  (2007)</a:t>
                </a:r>
                <a:endParaRPr lang="en-US" sz="16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2561"/>
                <a:ext cx="9144000" cy="1415772"/>
              </a:xfrm>
              <a:prstGeom prst="rect">
                <a:avLst/>
              </a:prstGeom>
              <a:blipFill rotWithShape="1">
                <a:blip r:embed="rId5"/>
                <a:stretch>
                  <a:fillRect l="-533" t="-1724" b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sz="2800" dirty="0" err="1"/>
              <a:t>k</a:t>
            </a:r>
            <a:r>
              <a:rPr lang="en-US" sz="2800" baseline="-25000" dirty="0" err="1"/>
              <a:t>y</a:t>
            </a:r>
            <a:r>
              <a:rPr lang="el-GR" sz="2800" dirty="0"/>
              <a:t>ρ</a:t>
            </a:r>
            <a:r>
              <a:rPr lang="en-US" sz="2800" baseline="-25000" dirty="0"/>
              <a:t>s</a:t>
            </a:r>
            <a:r>
              <a:rPr lang="en-US" sz="2800" dirty="0"/>
              <a:t> </a:t>
            </a:r>
            <a:r>
              <a:rPr lang="en-US" sz="2800" i="0" dirty="0" smtClean="0"/>
              <a:t>Comparison Between Reduced Model and Gyrokinetic MTM Linear </a:t>
            </a:r>
            <a:r>
              <a:rPr lang="en-US" sz="2800" i="0" dirty="0" err="1" smtClean="0"/>
              <a:t>Growthrate</a:t>
            </a:r>
            <a:r>
              <a:rPr lang="en-US" sz="2800" i="0" dirty="0" smtClean="0"/>
              <a:t> and Frequency</a:t>
            </a:r>
            <a:endParaRPr lang="en-US" sz="28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136" y="4318337"/>
            <a:ext cx="9080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 linear </a:t>
            </a:r>
            <a:r>
              <a:rPr lang="en-US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growthrate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real frequency as a function of </a:t>
            </a:r>
            <a:r>
              <a:rPr lang="en-US" sz="2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baseline="-250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l-GR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000" b="1" baseline="-25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compared with </a:t>
            </a:r>
            <a:r>
              <a:rPr lang="en-US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gyrokinetic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GYRO 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 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US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growthrate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real frequency</a:t>
            </a: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Guttenfelder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Phys Plasmas 19, 022506 (2012)</a:t>
            </a:r>
            <a:endParaRPr lang="en-US" sz="1600" b="1" baseline="-25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" r="10948"/>
          <a:stretch/>
        </p:blipFill>
        <p:spPr>
          <a:xfrm>
            <a:off x="63136" y="914400"/>
            <a:ext cx="4611162" cy="3238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7096" r="9951"/>
          <a:stretch/>
        </p:blipFill>
        <p:spPr>
          <a:xfrm>
            <a:off x="4674298" y="954024"/>
            <a:ext cx="4469702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n-US" sz="2800" dirty="0" err="1"/>
              <a:t>k</a:t>
            </a:r>
            <a:r>
              <a:rPr lang="en-US" sz="2800" baseline="-25000" dirty="0" err="1"/>
              <a:t>y</a:t>
            </a:r>
            <a:r>
              <a:rPr lang="el-GR" sz="2800" dirty="0"/>
              <a:t>ρ</a:t>
            </a:r>
            <a:r>
              <a:rPr lang="en-US" sz="2800" baseline="-25000" dirty="0"/>
              <a:t>s</a:t>
            </a:r>
            <a:r>
              <a:rPr lang="en-US" sz="2800" dirty="0"/>
              <a:t> </a:t>
            </a:r>
            <a:r>
              <a:rPr lang="en-US" sz="2800" i="0" dirty="0" smtClean="0"/>
              <a:t>Comparison Between Reduced Model and Gyrokinetic MTM Linear </a:t>
            </a:r>
            <a:r>
              <a:rPr lang="en-US" sz="2800" i="0" dirty="0" err="1" smtClean="0"/>
              <a:t>Growthrate</a:t>
            </a:r>
            <a:r>
              <a:rPr lang="en-US" sz="2800" i="0" dirty="0" smtClean="0"/>
              <a:t> and Frequency</a:t>
            </a:r>
            <a:endParaRPr lang="en-US" sz="28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99" y="3788734"/>
            <a:ext cx="3048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" y="1000124"/>
            <a:ext cx="8686800" cy="5408647"/>
            <a:chOff x="43574" y="914400"/>
            <a:chExt cx="9100426" cy="54181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75" b="37856"/>
            <a:stretch/>
          </p:blipFill>
          <p:spPr bwMode="auto">
            <a:xfrm>
              <a:off x="77198" y="914400"/>
              <a:ext cx="3096564" cy="269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2"/>
            <a:stretch/>
          </p:blipFill>
          <p:spPr bwMode="auto">
            <a:xfrm>
              <a:off x="3124200" y="914400"/>
              <a:ext cx="28194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4" y="3600450"/>
              <a:ext cx="298132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850" y="923925"/>
              <a:ext cx="3105150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073" y="3788734"/>
              <a:ext cx="3005527" cy="254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429" y="10886"/>
            <a:ext cx="9220200" cy="685800"/>
          </a:xfrm>
        </p:spPr>
        <p:txBody>
          <a:bodyPr/>
          <a:lstStyle/>
          <a:p>
            <a:r>
              <a:rPr lang="el-GR" sz="2800" dirty="0"/>
              <a:t>β</a:t>
            </a:r>
            <a:r>
              <a:rPr lang="en-US" sz="2800" baseline="-25000" dirty="0"/>
              <a:t>e </a:t>
            </a:r>
            <a:r>
              <a:rPr lang="en-US" sz="2800" i="0" dirty="0" smtClean="0"/>
              <a:t>Comparison Between Reduced Model and Gyrokinetic MTM Linear </a:t>
            </a:r>
            <a:r>
              <a:rPr lang="en-US" sz="2800" i="0" dirty="0" err="1" smtClean="0"/>
              <a:t>Growthrate</a:t>
            </a:r>
            <a:r>
              <a:rPr lang="en-US" sz="2800" i="0" dirty="0" smtClean="0"/>
              <a:t> and Frequency</a:t>
            </a:r>
            <a:endParaRPr lang="en-US" sz="2800" i="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E4883-FEE4-46D5-95FD-02AAE326B53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" y="3886200"/>
                <a:ext cx="9080864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MTM instability threshold in electron beta is found to be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2000" b="1" i="1" baseline="-25000" dirty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000" b="1" i="1" baseline="-25000" dirty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 ≈</m:t>
                    </m:r>
                    <m:r>
                      <a:rPr lang="en-US" sz="2000" b="1" i="1" dirty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000" b="1" i="1" dirty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b="1" i="1" dirty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000" b="1" i="1" dirty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 lvl="2" indent="-182880">
                  <a:spcAft>
                    <a:spcPts val="600"/>
                  </a:spcAft>
                  <a:buFont typeface="Arial" panose="020B0604020202020204" pitchFamily="34" charset="0"/>
                  <a:buChar char="─"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experimental value of </a:t>
                </a:r>
                <a:r>
                  <a:rPr lang="el-G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9.0%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low values of </a:t>
                </a:r>
                <a:r>
                  <a:rPr lang="el-GR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000" b="1" baseline="-25000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e,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3333FF"/>
                        </a:solidFill>
                        <a:latin typeface="Cambria Math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increases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increasing values of  </a:t>
                </a:r>
                <a:r>
                  <a:rPr lang="el-GR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000" b="1" baseline="-25000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frequency is found to be almost independent of </a:t>
                </a:r>
                <a:r>
                  <a:rPr lang="el-GR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000" b="1" baseline="-25000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both the reduced and </a:t>
                </a:r>
                <a:r>
                  <a:rPr lang="en-US" sz="2000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gyrokinetic</a:t>
                </a:r>
                <a:r>
                  <a:rPr lang="en-US" sz="2000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</a:t>
                </a:r>
                <a:endParaRPr lang="en-US" sz="2000" b="1" baseline="-25000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Moderate destabilization with </a:t>
                </a:r>
                <a:r>
                  <a:rPr lang="el-GR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000" b="1" baseline="-25000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experimental range is qualitatively consistent with the weak confinement scaling </a:t>
                </a:r>
                <a:r>
                  <a:rPr lang="el-GR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l-GR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</a:t>
                </a:r>
                <a:r>
                  <a:rPr lang="en-US" sz="2000" b="1" baseline="-25000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E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</a:t>
                </a:r>
                <a:r>
                  <a:rPr lang="el-GR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000" b="1" baseline="30000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-0.1</a:t>
                </a:r>
                <a:r>
                  <a:rPr lang="en-US" sz="2000" b="1" baseline="-25000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observed in NSTX</a:t>
                </a:r>
                <a:endParaRPr lang="en-US" sz="2000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86200"/>
                <a:ext cx="9080864" cy="2877711"/>
              </a:xfrm>
              <a:prstGeom prst="rect">
                <a:avLst/>
              </a:prstGeom>
              <a:blipFill rotWithShape="1">
                <a:blip r:embed="rId3"/>
                <a:stretch>
                  <a:fillRect l="-604" t="-847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04800" y="914400"/>
            <a:ext cx="8322739" cy="2971800"/>
            <a:chOff x="304800" y="914400"/>
            <a:chExt cx="8322739" cy="3505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" t="4900" r="7227"/>
            <a:stretch/>
          </p:blipFill>
          <p:spPr>
            <a:xfrm>
              <a:off x="4502106" y="914400"/>
              <a:ext cx="4125433" cy="34783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308" r="6837"/>
            <a:stretch/>
          </p:blipFill>
          <p:spPr>
            <a:xfrm>
              <a:off x="304800" y="944880"/>
              <a:ext cx="4056941" cy="347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0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21998</TotalTime>
  <Words>2115</Words>
  <Application>Microsoft Office PowerPoint</Application>
  <PresentationFormat>On-screen Show (4:3)</PresentationFormat>
  <Paragraphs>142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1_Blank Presentation</vt:lpstr>
      <vt:lpstr>Effects of Microtearing Modes on the  Evolution of Electron Temperature Profiles  in High Collisionality NSTX discharges*</vt:lpstr>
      <vt:lpstr>Motivation</vt:lpstr>
      <vt:lpstr>Microtearing Modes (MTMs)</vt:lpstr>
      <vt:lpstr>Outline</vt:lpstr>
      <vt:lpstr>Calculation of MTM Magnetic Fluctuation and  Thermal Diffusivity</vt:lpstr>
      <vt:lpstr>Plasma Parameters of NSTX Discharge 120968</vt:lpstr>
      <vt:lpstr>kyρs Comparison Between Reduced Model and Gyrokinetic MTM Linear Growthrate and Frequency</vt:lpstr>
      <vt:lpstr>kyρs Comparison Between Reduced Model and Gyrokinetic MTM Linear Growthrate and Frequency</vt:lpstr>
      <vt:lpstr>βe Comparison Between Reduced Model and Gyrokinetic MTM Linear Growthrate and Frequency</vt:lpstr>
      <vt:lpstr>ν_ei  Comparison Between Reduced Model and Gyrokinetic MTM Linear Growthrate and Frequency</vt:lpstr>
      <vt:lpstr>Magnetic-q Comparison Between Reduced Model and Gyrokinetic MTM Linear Growthrate and Frequency</vt:lpstr>
      <vt:lpstr>Temperature Gradient Dependence of MTM for Different Values of Density Gradients</vt:lpstr>
      <vt:lpstr>Collisionality Dependence of MTM</vt:lpstr>
      <vt:lpstr>Magnetic Fluctuation Dependence on βe, Temperature Gradient and Density Gradient</vt:lpstr>
      <vt:lpstr>Magnetic q, Electron Temperature, Density and Gradient Profiles </vt:lpstr>
      <vt:lpstr>Behavior of the MTM Model for Prescribed Profiles</vt:lpstr>
      <vt:lpstr>Predicted and Measured Electron  Temperatures for High ν^∗ NSTX Discharge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Modeling of Tokamak Discharges</dc:title>
  <dc:creator>rafiq;Tariq Rafiq</dc:creator>
  <cp:lastModifiedBy>rafiq</cp:lastModifiedBy>
  <cp:revision>1143</cp:revision>
  <cp:lastPrinted>2016-10-28T19:43:10Z</cp:lastPrinted>
  <dcterms:created xsi:type="dcterms:W3CDTF">2014-03-15T00:28:58Z</dcterms:created>
  <dcterms:modified xsi:type="dcterms:W3CDTF">2018-10-16T17:59:31Z</dcterms:modified>
</cp:coreProperties>
</file>