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68" r:id="rId2"/>
    <p:sldId id="367" r:id="rId3"/>
    <p:sldId id="353" r:id="rId4"/>
    <p:sldId id="343" r:id="rId5"/>
    <p:sldId id="289" r:id="rId6"/>
    <p:sldId id="291" r:id="rId7"/>
    <p:sldId id="368" r:id="rId8"/>
    <p:sldId id="340" r:id="rId9"/>
    <p:sldId id="333" r:id="rId10"/>
    <p:sldId id="334" r:id="rId11"/>
    <p:sldId id="375" r:id="rId12"/>
    <p:sldId id="352" r:id="rId13"/>
    <p:sldId id="335" r:id="rId14"/>
    <p:sldId id="337" r:id="rId15"/>
    <p:sldId id="369" r:id="rId16"/>
    <p:sldId id="345" r:id="rId17"/>
    <p:sldId id="357" r:id="rId18"/>
    <p:sldId id="356" r:id="rId19"/>
    <p:sldId id="355" r:id="rId20"/>
    <p:sldId id="377" r:id="rId21"/>
    <p:sldId id="372" r:id="rId22"/>
    <p:sldId id="358" r:id="rId23"/>
    <p:sldId id="362" r:id="rId24"/>
    <p:sldId id="370" r:id="rId25"/>
    <p:sldId id="347" r:id="rId26"/>
    <p:sldId id="270" r:id="rId27"/>
    <p:sldId id="271" r:id="rId28"/>
    <p:sldId id="360" r:id="rId29"/>
    <p:sldId id="374" r:id="rId30"/>
    <p:sldId id="364" r:id="rId31"/>
    <p:sldId id="336" r:id="rId32"/>
    <p:sldId id="338" r:id="rId33"/>
    <p:sldId id="344" r:id="rId34"/>
    <p:sldId id="346" r:id="rId35"/>
    <p:sldId id="354" r:id="rId36"/>
    <p:sldId id="272" r:id="rId37"/>
    <p:sldId id="350" r:id="rId38"/>
    <p:sldId id="351" r:id="rId39"/>
    <p:sldId id="365" r:id="rId40"/>
    <p:sldId id="280" r:id="rId41"/>
    <p:sldId id="281" r:id="rId42"/>
    <p:sldId id="282" r:id="rId43"/>
    <p:sldId id="283" r:id="rId44"/>
    <p:sldId id="284" r:id="rId45"/>
    <p:sldId id="285" r:id="rId46"/>
    <p:sldId id="286" r:id="rId47"/>
    <p:sldId id="304" r:id="rId48"/>
    <p:sldId id="305" r:id="rId49"/>
    <p:sldId id="306" r:id="rId50"/>
    <p:sldId id="307" r:id="rId51"/>
    <p:sldId id="378" r:id="rId52"/>
    <p:sldId id="288" r:id="rId53"/>
    <p:sldId id="315" r:id="rId54"/>
    <p:sldId id="314" r:id="rId55"/>
    <p:sldId id="316" r:id="rId56"/>
    <p:sldId id="317" r:id="rId57"/>
    <p:sldId id="318" r:id="rId58"/>
    <p:sldId id="319" r:id="rId59"/>
    <p:sldId id="320" r:id="rId60"/>
    <p:sldId id="321" r:id="rId61"/>
    <p:sldId id="290" r:id="rId62"/>
    <p:sldId id="292" r:id="rId63"/>
    <p:sldId id="361" r:id="rId64"/>
    <p:sldId id="293" r:id="rId65"/>
    <p:sldId id="295" r:id="rId66"/>
    <p:sldId id="296" r:id="rId67"/>
    <p:sldId id="297" r:id="rId68"/>
    <p:sldId id="298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BDFF9"/>
    <a:srgbClr val="FFFFCC"/>
    <a:srgbClr val="FFFFFF"/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030" autoAdjust="0"/>
  </p:normalViewPr>
  <p:slideViewPr>
    <p:cSldViewPr>
      <p:cViewPr>
        <p:scale>
          <a:sx n="100" d="100"/>
          <a:sy n="100" d="100"/>
        </p:scale>
        <p:origin x="-1848" y="-114"/>
      </p:cViewPr>
      <p:guideLst>
        <p:guide orient="horz" pos="57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menard\My%20Files\PPPL\LDRD\HTS%20ST%20Pilot\Coil%20winding%20pack%20density%20scans\pilot_data_figures_OH_inside_TF_Jwp_scan_2016_04_27_pilot_v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menard\My%20Files\PPPL\LDRD\HTS%20ST%20Pilot\Coil%20winding%20pack%20density%20scans\pilot_data_figures_OH_inside_TF_Jwp_scan_2016_04_27_pilot_v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menard\My%20Files\PPPL\LDRD\HTS%20ST%20Pilot\Coil%20winding%20pack%20density%20scans\pilot_data_figures_OH_inside_TF_Jwp_scan_2016_04_27_pilot_v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b="1" i="0" baseline="0">
                <a:effectLst/>
              </a:rPr>
              <a:t>P</a:t>
            </a:r>
            <a:r>
              <a:rPr lang="en-US" sz="2000" b="1" i="0" baseline="-25000">
                <a:effectLst/>
              </a:rPr>
              <a:t>net </a:t>
            </a:r>
            <a:r>
              <a:rPr lang="en-US" sz="2000" b="1" i="0" baseline="0">
                <a:effectLst/>
              </a:rPr>
              <a:t>[MWe]</a:t>
            </a:r>
            <a:endParaRPr lang="en-US" sz="2000">
              <a:effectLst/>
            </a:endParaRPr>
          </a:p>
        </c:rich>
      </c:tx>
      <c:layout>
        <c:manualLayout>
          <c:xMode val="edge"/>
          <c:yMode val="edge"/>
          <c:x val="0.40905178244603052"/>
          <c:y val="7.0934333805242088E-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153975981156732"/>
          <c:y val="0.10768980266355595"/>
          <c:w val="0.82619362454947454"/>
          <c:h val="0.69573758141343445"/>
        </c:manualLayout>
      </c:layout>
      <c:scatterChart>
        <c:scatterStyle val="lineMarker"/>
        <c:varyColors val="0"/>
        <c:ser>
          <c:idx val="0"/>
          <c:order val="0"/>
          <c:tx>
            <c:v>0.3</c:v>
          </c:tx>
          <c:spPr>
            <a:ln>
              <a:solidFill>
                <a:schemeClr val="accent1"/>
              </a:solidFill>
            </a:ln>
          </c:spPr>
          <c:xVal>
            <c:numRef>
              <c:f>Parameters!$C$396:$N$396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Parameters!$C$381:$N$381</c:f>
              <c:numCache>
                <c:formatCode>0.0000</c:formatCode>
                <c:ptCount val="12"/>
                <c:pt idx="0">
                  <c:v>-42.577879940234169</c:v>
                </c:pt>
                <c:pt idx="1">
                  <c:v>36.680220904630687</c:v>
                </c:pt>
                <c:pt idx="2">
                  <c:v>100.59187814207587</c:v>
                </c:pt>
                <c:pt idx="3">
                  <c:v>110.87911498123648</c:v>
                </c:pt>
                <c:pt idx="4">
                  <c:v>110.54330320476194</c:v>
                </c:pt>
                <c:pt idx="5">
                  <c:v>103.31920988748121</c:v>
                </c:pt>
                <c:pt idx="6">
                  <c:v>95.550797021643064</c:v>
                </c:pt>
                <c:pt idx="7">
                  <c:v>81.200509663292422</c:v>
                </c:pt>
                <c:pt idx="8">
                  <c:v>65.434964202120398</c:v>
                </c:pt>
                <c:pt idx="9">
                  <c:v>45.426718742070932</c:v>
                </c:pt>
                <c:pt idx="10">
                  <c:v>5.1488880659063057</c:v>
                </c:pt>
                <c:pt idx="11">
                  <c:v>-28.835252450406102</c:v>
                </c:pt>
              </c:numCache>
            </c:numRef>
          </c:yVal>
          <c:smooth val="0"/>
        </c:ser>
        <c:ser>
          <c:idx val="1"/>
          <c:order val="1"/>
          <c:tx>
            <c:v>0.4</c:v>
          </c:tx>
          <c:xVal>
            <c:numRef>
              <c:f>Parameters!$P$396:$AA$396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Parameters!$P$381:$AA$381</c:f>
              <c:numCache>
                <c:formatCode>0.0000</c:formatCode>
                <c:ptCount val="12"/>
                <c:pt idx="0">
                  <c:v>-72.760293038351392</c:v>
                </c:pt>
                <c:pt idx="1">
                  <c:v>-5.8829104659079405</c:v>
                </c:pt>
                <c:pt idx="2">
                  <c:v>57.813123674433285</c:v>
                </c:pt>
                <c:pt idx="3">
                  <c:v>79.516616543347595</c:v>
                </c:pt>
                <c:pt idx="4">
                  <c:v>90.224983683513983</c:v>
                </c:pt>
                <c:pt idx="5">
                  <c:v>92.725182356493718</c:v>
                </c:pt>
                <c:pt idx="6">
                  <c:v>95.275430645910404</c:v>
                </c:pt>
                <c:pt idx="7">
                  <c:v>81.181025930173774</c:v>
                </c:pt>
                <c:pt idx="8">
                  <c:v>65.431363864093498</c:v>
                </c:pt>
                <c:pt idx="9">
                  <c:v>45.425615465074202</c:v>
                </c:pt>
                <c:pt idx="10">
                  <c:v>5.1486709359573695</c:v>
                </c:pt>
                <c:pt idx="11">
                  <c:v>-28.835322286301079</c:v>
                </c:pt>
              </c:numCache>
            </c:numRef>
          </c:yVal>
          <c:smooth val="0"/>
        </c:ser>
        <c:ser>
          <c:idx val="2"/>
          <c:order val="2"/>
          <c:tx>
            <c:v>0.5</c:v>
          </c:tx>
          <c:xVal>
            <c:numRef>
              <c:f>Parameters!$AC$396:$AN$396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Parameters!$AC$381:$AN$381</c:f>
              <c:numCache>
                <c:formatCode>0.0000</c:formatCode>
                <c:ptCount val="12"/>
                <c:pt idx="0">
                  <c:v>-125.26581570638731</c:v>
                </c:pt>
                <c:pt idx="1">
                  <c:v>-73.56571009648971</c:v>
                </c:pt>
                <c:pt idx="2">
                  <c:v>5.208921371719839</c:v>
                </c:pt>
                <c:pt idx="3">
                  <c:v>25.863240274897294</c:v>
                </c:pt>
                <c:pt idx="4">
                  <c:v>37.294317271792806</c:v>
                </c:pt>
                <c:pt idx="5">
                  <c:v>41.508478065562969</c:v>
                </c:pt>
                <c:pt idx="6">
                  <c:v>49.304001907513566</c:v>
                </c:pt>
                <c:pt idx="7">
                  <c:v>57.32463193176909</c:v>
                </c:pt>
                <c:pt idx="8">
                  <c:v>59.717756360458537</c:v>
                </c:pt>
                <c:pt idx="9">
                  <c:v>45.426718742070932</c:v>
                </c:pt>
                <c:pt idx="10">
                  <c:v>5.1488880659060499</c:v>
                </c:pt>
                <c:pt idx="11">
                  <c:v>-28.835252450406102</c:v>
                </c:pt>
              </c:numCache>
            </c:numRef>
          </c:yVal>
          <c:smooth val="0"/>
        </c:ser>
        <c:ser>
          <c:idx val="3"/>
          <c:order val="3"/>
          <c:tx>
            <c:v>0.6</c:v>
          </c:tx>
          <c:xVal>
            <c:numRef>
              <c:f>Parameters!$AP$396:$BA$396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Parameters!$AP$381:$BA$381</c:f>
              <c:numCache>
                <c:formatCode>0.0000</c:formatCode>
                <c:ptCount val="12"/>
                <c:pt idx="0">
                  <c:v>-138.5856836067025</c:v>
                </c:pt>
                <c:pt idx="1">
                  <c:v>-118.08047135982062</c:v>
                </c:pt>
                <c:pt idx="2">
                  <c:v>-81.955398783696907</c:v>
                </c:pt>
                <c:pt idx="3">
                  <c:v>-56.71948232981859</c:v>
                </c:pt>
                <c:pt idx="4">
                  <c:v>-34.884112523343305</c:v>
                </c:pt>
                <c:pt idx="5">
                  <c:v>-17.891155196406601</c:v>
                </c:pt>
                <c:pt idx="6">
                  <c:v>11.49010738489423</c:v>
                </c:pt>
                <c:pt idx="7">
                  <c:v>26.66470613856481</c:v>
                </c:pt>
                <c:pt idx="8">
                  <c:v>30.487093963590695</c:v>
                </c:pt>
                <c:pt idx="9">
                  <c:v>25.636705034583144</c:v>
                </c:pt>
                <c:pt idx="10">
                  <c:v>4.5439143958577688</c:v>
                </c:pt>
                <c:pt idx="11">
                  <c:v>-28.835252450406102</c:v>
                </c:pt>
              </c:numCache>
            </c:numRef>
          </c:yVal>
          <c:smooth val="0"/>
        </c:ser>
        <c:ser>
          <c:idx val="4"/>
          <c:order val="4"/>
          <c:tx>
            <c:v>0.7</c:v>
          </c:tx>
          <c:xVal>
            <c:numRef>
              <c:f>Parameters!$BC$396:$BN$396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Parameters!$BC$381:$BN$381</c:f>
              <c:numCache>
                <c:formatCode>0.0000</c:formatCode>
                <c:ptCount val="12"/>
                <c:pt idx="0">
                  <c:v>-144.72386423465088</c:v>
                </c:pt>
                <c:pt idx="1">
                  <c:v>-139.41117633556024</c:v>
                </c:pt>
                <c:pt idx="2">
                  <c:v>-129.72225757706744</c:v>
                </c:pt>
                <c:pt idx="3">
                  <c:v>-122.65166782879334</c:v>
                </c:pt>
                <c:pt idx="4">
                  <c:v>-116.34787322334553</c:v>
                </c:pt>
                <c:pt idx="5">
                  <c:v>-111.34453342391953</c:v>
                </c:pt>
                <c:pt idx="6">
                  <c:v>-102.49448164672313</c:v>
                </c:pt>
                <c:pt idx="7">
                  <c:v>-87.733623893591059</c:v>
                </c:pt>
                <c:pt idx="8">
                  <c:v>-74.405160687260519</c:v>
                </c:pt>
                <c:pt idx="9">
                  <c:v>-66.613450348872277</c:v>
                </c:pt>
                <c:pt idx="10">
                  <c:v>-63.161996979433539</c:v>
                </c:pt>
                <c:pt idx="11">
                  <c:v>-68.86538332927995</c:v>
                </c:pt>
              </c:numCache>
            </c:numRef>
          </c:yVal>
          <c:smooth val="0"/>
        </c:ser>
        <c:ser>
          <c:idx val="5"/>
          <c:order val="5"/>
          <c:tx>
            <c:v>20</c:v>
          </c:tx>
          <c:xVal>
            <c:numRef>
              <c:f>Parameters!$BP$4:$CA$4</c:f>
              <c:numCache>
                <c:formatCode>0.00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Parameters!$BP$381:$CA$381</c:f>
              <c:numCache>
                <c:formatCode>0.0000</c:formatCode>
                <c:ptCount val="12"/>
                <c:pt idx="0">
                  <c:v>-144.72386423465088</c:v>
                </c:pt>
                <c:pt idx="1">
                  <c:v>-139.41117633556024</c:v>
                </c:pt>
                <c:pt idx="2">
                  <c:v>-129.72225757706747</c:v>
                </c:pt>
                <c:pt idx="3">
                  <c:v>-122.65166782879334</c:v>
                </c:pt>
                <c:pt idx="4">
                  <c:v>-116.34787322334553</c:v>
                </c:pt>
                <c:pt idx="5">
                  <c:v>-111.34453342391953</c:v>
                </c:pt>
                <c:pt idx="6">
                  <c:v>-102.49448164672316</c:v>
                </c:pt>
                <c:pt idx="7">
                  <c:v>-91.168411494748639</c:v>
                </c:pt>
                <c:pt idx="8">
                  <c:v>-96.104878889363391</c:v>
                </c:pt>
                <c:pt idx="9">
                  <c:v>-102.0119169987763</c:v>
                </c:pt>
                <c:pt idx="10">
                  <c:v>-113.11796682086603</c:v>
                </c:pt>
                <c:pt idx="11">
                  <c:v>-121.77943912521977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4417856"/>
        <c:axId val="584418432"/>
      </c:scatterChart>
      <c:valAx>
        <c:axId val="584417856"/>
        <c:scaling>
          <c:orientation val="minMax"/>
          <c:max val="4.0999999999999996"/>
          <c:min val="1.5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A</a:t>
                </a:r>
                <a:endParaRPr lang="en-US" sz="2400" baseline="30000"/>
              </a:p>
            </c:rich>
          </c:tx>
          <c:layout>
            <c:manualLayout>
              <c:xMode val="edge"/>
              <c:yMode val="edge"/>
              <c:x val="0.49215625820172537"/>
              <c:y val="0.85273973810692683"/>
            </c:manualLayout>
          </c:layout>
          <c:overlay val="0"/>
        </c:title>
        <c:numFmt formatCode="#,##0.0" sourceLinked="0"/>
        <c:majorTickMark val="out"/>
        <c:minorTickMark val="none"/>
        <c:tickLblPos val="low"/>
        <c:crossAx val="584418432"/>
        <c:crosses val="autoZero"/>
        <c:crossBetween val="midCat"/>
        <c:majorUnit val="0.5"/>
        <c:minorUnit val="0.1"/>
      </c:valAx>
      <c:valAx>
        <c:axId val="584418432"/>
        <c:scaling>
          <c:orientation val="minMax"/>
          <c:min val="-150"/>
        </c:scaling>
        <c:delete val="0"/>
        <c:axPos val="l"/>
        <c:majorGridlines/>
        <c:numFmt formatCode="#,##0" sourceLinked="0"/>
        <c:majorTickMark val="out"/>
        <c:minorTickMark val="in"/>
        <c:tickLblPos val="nextTo"/>
        <c:spPr>
          <a:ln>
            <a:solidFill>
              <a:sysClr val="windowText" lastClr="000000"/>
            </a:solidFill>
          </a:ln>
        </c:spPr>
        <c:crossAx val="584417856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6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b="1" i="0" baseline="0">
                <a:effectLst/>
              </a:rPr>
              <a:t>Max B</a:t>
            </a:r>
            <a:r>
              <a:rPr lang="en-US" sz="2000" b="1" i="0" baseline="-25000">
                <a:effectLst/>
              </a:rPr>
              <a:t>T</a:t>
            </a:r>
            <a:r>
              <a:rPr lang="en-US" sz="2000" b="1" i="0" baseline="0">
                <a:effectLst/>
              </a:rPr>
              <a:t> at TF coil [T]</a:t>
            </a:r>
            <a:endParaRPr lang="en-US" sz="2000">
              <a:effectLst/>
            </a:endParaRPr>
          </a:p>
        </c:rich>
      </c:tx>
      <c:layout>
        <c:manualLayout>
          <c:xMode val="edge"/>
          <c:yMode val="edge"/>
          <c:x val="0.27230874131603383"/>
          <c:y val="1.1200988049042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467833419430921E-2"/>
          <c:y val="0.11293607652239646"/>
          <c:w val="0.84625860433463607"/>
          <c:h val="0.68062602754062052"/>
        </c:manualLayout>
      </c:layout>
      <c:scatterChart>
        <c:scatterStyle val="lineMarker"/>
        <c:varyColors val="0"/>
        <c:ser>
          <c:idx val="0"/>
          <c:order val="0"/>
          <c:tx>
            <c:v>160</c:v>
          </c:tx>
          <c:spPr>
            <a:ln>
              <a:solidFill>
                <a:schemeClr val="accent1"/>
              </a:solidFill>
            </a:ln>
          </c:spPr>
          <c:xVal>
            <c:numRef>
              <c:f>Parameters!$C$396:$N$396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Parameters!$C$539:$N$539</c:f>
              <c:numCache>
                <c:formatCode>0.00</c:formatCode>
                <c:ptCount val="12"/>
                <c:pt idx="0">
                  <c:v>18.321410814908994</c:v>
                </c:pt>
                <c:pt idx="1">
                  <c:v>18.762151977689136</c:v>
                </c:pt>
                <c:pt idx="2">
                  <c:v>19.000000000000181</c:v>
                </c:pt>
                <c:pt idx="3">
                  <c:v>19.000000000000004</c:v>
                </c:pt>
                <c:pt idx="4">
                  <c:v>19.000000000000004</c:v>
                </c:pt>
                <c:pt idx="5">
                  <c:v>19.000000000000004</c:v>
                </c:pt>
                <c:pt idx="6">
                  <c:v>19.000000000000004</c:v>
                </c:pt>
                <c:pt idx="7">
                  <c:v>19.000000000000004</c:v>
                </c:pt>
                <c:pt idx="8">
                  <c:v>19.000000000000004</c:v>
                </c:pt>
                <c:pt idx="9">
                  <c:v>19.000000000000007</c:v>
                </c:pt>
                <c:pt idx="10">
                  <c:v>19.000000000000004</c:v>
                </c:pt>
                <c:pt idx="11">
                  <c:v>19.000000000000004</c:v>
                </c:pt>
              </c:numCache>
            </c:numRef>
          </c:yVal>
          <c:smooth val="0"/>
        </c:ser>
        <c:ser>
          <c:idx val="1"/>
          <c:order val="1"/>
          <c:tx>
            <c:v>80</c:v>
          </c:tx>
          <c:xVal>
            <c:numRef>
              <c:f>Parameters!$P$396:$AA$396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Parameters!$P$539:$AA$539</c:f>
              <c:numCache>
                <c:formatCode>0.00</c:formatCode>
                <c:ptCount val="12"/>
                <c:pt idx="0">
                  <c:v>16.433044494267179</c:v>
                </c:pt>
                <c:pt idx="1">
                  <c:v>17.160214889652998</c:v>
                </c:pt>
                <c:pt idx="2">
                  <c:v>17.757648974632708</c:v>
                </c:pt>
                <c:pt idx="3">
                  <c:v>18.129383609933829</c:v>
                </c:pt>
                <c:pt idx="4">
                  <c:v>18.440911154953788</c:v>
                </c:pt>
                <c:pt idx="5">
                  <c:v>18.704428125533443</c:v>
                </c:pt>
                <c:pt idx="6">
                  <c:v>18.993548314828715</c:v>
                </c:pt>
                <c:pt idx="7">
                  <c:v>18.999584483786709</c:v>
                </c:pt>
                <c:pt idx="8">
                  <c:v>18.999924943368182</c:v>
                </c:pt>
                <c:pt idx="9">
                  <c:v>18.999976539590872</c:v>
                </c:pt>
                <c:pt idx="10">
                  <c:v>18.999994890126505</c:v>
                </c:pt>
                <c:pt idx="11">
                  <c:v>18.99999804207793</c:v>
                </c:pt>
              </c:numCache>
            </c:numRef>
          </c:yVal>
          <c:smooth val="0"/>
        </c:ser>
        <c:ser>
          <c:idx val="2"/>
          <c:order val="2"/>
          <c:tx>
            <c:v>40</c:v>
          </c:tx>
          <c:xVal>
            <c:numRef>
              <c:f>Parameters!$AC$396:$AN$396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Parameters!$AC$539:$AN$539</c:f>
              <c:numCache>
                <c:formatCode>0.00</c:formatCode>
                <c:ptCount val="12"/>
                <c:pt idx="0">
                  <c:v>11.265981872395248</c:v>
                </c:pt>
                <c:pt idx="1">
                  <c:v>13.891234827846997</c:v>
                </c:pt>
                <c:pt idx="2">
                  <c:v>16.035745788433367</c:v>
                </c:pt>
                <c:pt idx="3">
                  <c:v>16.49347844773785</c:v>
                </c:pt>
                <c:pt idx="4">
                  <c:v>16.868297644292056</c:v>
                </c:pt>
                <c:pt idx="5">
                  <c:v>17.179722030946465</c:v>
                </c:pt>
                <c:pt idx="6">
                  <c:v>17.627748961777652</c:v>
                </c:pt>
                <c:pt idx="7">
                  <c:v>18.276970295310754</c:v>
                </c:pt>
                <c:pt idx="8">
                  <c:v>18.821441689734087</c:v>
                </c:pt>
                <c:pt idx="9">
                  <c:v>19.000000000000014</c:v>
                </c:pt>
                <c:pt idx="10">
                  <c:v>19.000000000000004</c:v>
                </c:pt>
                <c:pt idx="11">
                  <c:v>19.000000000000004</c:v>
                </c:pt>
              </c:numCache>
            </c:numRef>
          </c:yVal>
          <c:smooth val="0"/>
        </c:ser>
        <c:ser>
          <c:idx val="3"/>
          <c:order val="3"/>
          <c:tx>
            <c:v>30</c:v>
          </c:tx>
          <c:xVal>
            <c:numRef>
              <c:f>Parameters!$AP$396:$BA$396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Parameters!$AP$539:$BA$539</c:f>
              <c:numCache>
                <c:formatCode>0.00</c:formatCode>
                <c:ptCount val="12"/>
                <c:pt idx="0">
                  <c:v>8.4494864042964366</c:v>
                </c:pt>
                <c:pt idx="1">
                  <c:v>10.418426120885247</c:v>
                </c:pt>
                <c:pt idx="2">
                  <c:v>12.177682804329443</c:v>
                </c:pt>
                <c:pt idx="3">
                  <c:v>13.30566925091478</c:v>
                </c:pt>
                <c:pt idx="4">
                  <c:v>14.276969485357</c:v>
                </c:pt>
                <c:pt idx="5">
                  <c:v>15.113512153388569</c:v>
                </c:pt>
                <c:pt idx="6">
                  <c:v>16.37989949636162</c:v>
                </c:pt>
                <c:pt idx="7">
                  <c:v>17.282866182195388</c:v>
                </c:pt>
                <c:pt idx="8">
                  <c:v>17.865913809383983</c:v>
                </c:pt>
                <c:pt idx="9">
                  <c:v>18.319204965620145</c:v>
                </c:pt>
                <c:pt idx="10">
                  <c:v>18.975548894019713</c:v>
                </c:pt>
                <c:pt idx="11">
                  <c:v>19.000000000000004</c:v>
                </c:pt>
              </c:numCache>
            </c:numRef>
          </c:yVal>
          <c:smooth val="0"/>
        </c:ser>
        <c:ser>
          <c:idx val="4"/>
          <c:order val="4"/>
          <c:tx>
            <c:v>20</c:v>
          </c:tx>
          <c:xVal>
            <c:numRef>
              <c:f>Parameters!$BC$396:$BN$396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Parameters!$BC$539:$BN$539</c:f>
              <c:numCache>
                <c:formatCode>0.00</c:formatCode>
                <c:ptCount val="12"/>
                <c:pt idx="0">
                  <c:v>5.6329909361976238</c:v>
                </c:pt>
                <c:pt idx="1">
                  <c:v>6.9456174139234985</c:v>
                </c:pt>
                <c:pt idx="2">
                  <c:v>8.1184552028862935</c:v>
                </c:pt>
                <c:pt idx="3">
                  <c:v>8.8704461672765227</c:v>
                </c:pt>
                <c:pt idx="4">
                  <c:v>9.517979656904668</c:v>
                </c:pt>
                <c:pt idx="5">
                  <c:v>10.075674768925712</c:v>
                </c:pt>
                <c:pt idx="6">
                  <c:v>10.919932997574413</c:v>
                </c:pt>
                <c:pt idx="7">
                  <c:v>12.223095104875298</c:v>
                </c:pt>
                <c:pt idx="8">
                  <c:v>13.385746596116086</c:v>
                </c:pt>
                <c:pt idx="9">
                  <c:v>14.329924320387315</c:v>
                </c:pt>
                <c:pt idx="10">
                  <c:v>15.749604134679025</c:v>
                </c:pt>
                <c:pt idx="11">
                  <c:v>16.739344909380403</c:v>
                </c:pt>
              </c:numCache>
            </c:numRef>
          </c:yVal>
          <c:smooth val="0"/>
        </c:ser>
        <c:ser>
          <c:idx val="5"/>
          <c:order val="5"/>
          <c:tx>
            <c:v>20 (12T)</c:v>
          </c:tx>
          <c:xVal>
            <c:numRef>
              <c:f>Parameters!$BP$4:$CA$4</c:f>
              <c:numCache>
                <c:formatCode>0.00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Parameters!$BP$539:$CA$539</c:f>
              <c:numCache>
                <c:formatCode>0.00</c:formatCode>
                <c:ptCount val="12"/>
                <c:pt idx="0">
                  <c:v>5.6329909361976238</c:v>
                </c:pt>
                <c:pt idx="1">
                  <c:v>6.9456174139234985</c:v>
                </c:pt>
                <c:pt idx="2">
                  <c:v>8.1184552028862935</c:v>
                </c:pt>
                <c:pt idx="3">
                  <c:v>8.8704461672765227</c:v>
                </c:pt>
                <c:pt idx="4">
                  <c:v>9.517979656904668</c:v>
                </c:pt>
                <c:pt idx="5">
                  <c:v>10.075674768925712</c:v>
                </c:pt>
                <c:pt idx="6">
                  <c:v>10.919932997574413</c:v>
                </c:pt>
                <c:pt idx="7">
                  <c:v>12.00000000000006</c:v>
                </c:pt>
                <c:pt idx="8">
                  <c:v>12.000000000000004</c:v>
                </c:pt>
                <c:pt idx="9">
                  <c:v>12.000000000000004</c:v>
                </c:pt>
                <c:pt idx="10">
                  <c:v>12.000000000000005</c:v>
                </c:pt>
                <c:pt idx="11">
                  <c:v>12.000000000000005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4421888"/>
        <c:axId val="584422464"/>
      </c:scatterChart>
      <c:valAx>
        <c:axId val="584421888"/>
        <c:scaling>
          <c:orientation val="minMax"/>
          <c:max val="4.0999999999999996"/>
          <c:min val="1.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A</a:t>
                </a:r>
                <a:endParaRPr lang="en-US" sz="2400" baseline="30000"/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crossAx val="584422464"/>
        <c:crosses val="autoZero"/>
        <c:crossBetween val="midCat"/>
        <c:majorUnit val="0.5"/>
      </c:valAx>
      <c:valAx>
        <c:axId val="584422464"/>
        <c:scaling>
          <c:orientation val="minMax"/>
          <c:max val="20"/>
          <c:min val="8"/>
        </c:scaling>
        <c:delete val="0"/>
        <c:axPos val="l"/>
        <c:majorGridlines/>
        <c:minorGridlines/>
        <c:numFmt formatCode="#,##0" sourceLinked="0"/>
        <c:majorTickMark val="out"/>
        <c:minorTickMark val="in"/>
        <c:tickLblPos val="nextTo"/>
        <c:spPr>
          <a:ln>
            <a:solidFill>
              <a:sysClr val="windowText" lastClr="000000"/>
            </a:solidFill>
          </a:ln>
        </c:spPr>
        <c:crossAx val="584421888"/>
        <c:crosses val="autoZero"/>
        <c:crossBetween val="midCat"/>
        <c:majorUnit val="2"/>
        <c:minorUnit val="1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/>
              <a:t>B</a:t>
            </a:r>
            <a:r>
              <a:rPr lang="en-US" sz="2000" baseline="-25000" dirty="0"/>
              <a:t>T</a:t>
            </a:r>
            <a:r>
              <a:rPr lang="en-US" sz="2000" dirty="0"/>
              <a:t> at geometric center [T]</a:t>
            </a:r>
          </a:p>
        </c:rich>
      </c:tx>
      <c:layout>
        <c:manualLayout>
          <c:xMode val="edge"/>
          <c:yMode val="edge"/>
          <c:x val="0.17997730898846953"/>
          <c:y val="1.7796968927271187E-2"/>
        </c:manualLayout>
      </c:layout>
      <c:overlay val="0"/>
      <c:spPr>
        <a:solidFill>
          <a:schemeClr val="bg1"/>
        </a:solidFill>
      </c:spPr>
    </c:title>
    <c:autoTitleDeleted val="0"/>
    <c:plotArea>
      <c:layout>
        <c:manualLayout>
          <c:layoutTarget val="inner"/>
          <c:xMode val="edge"/>
          <c:yMode val="edge"/>
          <c:x val="9.467833419430921E-2"/>
          <c:y val="0.16072587700730956"/>
          <c:w val="0.84462730458676938"/>
          <c:h val="0.67039614671821945"/>
        </c:manualLayout>
      </c:layout>
      <c:scatterChart>
        <c:scatterStyle val="lineMarker"/>
        <c:varyColors val="0"/>
        <c:ser>
          <c:idx val="0"/>
          <c:order val="0"/>
          <c:tx>
            <c:v>160</c:v>
          </c:tx>
          <c:spPr>
            <a:ln>
              <a:solidFill>
                <a:schemeClr val="accent1"/>
              </a:solidFill>
            </a:ln>
          </c:spPr>
          <c:xVal>
            <c:numRef>
              <c:f>Parameters!$C$396:$N$396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Parameters!$C$536:$N$536</c:f>
              <c:numCache>
                <c:formatCode>0.000</c:formatCode>
                <c:ptCount val="12"/>
                <c:pt idx="0">
                  <c:v>2.1313907914677461</c:v>
                </c:pt>
                <c:pt idx="1">
                  <c:v>2.8724486792509172</c:v>
                </c:pt>
                <c:pt idx="2">
                  <c:v>3.5297777777778108</c:v>
                </c:pt>
                <c:pt idx="3">
                  <c:v>3.927</c:v>
                </c:pt>
                <c:pt idx="4">
                  <c:v>4.2686666666666673</c:v>
                </c:pt>
                <c:pt idx="5">
                  <c:v>4.5627142857142866</c:v>
                </c:pt>
                <c:pt idx="6">
                  <c:v>5.0075555555555562</c:v>
                </c:pt>
                <c:pt idx="7">
                  <c:v>5.6936666666666662</c:v>
                </c:pt>
                <c:pt idx="8">
                  <c:v>6.3054090909090927</c:v>
                </c:pt>
                <c:pt idx="9">
                  <c:v>6.8020000000000014</c:v>
                </c:pt>
                <c:pt idx="10">
                  <c:v>7.5484285714285724</c:v>
                </c:pt>
                <c:pt idx="11">
                  <c:v>8.0686666666666689</c:v>
                </c:pt>
              </c:numCache>
            </c:numRef>
          </c:yVal>
          <c:smooth val="0"/>
        </c:ser>
        <c:ser>
          <c:idx val="1"/>
          <c:order val="1"/>
          <c:tx>
            <c:v>70</c:v>
          </c:tx>
          <c:xVal>
            <c:numRef>
              <c:f>Parameters!$P$396:$AA$396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Parameters!$P$536:$AA$536</c:f>
              <c:numCache>
                <c:formatCode>0.000</c:formatCode>
                <c:ptCount val="12"/>
                <c:pt idx="0">
                  <c:v>1.9117108428330816</c:v>
                </c:pt>
                <c:pt idx="1">
                  <c:v>2.6271952521256985</c:v>
                </c:pt>
                <c:pt idx="2">
                  <c:v>3.2989765650650984</c:v>
                </c:pt>
                <c:pt idx="3">
                  <c:v>3.747057338747902</c:v>
                </c:pt>
                <c:pt idx="4">
                  <c:v>4.1430580394796168</c:v>
                </c:pt>
                <c:pt idx="5">
                  <c:v>4.4917348112888176</c:v>
                </c:pt>
                <c:pt idx="6">
                  <c:v>5.0058551780859677</c:v>
                </c:pt>
                <c:pt idx="7">
                  <c:v>5.6935421503080823</c:v>
                </c:pt>
                <c:pt idx="8">
                  <c:v>6.3053841823423227</c:v>
                </c:pt>
                <c:pt idx="9">
                  <c:v>6.8019916011735306</c:v>
                </c:pt>
                <c:pt idx="10">
                  <c:v>7.5484265413488298</c:v>
                </c:pt>
                <c:pt idx="11">
                  <c:v>8.0686658352024274</c:v>
                </c:pt>
              </c:numCache>
            </c:numRef>
          </c:yVal>
          <c:smooth val="0"/>
        </c:ser>
        <c:ser>
          <c:idx val="2"/>
          <c:order val="2"/>
          <c:tx>
            <c:v>40</c:v>
          </c:tx>
          <c:xVal>
            <c:numRef>
              <c:f>Parameters!$AC$396:$AN$396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Parameters!$AC$536:$AN$536</c:f>
              <c:numCache>
                <c:formatCode>0.000</c:formatCode>
                <c:ptCount val="12"/>
                <c:pt idx="0">
                  <c:v>1.3106092244886469</c:v>
                </c:pt>
                <c:pt idx="1">
                  <c:v>2.1267208144280265</c:v>
                </c:pt>
                <c:pt idx="2">
                  <c:v>2.9790852175845091</c:v>
                </c:pt>
                <c:pt idx="3">
                  <c:v>3.4089415718035014</c:v>
                </c:pt>
                <c:pt idx="4">
                  <c:v>3.7897442040842813</c:v>
                </c:pt>
                <c:pt idx="5">
                  <c:v>4.125587533431573</c:v>
                </c:pt>
                <c:pt idx="6">
                  <c:v>4.645891170815176</c:v>
                </c:pt>
                <c:pt idx="7">
                  <c:v>5.4769987651614542</c:v>
                </c:pt>
                <c:pt idx="8">
                  <c:v>6.2461520807612985</c:v>
                </c:pt>
                <c:pt idx="9">
                  <c:v>6.8020000000000049</c:v>
                </c:pt>
                <c:pt idx="10">
                  <c:v>7.5484285714285724</c:v>
                </c:pt>
                <c:pt idx="11">
                  <c:v>8.0686666666666689</c:v>
                </c:pt>
              </c:numCache>
            </c:numRef>
          </c:yVal>
          <c:smooth val="0"/>
        </c:ser>
        <c:ser>
          <c:idx val="3"/>
          <c:order val="3"/>
          <c:tx>
            <c:v>30</c:v>
          </c:tx>
          <c:xVal>
            <c:numRef>
              <c:f>Parameters!$AP$396:$BA$396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Parameters!$AP$536:$BA$536</c:f>
              <c:numCache>
                <c:formatCode>0.000</c:formatCode>
                <c:ptCount val="12"/>
                <c:pt idx="0">
                  <c:v>0.98295691836648535</c:v>
                </c:pt>
                <c:pt idx="1">
                  <c:v>1.5950406108210198</c:v>
                </c:pt>
                <c:pt idx="2">
                  <c:v>2.2623428498709806</c:v>
                </c:pt>
                <c:pt idx="3">
                  <c:v>2.7500717446495968</c:v>
                </c:pt>
                <c:pt idx="4">
                  <c:v>3.2075591443768725</c:v>
                </c:pt>
                <c:pt idx="5">
                  <c:v>3.6294019899780268</c:v>
                </c:pt>
                <c:pt idx="6">
                  <c:v>4.3170135117077511</c:v>
                </c:pt>
                <c:pt idx="7">
                  <c:v>5.1790988992645497</c:v>
                </c:pt>
                <c:pt idx="8">
                  <c:v>5.9290471237414755</c:v>
                </c:pt>
                <c:pt idx="9">
                  <c:v>6.5582753776920102</c:v>
                </c:pt>
                <c:pt idx="10">
                  <c:v>7.5387144963241157</c:v>
                </c:pt>
                <c:pt idx="11">
                  <c:v>8.0686666666666689</c:v>
                </c:pt>
              </c:numCache>
            </c:numRef>
          </c:yVal>
          <c:smooth val="0"/>
        </c:ser>
        <c:ser>
          <c:idx val="4"/>
          <c:order val="4"/>
          <c:tx>
            <c:v>20</c:v>
          </c:tx>
          <c:xVal>
            <c:numRef>
              <c:f>Parameters!$BC$396:$BN$396</c:f>
              <c:numCache>
                <c:formatCode>General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Parameters!$BC$536:$BN$536</c:f>
              <c:numCache>
                <c:formatCode>0.000</c:formatCode>
                <c:ptCount val="12"/>
                <c:pt idx="0">
                  <c:v>0.65530461224432346</c:v>
                </c:pt>
                <c:pt idx="1">
                  <c:v>1.0633604072140133</c:v>
                </c:pt>
                <c:pt idx="2">
                  <c:v>1.5082285665806534</c:v>
                </c:pt>
                <c:pt idx="3">
                  <c:v>1.8333811630997314</c:v>
                </c:pt>
                <c:pt idx="4">
                  <c:v>2.138372762917915</c:v>
                </c:pt>
                <c:pt idx="5">
                  <c:v>2.4196013266520175</c:v>
                </c:pt>
                <c:pt idx="6">
                  <c:v>2.8780090078051677</c:v>
                </c:pt>
                <c:pt idx="7">
                  <c:v>3.6628541664276302</c:v>
                </c:pt>
                <c:pt idx="8">
                  <c:v>4.4422425408292519</c:v>
                </c:pt>
                <c:pt idx="9">
                  <c:v>5.1301129066986579</c:v>
                </c:pt>
                <c:pt idx="10">
                  <c:v>6.2570927283631956</c:v>
                </c:pt>
                <c:pt idx="11">
                  <c:v>7.1086418048502118</c:v>
                </c:pt>
              </c:numCache>
            </c:numRef>
          </c:yVal>
          <c:smooth val="0"/>
        </c:ser>
        <c:ser>
          <c:idx val="5"/>
          <c:order val="5"/>
          <c:tx>
            <c:v>20</c:v>
          </c:tx>
          <c:xVal>
            <c:numRef>
              <c:f>Parameters!$BP$4:$CA$4</c:f>
              <c:numCache>
                <c:formatCode>0.00</c:formatCode>
                <c:ptCount val="12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1.9</c:v>
                </c:pt>
                <c:pt idx="4">
                  <c:v>2</c:v>
                </c:pt>
                <c:pt idx="5">
                  <c:v>2.1</c:v>
                </c:pt>
                <c:pt idx="6">
                  <c:v>2.25</c:v>
                </c:pt>
                <c:pt idx="7">
                  <c:v>2.5</c:v>
                </c:pt>
                <c:pt idx="8">
                  <c:v>2.75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</c:numCache>
            </c:numRef>
          </c:xVal>
          <c:yVal>
            <c:numRef>
              <c:f>Parameters!$BP$8:$CA$8</c:f>
              <c:numCache>
                <c:formatCode>0.000</c:formatCode>
                <c:ptCount val="12"/>
                <c:pt idx="0">
                  <c:v>0.65530461224432346</c:v>
                </c:pt>
                <c:pt idx="1">
                  <c:v>1.0633604072140133</c:v>
                </c:pt>
                <c:pt idx="2">
                  <c:v>1.5082285665806534</c:v>
                </c:pt>
                <c:pt idx="3">
                  <c:v>1.8333811630997314</c:v>
                </c:pt>
                <c:pt idx="4">
                  <c:v>2.138372762917915</c:v>
                </c:pt>
                <c:pt idx="5">
                  <c:v>2.4196013266520175</c:v>
                </c:pt>
                <c:pt idx="6">
                  <c:v>2.8780090078051677</c:v>
                </c:pt>
                <c:pt idx="7">
                  <c:v>3.5960000000000192</c:v>
                </c:pt>
                <c:pt idx="8">
                  <c:v>3.9823636363636372</c:v>
                </c:pt>
                <c:pt idx="9">
                  <c:v>4.2960000000000003</c:v>
                </c:pt>
                <c:pt idx="10">
                  <c:v>4.7674285714285727</c:v>
                </c:pt>
                <c:pt idx="11">
                  <c:v>5.0960000000000027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4424192"/>
        <c:axId val="584424768"/>
      </c:scatterChart>
      <c:valAx>
        <c:axId val="584424192"/>
        <c:scaling>
          <c:orientation val="minMax"/>
          <c:max val="4.0999999999999996"/>
          <c:min val="1.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A</a:t>
                </a:r>
                <a:endParaRPr lang="en-US" sz="1800" baseline="30000"/>
              </a:p>
            </c:rich>
          </c:tx>
          <c:layout>
            <c:manualLayout>
              <c:xMode val="edge"/>
              <c:yMode val="edge"/>
              <c:x val="0.48307402868325861"/>
              <c:y val="0.88673835125448031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crossAx val="584424768"/>
        <c:crosses val="autoZero"/>
        <c:crossBetween val="midCat"/>
        <c:majorUnit val="0.5"/>
      </c:valAx>
      <c:valAx>
        <c:axId val="584424768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in"/>
        <c:tickLblPos val="nextTo"/>
        <c:spPr>
          <a:ln>
            <a:solidFill>
              <a:sysClr val="windowText" lastClr="000000"/>
            </a:solidFill>
          </a:ln>
        </c:spPr>
        <c:crossAx val="584424192"/>
        <c:crosses val="autoZero"/>
        <c:crossBetween val="midCat"/>
        <c:majorUnit val="1"/>
        <c:minorUnit val="0.5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6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12EACA-6CC7-4CC4-86F7-9AC9FF739E75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39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147852B-F9E0-48A5-8472-675DA21CC2BF}" type="datetime1">
              <a:rPr lang="en-US" altLang="en-US"/>
              <a:pPr/>
              <a:t>6/26/2016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77025"/>
            <a:ext cx="2133600" cy="149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431FD35-422D-49B4-A256-A165F4158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59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677025"/>
            <a:ext cx="2133600" cy="1492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6138E-F839-4DBF-BB53-E95B5537780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0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Menard - 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ICPP 2016</a:t>
            </a: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  <p:sldLayoutId id="2147483668" r:id="rId7"/>
    <p:sldLayoutId id="2147483669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7.pn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Jonathan Menard (PPPL)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physics issues and opportunities for </a:t>
            </a:r>
            <a:r>
              <a:rPr lang="en-US" dirty="0" smtClean="0"/>
              <a:t>next-step spherical </a:t>
            </a:r>
            <a:r>
              <a:rPr lang="en-US" dirty="0"/>
              <a:t>torus devices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Congress on Plasma Physics</a:t>
            </a: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Kaohsiung Exhibition </a:t>
            </a:r>
            <a:r>
              <a:rPr lang="en-US" dirty="0" smtClean="0"/>
              <a:t>Center, Kaohsiung</a:t>
            </a:r>
            <a:r>
              <a:rPr lang="en-US" dirty="0"/>
              <a:t>, </a:t>
            </a:r>
            <a:r>
              <a:rPr lang="en-US" dirty="0" smtClean="0"/>
              <a:t>Taiwan</a:t>
            </a:r>
          </a:p>
          <a:p>
            <a:pPr>
              <a:lnSpc>
                <a:spcPct val="85000"/>
              </a:lnSpc>
            </a:pPr>
            <a:r>
              <a:rPr lang="en-US" dirty="0" smtClean="0"/>
              <a:t>June 27 – July 1, 2016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3838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">
              <a:lnSpc>
                <a:spcPct val="100000"/>
              </a:lnSpc>
            </a:pPr>
            <a:r>
              <a:rPr sz="3200" b="1" spc="-5" dirty="0">
                <a:latin typeface="Arial"/>
                <a:cs typeface="Arial"/>
              </a:rPr>
              <a:t>NSTX-U will have major boost in</a:t>
            </a:r>
            <a:r>
              <a:rPr sz="3200" b="1" spc="-70" dirty="0">
                <a:latin typeface="Arial"/>
                <a:cs typeface="Arial"/>
              </a:rPr>
              <a:t> </a:t>
            </a:r>
            <a:r>
              <a:rPr sz="3200" b="1" spc="-5" dirty="0" smtClean="0">
                <a:latin typeface="Arial"/>
                <a:cs typeface="Arial"/>
              </a:rPr>
              <a:t>performanc</a:t>
            </a:r>
            <a:r>
              <a:rPr lang="en-US" sz="3200" b="1" spc="-5" dirty="0" smtClean="0">
                <a:latin typeface="Arial"/>
                <a:cs typeface="Arial"/>
              </a:rPr>
              <a:t>e</a:t>
            </a:r>
            <a:endParaRPr sz="3200" b="1" spc="-5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4939" y="5320413"/>
            <a:ext cx="3640454" cy="1034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35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toroidal field (0.5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1T)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plasma current (1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2MA)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735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5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longer pulse (1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5s)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57378" y="5120382"/>
            <a:ext cx="4513580" cy="137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0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heating power (5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10MW)</a:t>
            </a:r>
            <a:endParaRPr sz="2400">
              <a:latin typeface="Arial Narrow"/>
              <a:cs typeface="Arial Narrow"/>
            </a:endParaRPr>
          </a:p>
          <a:p>
            <a:pPr marL="355600" indent="-228600">
              <a:lnSpc>
                <a:spcPts val="2170"/>
              </a:lnSpc>
              <a:buFont typeface="Arial"/>
              <a:buChar char="•"/>
              <a:tabLst>
                <a:tab pos="355600" algn="l"/>
              </a:tabLst>
            </a:pPr>
            <a:r>
              <a:rPr sz="2000" spc="-25" dirty="0">
                <a:solidFill>
                  <a:srgbClr val="FF0000"/>
                </a:solidFill>
                <a:latin typeface="Arial Narrow"/>
                <a:cs typeface="Arial Narrow"/>
              </a:rPr>
              <a:t>Tangential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NBI </a:t>
            </a:r>
            <a:r>
              <a:rPr sz="2000" spc="-5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×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current drive</a:t>
            </a:r>
            <a:r>
              <a:rPr sz="2000" spc="-13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Arial Narrow"/>
                <a:cs typeface="Arial Narrow"/>
              </a:rPr>
              <a:t>efficiency</a:t>
            </a:r>
            <a:endParaRPr sz="200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4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divertor heat flux (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ITER</a:t>
            </a:r>
            <a:r>
              <a:rPr sz="2400" spc="-120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levels)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740"/>
              </a:lnSpc>
            </a:pPr>
            <a:r>
              <a:rPr sz="2400" dirty="0">
                <a:latin typeface="Wingdings"/>
                <a:cs typeface="Wingdings"/>
              </a:rPr>
              <a:t></a:t>
            </a:r>
            <a:r>
              <a:rPr sz="2400" dirty="0">
                <a:latin typeface="Arial Narrow"/>
                <a:cs typeface="Arial Narrow"/>
              </a:rPr>
              <a:t>Up </a:t>
            </a:r>
            <a:r>
              <a:rPr sz="2400" spc="-5" dirty="0">
                <a:latin typeface="Arial Narrow"/>
                <a:cs typeface="Arial Narrow"/>
              </a:rPr>
              <a:t>to 10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higher nT</a:t>
            </a:r>
            <a:r>
              <a:rPr sz="2400" spc="-5" dirty="0">
                <a:latin typeface="Symbol"/>
                <a:cs typeface="Symbol"/>
              </a:rPr>
              <a:t></a:t>
            </a:r>
            <a:r>
              <a:rPr sz="2400" spc="-7" baseline="-20833" dirty="0">
                <a:latin typeface="Arial"/>
                <a:cs typeface="Arial"/>
              </a:rPr>
              <a:t>E </a:t>
            </a:r>
            <a:r>
              <a:rPr sz="2400" spc="-5" dirty="0">
                <a:latin typeface="Arial Narrow"/>
                <a:cs typeface="Arial Narrow"/>
              </a:rPr>
              <a:t>(~MJ</a:t>
            </a:r>
            <a:r>
              <a:rPr sz="2400" spc="60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plasmas)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6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17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7316" y="4572000"/>
            <a:ext cx="265008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2017-2018 goals: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54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NSTX-U: Operational Research Facility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297474"/>
          </a:xfrm>
          <a:prstGeom prst="rect">
            <a:avLst/>
          </a:prstGeom>
        </p:spPr>
      </p:pic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5404380" y="1764268"/>
            <a:ext cx="992580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000" b="1" i="0" dirty="0"/>
              <a:t>1</a:t>
            </a:r>
            <a:r>
              <a:rPr lang="en-US" sz="2000" b="1" i="0" baseline="30000" dirty="0"/>
              <a:t>st</a:t>
            </a:r>
            <a:r>
              <a:rPr lang="en-US" sz="2000" b="1" i="0" dirty="0"/>
              <a:t> NBI</a:t>
            </a:r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3417348" y="1752600"/>
            <a:ext cx="1048685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000" b="1" i="0" dirty="0"/>
              <a:t>2</a:t>
            </a:r>
            <a:r>
              <a:rPr lang="en-US" sz="2000" b="1" i="0" baseline="30000" dirty="0"/>
              <a:t>nd</a:t>
            </a:r>
            <a:r>
              <a:rPr lang="en-US" sz="2000" b="1" i="0" dirty="0"/>
              <a:t> NBI</a:t>
            </a: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4038600" y="4800600"/>
            <a:ext cx="1092020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b="1" i="0" dirty="0"/>
              <a:t>NSTX-U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8400" y="61722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183868"/>
            <a:ext cx="9144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All six NBI sources now operational, supporting high performance experiments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567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NSTX-U research initiated January 2016</a:t>
            </a:r>
            <a:endParaRPr lang="en-US" sz="3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314" y="1143000"/>
            <a:ext cx="4724886" cy="471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5943600"/>
            <a:ext cx="8093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H-mode access achieved during first 2 weeks of operation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066800"/>
            <a:ext cx="8458200" cy="1371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~9 run weeks of ops, I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 = 0.5–1MA, </a:t>
            </a:r>
            <a:r>
              <a:rPr lang="en-US" sz="2400" dirty="0" err="1" smtClean="0"/>
              <a:t>boronized</a:t>
            </a:r>
            <a:r>
              <a:rPr lang="en-US" sz="2400" dirty="0" smtClean="0"/>
              <a:t> PFCs</a:t>
            </a:r>
          </a:p>
          <a:p>
            <a:r>
              <a:rPr lang="en-US" sz="2400" dirty="0" smtClean="0"/>
              <a:t>Nearly all shots at B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= 0.6-0.65T &gt; NSTX max = 0.55T</a:t>
            </a:r>
          </a:p>
          <a:p>
            <a:r>
              <a:rPr lang="en-US" sz="2400" dirty="0" smtClean="0"/>
              <a:t>All 6 NBI injected into plasmas, 5-10MW routinely available</a:t>
            </a:r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NSTX-U plasma commissioning status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811790" y="2554069"/>
            <a:ext cx="432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Approaching NSTX W</a:t>
            </a:r>
            <a:r>
              <a:rPr lang="en-US" baseline="-25000" dirty="0" smtClean="0"/>
              <a:t>TOT</a:t>
            </a:r>
            <a:r>
              <a:rPr lang="en-US" dirty="0" smtClean="0"/>
              <a:t> record ~ 430kJ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98482"/>
            <a:ext cx="4415704" cy="311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4423139" cy="319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833437" y="3726816"/>
            <a:ext cx="350520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3437" y="334581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99"/>
                </a:solidFill>
              </a:rPr>
              <a:t>NSTX record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14" y="2554069"/>
            <a:ext cx="4613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Exceeded NSTX L &amp; H-mode pulse-lengths</a:t>
            </a:r>
          </a:p>
          <a:p>
            <a:pPr algn="ctr"/>
            <a:r>
              <a:rPr lang="en-US" dirty="0" smtClean="0"/>
              <a:t>using 1MW L-modes (0.65, 0.8MA)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8001000" y="3168134"/>
            <a:ext cx="106680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82636" y="298346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99"/>
                </a:solidFill>
              </a:rPr>
              <a:t>NSTX record</a:t>
            </a:r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3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Examples of high-performance </a:t>
            </a:r>
            <a:br>
              <a:rPr lang="en-US" sz="3200" dirty="0" smtClean="0"/>
            </a:br>
            <a:r>
              <a:rPr lang="en-US" sz="3200" dirty="0" smtClean="0"/>
              <a:t>L and H-modes</a:t>
            </a:r>
            <a:r>
              <a:rPr lang="en-US" sz="3200" dirty="0"/>
              <a:t> </a:t>
            </a:r>
            <a:r>
              <a:rPr lang="en-US" sz="3200" dirty="0" smtClean="0"/>
              <a:t>achieved thus far in NSTX-U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8267" y="1126010"/>
            <a:ext cx="8686800" cy="5088636"/>
            <a:chOff x="76200" y="1167578"/>
            <a:chExt cx="8995134" cy="5385622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167578"/>
              <a:ext cx="8995134" cy="538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030512" y="4892180"/>
              <a:ext cx="1839502" cy="3257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3333FF"/>
                  </a:solidFill>
                  <a:latin typeface="Arial Narrow" panose="020B0606020202030204" pitchFamily="34" charset="0"/>
                </a:rPr>
                <a:t>(motivates </a:t>
              </a:r>
              <a:r>
                <a:rPr lang="en-US" sz="1400" b="1" dirty="0" err="1" smtClean="0">
                  <a:solidFill>
                    <a:srgbClr val="3333FF"/>
                  </a:solidFill>
                  <a:latin typeface="Arial Narrow" panose="020B0606020202030204" pitchFamily="34" charset="0"/>
                </a:rPr>
                <a:t>cryo</a:t>
              </a:r>
              <a:r>
                <a:rPr lang="en-US" sz="1400" b="1" dirty="0" smtClean="0">
                  <a:solidFill>
                    <a:srgbClr val="3333FF"/>
                  </a:solidFill>
                  <a:latin typeface="Arial Narrow" panose="020B0606020202030204" pitchFamily="34" charset="0"/>
                </a:rPr>
                <a:t>-pump)</a:t>
              </a:r>
              <a:endParaRPr lang="en-US" sz="1400" b="1" dirty="0">
                <a:solidFill>
                  <a:srgbClr val="3333FF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621464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333FF"/>
                </a:solidFill>
              </a:rPr>
              <a:t>NEXT:  Increase </a:t>
            </a:r>
            <a:r>
              <a:rPr lang="en-US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k</a:t>
            </a:r>
            <a:r>
              <a:rPr lang="en-US" sz="1600" b="1" dirty="0">
                <a:solidFill>
                  <a:srgbClr val="3333FF"/>
                </a:solidFill>
              </a:rPr>
              <a:t> to avoid tearing, active RWM control, trigger ELMs (</a:t>
            </a:r>
            <a:r>
              <a:rPr lang="en-US" sz="1600" b="1" dirty="0" err="1">
                <a:solidFill>
                  <a:srgbClr val="3333FF"/>
                </a:solidFill>
                <a:latin typeface="Symbol" panose="05050102010706020507" pitchFamily="18" charset="2"/>
              </a:rPr>
              <a:t>D</a:t>
            </a:r>
            <a:r>
              <a:rPr lang="en-US" sz="1600" b="1" dirty="0" err="1">
                <a:solidFill>
                  <a:srgbClr val="3333FF"/>
                </a:solidFill>
              </a:rPr>
              <a:t>R</a:t>
            </a:r>
            <a:r>
              <a:rPr lang="en-US" sz="1600" b="1" baseline="-25000" dirty="0" err="1">
                <a:solidFill>
                  <a:srgbClr val="3333FF"/>
                </a:solidFill>
              </a:rPr>
              <a:t>sep</a:t>
            </a:r>
            <a:r>
              <a:rPr lang="en-US" sz="1600" b="1" dirty="0">
                <a:solidFill>
                  <a:srgbClr val="3333FF"/>
                </a:solidFill>
              </a:rPr>
              <a:t>, granule injector)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61618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19200"/>
            <a:ext cx="8991600" cy="54102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Motivations for studying “spherical” tokamak (ST)</a:t>
            </a:r>
          </a:p>
          <a:p>
            <a:endParaRPr lang="en-US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Mission elements of NSTX-U Research Program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NSTX-U research commissioning status</a:t>
            </a:r>
          </a:p>
          <a:p>
            <a:endParaRPr lang="en-US" sz="2000" dirty="0"/>
          </a:p>
          <a:p>
            <a:r>
              <a:rPr lang="en-US" dirty="0" smtClean="0"/>
              <a:t>Key physics issues for ST</a:t>
            </a:r>
          </a:p>
          <a:p>
            <a:pPr lvl="1"/>
            <a:r>
              <a:rPr lang="en-US" dirty="0" smtClean="0"/>
              <a:t>Energy transport</a:t>
            </a:r>
          </a:p>
          <a:p>
            <a:pPr lvl="1"/>
            <a:r>
              <a:rPr lang="en-US" dirty="0" smtClean="0"/>
              <a:t>High-beta stability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Power exhaust 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Current sustainment and start-up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03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9691"/>
            <a:ext cx="9144000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425" algn="ctr">
              <a:lnSpc>
                <a:spcPts val="3180"/>
              </a:lnSpc>
            </a:pPr>
            <a:r>
              <a:rPr sz="3200" dirty="0"/>
              <a:t>Favorable confinement trend </a:t>
            </a:r>
            <a:r>
              <a:rPr sz="3200" spc="-5" dirty="0"/>
              <a:t>with </a:t>
            </a:r>
            <a:r>
              <a:rPr lang="en-US" sz="3200" spc="-5" dirty="0" smtClean="0"/>
              <a:t/>
            </a:r>
            <a:br>
              <a:rPr lang="en-US" sz="3200" spc="-5" dirty="0" smtClean="0"/>
            </a:br>
            <a:r>
              <a:rPr sz="3200" spc="-15" dirty="0" err="1" smtClean="0"/>
              <a:t>collisionality</a:t>
            </a:r>
            <a:r>
              <a:rPr lang="en-US" sz="3200" spc="-15" dirty="0"/>
              <a:t> </a:t>
            </a:r>
            <a:r>
              <a:rPr lang="en-US" sz="3200" spc="-15" dirty="0" smtClean="0"/>
              <a:t>and</a:t>
            </a:r>
            <a:r>
              <a:rPr sz="3200" spc="-15" dirty="0" smtClean="0"/>
              <a:t> </a:t>
            </a:r>
            <a:r>
              <a:rPr sz="3200" dirty="0">
                <a:latin typeface="Symbol"/>
                <a:cs typeface="Symbol"/>
              </a:rPr>
              <a:t></a:t>
            </a:r>
            <a:r>
              <a:rPr sz="3200" spc="45" dirty="0">
                <a:latin typeface="Times New Roman"/>
                <a:cs typeface="Times New Roman"/>
              </a:rPr>
              <a:t> </a:t>
            </a:r>
            <a:r>
              <a:rPr sz="3200" dirty="0" smtClean="0"/>
              <a:t>found</a:t>
            </a:r>
            <a:r>
              <a:rPr lang="en-US" sz="3200" dirty="0" smtClean="0"/>
              <a:t> in ST experiments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200" y="6046114"/>
            <a:ext cx="8991600" cy="410753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</a:ln>
        </p:spPr>
        <p:txBody>
          <a:bodyPr vert="horz" wrap="square" lIns="0" tIns="34925" rIns="0" bIns="36576" rtlCol="0">
            <a:spAutoFit/>
          </a:bodyPr>
          <a:lstStyle/>
          <a:p>
            <a:pPr marL="151765" algn="ctr">
              <a:lnSpc>
                <a:spcPct val="100000"/>
              </a:lnSpc>
              <a:spcBef>
                <a:spcPts val="275"/>
              </a:spcBef>
            </a:pPr>
            <a:r>
              <a:rPr lang="en-US" sz="2200" b="1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P</a:t>
            </a:r>
            <a:r>
              <a:rPr sz="2200" b="1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romising scaling </a:t>
            </a:r>
            <a:r>
              <a:rPr sz="2200" b="1" spc="-5" dirty="0">
                <a:solidFill>
                  <a:srgbClr val="FF0000"/>
                </a:solidFill>
                <a:latin typeface="Arial Narrow"/>
                <a:cs typeface="Arial Narrow"/>
              </a:rPr>
              <a:t>to </a:t>
            </a:r>
            <a:r>
              <a:rPr lang="en-US" sz="2200" b="1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ST-FNSF / Pilot</a:t>
            </a:r>
            <a:r>
              <a:rPr sz="2200" b="1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, </a:t>
            </a:r>
            <a:r>
              <a:rPr lang="en-US" sz="2200" b="1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will trend continue </a:t>
            </a:r>
            <a:r>
              <a:rPr sz="22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on</a:t>
            </a:r>
            <a:r>
              <a:rPr sz="2200" b="1" spc="-50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2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NSTX-U</a:t>
            </a:r>
            <a:r>
              <a:rPr lang="en-US" sz="22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2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/</a:t>
            </a:r>
            <a:r>
              <a:rPr lang="en-US" sz="22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2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MAST-U</a:t>
            </a:r>
            <a:r>
              <a:rPr lang="en-US" sz="22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?</a:t>
            </a:r>
            <a:endParaRPr sz="2200" dirty="0">
              <a:latin typeface="Arial Narrow"/>
              <a:cs typeface="Arial Narrow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5800" y="1066800"/>
            <a:ext cx="77724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1097280" indent="-1188720">
              <a:buNone/>
              <a:tabLst>
                <a:tab pos="2513013" algn="l"/>
              </a:tabLst>
            </a:pPr>
            <a:r>
              <a:rPr lang="en-US" sz="2000" b="1" i="0" dirty="0" smtClean="0">
                <a:solidFill>
                  <a:srgbClr val="000000"/>
                </a:solidFill>
              </a:rPr>
              <a:t>ST scaling observed in NSTX and MAST: </a:t>
            </a:r>
            <a:r>
              <a:rPr lang="en-US" sz="2400" b="1" dirty="0" err="1">
                <a:solidFill>
                  <a:srgbClr val="FF0000"/>
                </a:solidFill>
                <a:latin typeface="Symbol" charset="2"/>
                <a:ea typeface="ÇlÇr ñæí©" charset="0"/>
                <a:cs typeface="Symbol" charset="2"/>
              </a:rPr>
              <a:t>t</a:t>
            </a:r>
            <a:r>
              <a:rPr lang="en-US" sz="2400" b="1" baseline="-25000" dirty="0" err="1">
                <a:solidFill>
                  <a:srgbClr val="FF0000"/>
                </a:solidFill>
                <a:ea typeface="ÇlÇr ñæí©" charset="0"/>
                <a:cs typeface="Times New Roman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  <a:ea typeface="ÇlÇr ñæí©" charset="0"/>
                <a:cs typeface="Times New Roman"/>
              </a:rPr>
              <a:t>, </a:t>
            </a:r>
            <a:r>
              <a:rPr lang="en-US" sz="2400" b="1" baseline="-25000" dirty="0" err="1">
                <a:solidFill>
                  <a:srgbClr val="FF0000"/>
                </a:solidFill>
                <a:ea typeface="ÇlÇr ñæí©" charset="0"/>
                <a:cs typeface="Times New Roman"/>
              </a:rPr>
              <a:t>th</a:t>
            </a:r>
            <a:r>
              <a:rPr lang="en-US" sz="2400" b="1" baseline="-25000" dirty="0">
                <a:solidFill>
                  <a:srgbClr val="FF0000"/>
                </a:solidFill>
                <a:ea typeface="ÇlÇr ñæí©" charset="0"/>
                <a:cs typeface="Times New Roman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µ n</a:t>
            </a:r>
            <a:r>
              <a:rPr lang="en-US" sz="2400" b="1" baseline="-25000" dirty="0">
                <a:solidFill>
                  <a:srgbClr val="FF0000"/>
                </a:solidFill>
              </a:rPr>
              <a:t>*e</a:t>
            </a:r>
            <a:r>
              <a:rPr lang="en-US" sz="2400" b="1" baseline="30000" dirty="0">
                <a:solidFill>
                  <a:srgbClr val="FF0000"/>
                </a:solidFill>
              </a:rPr>
              <a:t>-0.8  </a:t>
            </a:r>
            <a:r>
              <a:rPr lang="en-US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-0.0</a:t>
            </a:r>
            <a:r>
              <a:rPr lang="en-US" sz="2400" b="1" baseline="30000" dirty="0" smtClean="0">
                <a:solidFill>
                  <a:srgbClr val="000000"/>
                </a:solidFill>
              </a:rPr>
              <a:t> </a:t>
            </a:r>
            <a:r>
              <a:rPr lang="en-US" sz="2000" b="1" baseline="30000" dirty="0">
                <a:solidFill>
                  <a:srgbClr val="000000"/>
                </a:solidFill>
              </a:rPr>
              <a:t>	</a:t>
            </a:r>
            <a:endParaRPr lang="en-US" sz="2000" b="1" i="0" dirty="0" smtClean="0">
              <a:solidFill>
                <a:srgbClr val="000000"/>
              </a:solidFill>
            </a:endParaRPr>
          </a:p>
          <a:p>
            <a:pPr marL="1097280" indent="-1188720"/>
            <a:r>
              <a:rPr lang="en-US" sz="2000" b="1" dirty="0" smtClean="0">
                <a:solidFill>
                  <a:srgbClr val="000000"/>
                </a:solidFill>
              </a:rPr>
              <a:t>Tokamak </a:t>
            </a:r>
            <a:r>
              <a:rPr lang="en-US" sz="2000" b="1" dirty="0">
                <a:solidFill>
                  <a:srgbClr val="000000"/>
                </a:solidFill>
              </a:rPr>
              <a:t>empirical scaling (</a:t>
            </a:r>
            <a:r>
              <a:rPr lang="en-US" sz="2000" b="1" dirty="0"/>
              <a:t>ITER </a:t>
            </a:r>
            <a:r>
              <a:rPr lang="en-US" sz="2000" b="1" dirty="0" smtClean="0"/>
              <a:t>98y,2):  </a:t>
            </a:r>
            <a:r>
              <a:rPr lang="en-US" sz="2400" b="1" dirty="0" err="1" smtClean="0">
                <a:solidFill>
                  <a:srgbClr val="FF0000"/>
                </a:solidFill>
                <a:latin typeface="Symbol" charset="2"/>
                <a:ea typeface="ÇlÇr ñæí©" charset="0"/>
                <a:cs typeface="Symbol" charset="2"/>
              </a:rPr>
              <a:t>t</a:t>
            </a:r>
            <a:r>
              <a:rPr lang="en-US" sz="2400" b="1" baseline="-25000" dirty="0" err="1" smtClean="0">
                <a:solidFill>
                  <a:srgbClr val="FF0000"/>
                </a:solidFill>
                <a:ea typeface="ÇlÇr ñæí©" charset="0"/>
                <a:cs typeface="Times New Roman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  <a:ea typeface="ÇlÇr ñæí©" charset="0"/>
                <a:cs typeface="Times New Roman"/>
              </a:rPr>
              <a:t>, </a:t>
            </a:r>
            <a:r>
              <a:rPr lang="en-US" sz="2400" b="1" baseline="-25000" dirty="0" err="1">
                <a:solidFill>
                  <a:srgbClr val="FF0000"/>
                </a:solidFill>
                <a:ea typeface="ÇlÇr ñæí©" charset="0"/>
                <a:cs typeface="Times New Roman"/>
              </a:rPr>
              <a:t>th</a:t>
            </a:r>
            <a:r>
              <a:rPr lang="en-US" sz="2400" b="1" baseline="-25000" dirty="0">
                <a:solidFill>
                  <a:srgbClr val="FF0000"/>
                </a:solidFill>
                <a:ea typeface="ÇlÇr ñæí©" charset="0"/>
                <a:cs typeface="Times New Roman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µ n</a:t>
            </a:r>
            <a:r>
              <a:rPr lang="en-US" sz="2400" b="1" baseline="-25000" dirty="0">
                <a:solidFill>
                  <a:srgbClr val="FF0000"/>
                </a:solidFill>
              </a:rPr>
              <a:t>*e</a:t>
            </a:r>
            <a:r>
              <a:rPr lang="en-US" sz="2400" b="1" baseline="30000" dirty="0">
                <a:solidFill>
                  <a:srgbClr val="FF0000"/>
                </a:solidFill>
              </a:rPr>
              <a:t>-0.1  </a:t>
            </a:r>
            <a:r>
              <a:rPr lang="en-US" sz="2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sz="2400" b="1" baseline="30000" dirty="0">
                <a:solidFill>
                  <a:srgbClr val="FF0000"/>
                </a:solidFill>
              </a:rPr>
              <a:t>-0.9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endParaRPr lang="en-US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057400"/>
            <a:ext cx="4191000" cy="396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2200" y="4321314"/>
            <a:ext cx="2185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 wall coatings</a:t>
            </a:r>
          </a:p>
          <a:p>
            <a:endParaRPr lang="en-US" sz="400" dirty="0"/>
          </a:p>
          <a:p>
            <a:r>
              <a:rPr lang="en-US" dirty="0" smtClean="0">
                <a:solidFill>
                  <a:srgbClr val="0000FF"/>
                </a:solidFill>
              </a:rPr>
              <a:t>Boron wall coatings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7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NSTX: Global non-linear GTS gyrokinetic simulations have identified multiple low-k turbulence transport mechanisms</a:t>
            </a:r>
            <a:endParaRPr lang="en-US" sz="2800" dirty="0"/>
          </a:p>
        </p:txBody>
      </p:sp>
      <p:sp>
        <p:nvSpPr>
          <p:cNvPr id="4" name="Content Placeholder 19"/>
          <p:cNvSpPr txBox="1">
            <a:spLocks/>
          </p:cNvSpPr>
          <p:nvPr/>
        </p:nvSpPr>
        <p:spPr>
          <a:xfrm>
            <a:off x="5029200" y="1143000"/>
            <a:ext cx="3895178" cy="2017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Recent GTS simulations have shown possible role of DTEM in contributing to observed favorable collisionality scaling (</a:t>
            </a:r>
            <a:r>
              <a:rPr lang="en-US" sz="2000" dirty="0" err="1" smtClean="0"/>
              <a:t>Bτ</a:t>
            </a:r>
            <a:r>
              <a:rPr lang="en-US" sz="2000" baseline="-25000" dirty="0" err="1" smtClean="0"/>
              <a:t>th</a:t>
            </a:r>
            <a:r>
              <a:rPr lang="en-US" sz="2000" dirty="0" err="1" smtClean="0"/>
              <a:t>~ν</a:t>
            </a:r>
            <a:r>
              <a:rPr lang="en-US" sz="2000" baseline="-25000" dirty="0" smtClean="0"/>
              <a:t>*e</a:t>
            </a:r>
            <a:r>
              <a:rPr lang="en-US" sz="2000" baseline="30000" dirty="0" smtClean="0"/>
              <a:t>-0.8</a:t>
            </a:r>
            <a:r>
              <a:rPr lang="en-US" sz="2000" dirty="0" smtClean="0"/>
              <a:t>)</a:t>
            </a:r>
          </a:p>
          <a:p>
            <a:pPr lvl="1"/>
            <a:r>
              <a:rPr lang="en-US" dirty="0" smtClean="0"/>
              <a:t>In addition to microtearing</a:t>
            </a:r>
          </a:p>
          <a:p>
            <a:pPr lvl="1"/>
            <a:r>
              <a:rPr lang="en-US" dirty="0" smtClean="0"/>
              <a:t>Synergy with DIII-D 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0400" y="5867400"/>
            <a:ext cx="3359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W. Wang et al., NF Letters, </a:t>
            </a:r>
            <a:r>
              <a:rPr lang="en-US" sz="1600" dirty="0" err="1" smtClean="0"/>
              <a:t>PoP</a:t>
            </a:r>
            <a:r>
              <a:rPr lang="en-US" sz="1600" dirty="0" smtClean="0"/>
              <a:t> (2015)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3200400"/>
            <a:ext cx="3479014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4960953" y="4279356"/>
            <a:ext cx="1859791" cy="32942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Energy Flux MW/m</a:t>
            </a:r>
            <a:r>
              <a:rPr lang="en-US" sz="1400" baseline="30000" dirty="0" smtClean="0"/>
              <a:t>2</a:t>
            </a:r>
            <a:endParaRPr lang="en-US" sz="1400" dirty="0"/>
          </a:p>
        </p:txBody>
      </p:sp>
      <p:sp>
        <p:nvSpPr>
          <p:cNvPr id="8" name="Content Placeholder 19"/>
          <p:cNvSpPr txBox="1">
            <a:spLocks/>
          </p:cNvSpPr>
          <p:nvPr/>
        </p:nvSpPr>
        <p:spPr>
          <a:xfrm>
            <a:off x="304800" y="1143000"/>
            <a:ext cx="42672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Strong flow shear can destabilize Kelvin-Helmholtz instability</a:t>
            </a:r>
          </a:p>
          <a:p>
            <a:pPr marL="396875" lvl="1" indent="-227013"/>
            <a:r>
              <a:rPr lang="en-US" dirty="0" smtClean="0"/>
              <a:t>Non-linear global GTS simulations</a:t>
            </a:r>
          </a:p>
          <a:p>
            <a:pPr marL="396875" lvl="1" indent="-227013">
              <a:spcBef>
                <a:spcPts val="0"/>
              </a:spcBef>
            </a:pPr>
            <a:r>
              <a:rPr lang="en-US" sz="1800" dirty="0" smtClean="0"/>
              <a:t>K-H + ITG + Neo </a:t>
            </a:r>
            <a:r>
              <a:rPr lang="en-US" sz="1800" dirty="0"/>
              <a:t>ion transport </a:t>
            </a:r>
            <a:r>
              <a:rPr lang="en-US" sz="1800" dirty="0" smtClean="0"/>
              <a:t>within factor of 2 of </a:t>
            </a:r>
            <a:r>
              <a:rPr lang="en-US" sz="1800" dirty="0" err="1"/>
              <a:t>expt’l</a:t>
            </a:r>
            <a:r>
              <a:rPr lang="en-US" sz="1800" dirty="0"/>
              <a:t> </a:t>
            </a:r>
            <a:r>
              <a:rPr lang="en-US" sz="1800" dirty="0" smtClean="0"/>
              <a:t>level</a:t>
            </a:r>
          </a:p>
          <a:p>
            <a:pPr marL="396875" lvl="1" indent="-227013">
              <a:spcBef>
                <a:spcPts val="0"/>
              </a:spcBef>
            </a:pPr>
            <a:r>
              <a:rPr lang="en-US" sz="1800" dirty="0" smtClean="0"/>
              <a:t>Cannot account for electron transport</a:t>
            </a:r>
            <a:endParaRPr lang="en-US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79311" y="3104494"/>
            <a:ext cx="2528094" cy="2418310"/>
            <a:chOff x="79311" y="3104494"/>
            <a:chExt cx="2359089" cy="2305706"/>
          </a:xfrm>
        </p:grpSpPr>
        <p:sp>
          <p:nvSpPr>
            <p:cNvPr id="13" name="TextBox 12"/>
            <p:cNvSpPr txBox="1"/>
            <p:nvPr/>
          </p:nvSpPr>
          <p:spPr>
            <a:xfrm>
              <a:off x="1220941" y="3104494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/>
                <a:t>Ions</a:t>
              </a:r>
              <a:endParaRPr lang="en-US" sz="1600" i="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11" y="3350150"/>
              <a:ext cx="2359089" cy="206005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753061" y="3104494"/>
            <a:ext cx="2580939" cy="2418310"/>
            <a:chOff x="2524461" y="3087796"/>
            <a:chExt cx="2430081" cy="2277574"/>
          </a:xfrm>
        </p:grpSpPr>
        <p:sp>
          <p:nvSpPr>
            <p:cNvPr id="14" name="TextBox 13"/>
            <p:cNvSpPr txBox="1"/>
            <p:nvPr/>
          </p:nvSpPr>
          <p:spPr>
            <a:xfrm>
              <a:off x="3451180" y="3087796"/>
              <a:ext cx="11208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/>
                <a:t>Electrons</a:t>
              </a:r>
              <a:endParaRPr lang="en-US" sz="1600" i="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4461" y="3307970"/>
              <a:ext cx="2430081" cy="205740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471" y="3200627"/>
            <a:ext cx="3480529" cy="274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8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NSTX:  Large inferred anomalous </a:t>
            </a:r>
            <a:br>
              <a:rPr lang="en-US" sz="3200" dirty="0" smtClean="0"/>
            </a:br>
            <a:r>
              <a:rPr lang="en-US" sz="3200" dirty="0" smtClean="0"/>
              <a:t>core electron transport in presence of CAE/GAEs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9144000" cy="1278148"/>
          </a:xfrm>
        </p:spPr>
        <p:txBody>
          <a:bodyPr/>
          <a:lstStyle/>
          <a:p>
            <a:r>
              <a:rPr lang="en-US" sz="1800" dirty="0" smtClean="0"/>
              <a:t>Observation of high frequency Compressional/Global Alfven </a:t>
            </a:r>
            <a:r>
              <a:rPr lang="en-US" sz="1800" dirty="0" err="1" smtClean="0"/>
              <a:t>Eigenmodes</a:t>
            </a:r>
            <a:r>
              <a:rPr lang="en-US" sz="1800" dirty="0" smtClean="0"/>
              <a:t> (CAE/GAE) modes in plasma core associated with flattening of T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 profile (</a:t>
            </a:r>
            <a:r>
              <a:rPr lang="en-US" sz="1800" dirty="0" err="1" smtClean="0"/>
              <a:t>Stutman</a:t>
            </a:r>
            <a:r>
              <a:rPr lang="en-US" sz="1800" dirty="0" smtClean="0"/>
              <a:t>, </a:t>
            </a:r>
            <a:r>
              <a:rPr lang="en-US" sz="1800" dirty="0" err="1" smtClean="0"/>
              <a:t>Tritz</a:t>
            </a:r>
            <a:r>
              <a:rPr lang="en-US" sz="1800" dirty="0" smtClean="0"/>
              <a:t> - JHU)</a:t>
            </a:r>
          </a:p>
          <a:p>
            <a:pPr lvl="1"/>
            <a:r>
              <a:rPr lang="en-US" sz="1800" dirty="0" smtClean="0"/>
              <a:t>High level of transport (10-100 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/s) inferred assuming classical beam physics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6" y="2086592"/>
            <a:ext cx="4639714" cy="4238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678" y="3429000"/>
            <a:ext cx="2984500" cy="264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3078" y="21336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 smtClean="0">
                <a:solidFill>
                  <a:srgbClr val="008080"/>
                </a:solidFill>
              </a:rPr>
              <a:t>BES spectra show mode amplitudes peaking from R=115 to 120 cm (r/a~0.2 to 0.3), in region of enhanced transport</a:t>
            </a:r>
            <a:endParaRPr lang="en-US" sz="1800" b="0" i="0" dirty="0">
              <a:solidFill>
                <a:srgbClr val="00808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5638800"/>
            <a:ext cx="9409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Stutman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346278" y="5791200"/>
            <a:ext cx="7215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Smith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2315192"/>
            <a:ext cx="768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0" dirty="0" smtClean="0">
                <a:solidFill>
                  <a:schemeClr val="tx1"/>
                </a:solidFill>
              </a:rPr>
              <a:t>CAE/GAE</a:t>
            </a:r>
            <a:endParaRPr lang="en-US" sz="1000" i="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581400" y="3000992"/>
            <a:ext cx="304800" cy="2286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4343400" y="2619992"/>
            <a:ext cx="457200" cy="4572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301086" y="6172200"/>
            <a:ext cx="4913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80"/>
                </a:solidFill>
              </a:rPr>
              <a:t>Is enhanced transport the full picture?</a:t>
            </a:r>
            <a:endParaRPr lang="en-US" sz="2000" dirty="0">
              <a:solidFill>
                <a:srgbClr val="00808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374478" y="5943600"/>
            <a:ext cx="228600" cy="1524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07878" y="3429000"/>
            <a:ext cx="2667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0" i="0" dirty="0" smtClean="0">
                <a:solidFill>
                  <a:schemeClr val="tx1"/>
                </a:solidFill>
              </a:rPr>
              <a:t>~</a:t>
            </a:r>
            <a:r>
              <a:rPr lang="en-US" sz="1100" b="0" i="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100" b="0" i="0" dirty="0" err="1" smtClean="0">
                <a:solidFill>
                  <a:schemeClr val="tx1"/>
                </a:solidFill>
              </a:rPr>
              <a:t>n</a:t>
            </a:r>
            <a:r>
              <a:rPr lang="en-US" sz="1100" b="0" i="0" dirty="0" smtClean="0">
                <a:solidFill>
                  <a:schemeClr val="tx1"/>
                </a:solidFill>
              </a:rPr>
              <a:t> amplitude of 738 </a:t>
            </a:r>
            <a:r>
              <a:rPr lang="en-US" sz="1100" b="0" i="0" dirty="0" err="1" smtClean="0">
                <a:solidFill>
                  <a:schemeClr val="tx1"/>
                </a:solidFill>
              </a:rPr>
              <a:t>kHZ</a:t>
            </a:r>
            <a:r>
              <a:rPr lang="en-US" sz="1100" b="0" i="0" dirty="0" smtClean="0">
                <a:solidFill>
                  <a:schemeClr val="tx1"/>
                </a:solidFill>
              </a:rPr>
              <a:t> CAE/GAE  </a:t>
            </a:r>
            <a:endParaRPr lang="en-US" sz="1100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5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New NSTX-U result:  suppression </a:t>
            </a:r>
            <a:r>
              <a:rPr lang="en-US" sz="3200" dirty="0"/>
              <a:t>of </a:t>
            </a:r>
            <a:r>
              <a:rPr lang="en-US" sz="3200" dirty="0" smtClean="0"/>
              <a:t>counter-propagating </a:t>
            </a:r>
            <a:r>
              <a:rPr lang="en-US" sz="3200" dirty="0"/>
              <a:t>GAE o</a:t>
            </a:r>
            <a:r>
              <a:rPr lang="en-US" sz="3200" dirty="0" smtClean="0"/>
              <a:t>bserved for large R</a:t>
            </a:r>
            <a:r>
              <a:rPr lang="en-US" sz="3200" baseline="-25000" dirty="0" smtClean="0"/>
              <a:t>TAN</a:t>
            </a:r>
            <a:r>
              <a:rPr lang="en-US" sz="3200" dirty="0" smtClean="0"/>
              <a:t> 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NBI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798"/>
            <a:ext cx="4267200" cy="510540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Top panel: GAE excited by inboard sources 1B / 1C </a:t>
            </a:r>
          </a:p>
          <a:p>
            <a:r>
              <a:rPr lang="en-US" sz="2400" dirty="0" smtClean="0"/>
              <a:t>Injection of new outboard source 2B starts at 0.192s 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suppression of GAE</a:t>
            </a:r>
          </a:p>
          <a:p>
            <a:pPr lvl="1"/>
            <a:r>
              <a:rPr lang="en-US" sz="2000" dirty="0" smtClean="0"/>
              <a:t>Suppression also with 2A, 2C</a:t>
            </a:r>
          </a:p>
          <a:p>
            <a:r>
              <a:rPr lang="en-US" sz="2400" dirty="0"/>
              <a:t>Observations consistent with model of cyclotron-resonant drive of </a:t>
            </a:r>
            <a:r>
              <a:rPr lang="en-US" sz="2400" dirty="0" smtClean="0"/>
              <a:t>GAE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Will investigate whether GAE absence impacts electron thermal transport</a:t>
            </a:r>
          </a:p>
          <a:p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023105"/>
            <a:ext cx="4181118" cy="50728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7632" y="6096000"/>
            <a:ext cx="8032968" cy="30777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tIns="0" bIns="0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NBI already powerful new tool for Fast Ion and AE physics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34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19200"/>
            <a:ext cx="8991600" cy="5410200"/>
          </a:xfrm>
        </p:spPr>
        <p:txBody>
          <a:bodyPr/>
          <a:lstStyle/>
          <a:p>
            <a:r>
              <a:rPr lang="en-US" dirty="0" smtClean="0"/>
              <a:t>Motivations for studying “spherical” tokamak (ST)</a:t>
            </a:r>
          </a:p>
          <a:p>
            <a:endParaRPr lang="en-US" sz="2000" dirty="0" smtClean="0"/>
          </a:p>
          <a:p>
            <a:r>
              <a:rPr lang="en-US" dirty="0" smtClean="0"/>
              <a:t>Mission elements of NSTX-U Research Program</a:t>
            </a:r>
          </a:p>
          <a:p>
            <a:endParaRPr lang="en-US" sz="2000" dirty="0"/>
          </a:p>
          <a:p>
            <a:r>
              <a:rPr lang="en-US" dirty="0" smtClean="0"/>
              <a:t>NSTX-U research commissioning status</a:t>
            </a:r>
          </a:p>
          <a:p>
            <a:endParaRPr lang="en-US" sz="2000" dirty="0"/>
          </a:p>
          <a:p>
            <a:r>
              <a:rPr lang="en-US" dirty="0" smtClean="0"/>
              <a:t>Key physics issues for ST</a:t>
            </a:r>
          </a:p>
          <a:p>
            <a:pPr lvl="1"/>
            <a:r>
              <a:rPr lang="en-US" dirty="0" smtClean="0"/>
              <a:t>Energy transport</a:t>
            </a:r>
          </a:p>
          <a:p>
            <a:pPr lvl="1"/>
            <a:r>
              <a:rPr lang="en-US" dirty="0" smtClean="0"/>
              <a:t>High-beta stability</a:t>
            </a:r>
          </a:p>
          <a:p>
            <a:pPr lvl="1"/>
            <a:r>
              <a:rPr lang="en-US" dirty="0" smtClean="0"/>
              <a:t>Power exhaust </a:t>
            </a:r>
          </a:p>
          <a:p>
            <a:pPr lvl="1"/>
            <a:r>
              <a:rPr lang="en-US" dirty="0" smtClean="0"/>
              <a:t>Current sustainment and start-up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89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New 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NBI: L-mode core </a:t>
            </a:r>
            <a:r>
              <a:rPr lang="en-US" sz="3200" dirty="0" err="1" smtClean="0"/>
              <a:t>sawtooth</a:t>
            </a:r>
            <a:r>
              <a:rPr lang="en-US" sz="3200" dirty="0" smtClean="0"/>
              <a:t> and tearing </a:t>
            </a:r>
            <a:br>
              <a:rPr lang="en-US" sz="3200" dirty="0" smtClean="0"/>
            </a:br>
            <a:r>
              <a:rPr lang="en-US" sz="3200" dirty="0" smtClean="0"/>
              <a:t>dynamics change with source tangency radius </a:t>
            </a:r>
            <a:endParaRPr lang="en-US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1383075"/>
            <a:ext cx="3612277" cy="257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3612277" cy="257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Connector 29"/>
          <p:cNvCxnSpPr/>
          <p:nvPr/>
        </p:nvCxnSpPr>
        <p:spPr>
          <a:xfrm>
            <a:off x="7391400" y="1752600"/>
            <a:ext cx="0" cy="435233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89343" y="1819870"/>
            <a:ext cx="99257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Most</a:t>
            </a:r>
          </a:p>
          <a:p>
            <a:pPr algn="ctr"/>
            <a:r>
              <a:rPr lang="en-US" b="1" dirty="0" smtClean="0"/>
              <a:t>on-axis</a:t>
            </a:r>
          </a:p>
          <a:p>
            <a:pPr algn="ctr"/>
            <a:r>
              <a:rPr lang="en-US" b="1" dirty="0" smtClean="0"/>
              <a:t>2</a:t>
            </a:r>
            <a:r>
              <a:rPr lang="en-US" b="1" baseline="30000" dirty="0" smtClean="0"/>
              <a:t>nd</a:t>
            </a:r>
            <a:r>
              <a:rPr lang="en-US" b="1" dirty="0" smtClean="0"/>
              <a:t> NBI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76758" y="4419600"/>
            <a:ext cx="1274708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Most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tangential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</a:t>
            </a:r>
            <a:r>
              <a:rPr lang="en-US" b="1" baseline="30000" dirty="0" smtClean="0">
                <a:solidFill>
                  <a:srgbClr val="FF0000"/>
                </a:solidFill>
              </a:rPr>
              <a:t>nd</a:t>
            </a:r>
            <a:r>
              <a:rPr lang="en-US" b="1" dirty="0" smtClean="0">
                <a:solidFill>
                  <a:srgbClr val="FF0000"/>
                </a:solidFill>
              </a:rPr>
              <a:t> NBI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6858001" y="4419600"/>
            <a:ext cx="457200" cy="3048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6858000" y="1828800"/>
            <a:ext cx="457200" cy="3048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6850"/>
            <a:ext cx="4789576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/>
          <p:cNvCxnSpPr/>
          <p:nvPr/>
        </p:nvCxnSpPr>
        <p:spPr>
          <a:xfrm>
            <a:off x="3067050" y="1600200"/>
            <a:ext cx="0" cy="289560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191000" y="5105400"/>
            <a:ext cx="1066799" cy="1466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789576" y="3581400"/>
            <a:ext cx="925424" cy="9848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5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19200"/>
            <a:ext cx="8991600" cy="54102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Motivations for studying “spherical” tokamak (ST)</a:t>
            </a:r>
          </a:p>
          <a:p>
            <a:endParaRPr lang="en-US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Mission elements of NSTX-U Research Program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NSTX-U research commissioning status</a:t>
            </a:r>
          </a:p>
          <a:p>
            <a:endParaRPr lang="en-US" sz="2000" dirty="0"/>
          </a:p>
          <a:p>
            <a:r>
              <a:rPr lang="en-US" dirty="0" smtClean="0"/>
              <a:t>Key physics issues for ST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Energy transport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High-beta stability</a:t>
            </a:r>
          </a:p>
          <a:p>
            <a:pPr lvl="1"/>
            <a:r>
              <a:rPr lang="en-US" dirty="0" smtClean="0"/>
              <a:t>Power exhaust 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Current sustainment and start-up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43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86105"/>
            <a:ext cx="9144000" cy="7879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spc="-45" dirty="0" smtClean="0"/>
              <a:t>Dedicated </a:t>
            </a:r>
            <a:r>
              <a:rPr lang="en-US" sz="3200" spc="-45" dirty="0"/>
              <a:t>t</a:t>
            </a:r>
            <a:r>
              <a:rPr sz="3200" spc="-45" dirty="0" smtClean="0"/>
              <a:t>okamak </a:t>
            </a:r>
            <a:r>
              <a:rPr sz="3200" dirty="0"/>
              <a:t>+ ST </a:t>
            </a:r>
            <a:r>
              <a:rPr lang="en-US" sz="3200" spc="-5" dirty="0" smtClean="0"/>
              <a:t>experiments found </a:t>
            </a:r>
            <a:br>
              <a:rPr lang="en-US" sz="3200" spc="-5" dirty="0" smtClean="0"/>
            </a:br>
            <a:r>
              <a:rPr lang="en-US" sz="3200" spc="-5" dirty="0" smtClean="0"/>
              <a:t>power </a:t>
            </a:r>
            <a:r>
              <a:rPr sz="3200" spc="-5" dirty="0" smtClean="0"/>
              <a:t>exhaust </a:t>
            </a:r>
            <a:r>
              <a:rPr sz="3200" spc="-5" dirty="0"/>
              <a:t>width varies as </a:t>
            </a:r>
            <a:r>
              <a:rPr sz="3200" dirty="0"/>
              <a:t>1 /</a:t>
            </a:r>
            <a:r>
              <a:rPr sz="3200" spc="60" dirty="0"/>
              <a:t> </a:t>
            </a:r>
            <a:r>
              <a:rPr sz="3200" spc="-5" dirty="0" err="1" smtClean="0"/>
              <a:t>B</a:t>
            </a:r>
            <a:r>
              <a:rPr sz="3200" spc="-7" baseline="-20833" dirty="0" err="1" smtClean="0"/>
              <a:t>poloidal</a:t>
            </a:r>
            <a:endParaRPr sz="3200" baseline="-20833" dirty="0"/>
          </a:p>
        </p:txBody>
      </p:sp>
      <p:sp>
        <p:nvSpPr>
          <p:cNvPr id="3" name="object 3"/>
          <p:cNvSpPr/>
          <p:nvPr/>
        </p:nvSpPr>
        <p:spPr>
          <a:xfrm>
            <a:off x="1943537" y="1248333"/>
            <a:ext cx="4123098" cy="45706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67090" y="1765162"/>
            <a:ext cx="1097280" cy="2566035"/>
          </a:xfrm>
          <a:custGeom>
            <a:avLst/>
            <a:gdLst/>
            <a:ahLst/>
            <a:cxnLst/>
            <a:rect l="l" t="t" r="r" b="b"/>
            <a:pathLst>
              <a:path w="1097279" h="2566035">
                <a:moveTo>
                  <a:pt x="36362" y="1361296"/>
                </a:moveTo>
                <a:lnTo>
                  <a:pt x="26935" y="1295301"/>
                </a:lnTo>
                <a:lnTo>
                  <a:pt x="18951" y="1229970"/>
                </a:lnTo>
                <a:lnTo>
                  <a:pt x="12392" y="1165389"/>
                </a:lnTo>
                <a:lnTo>
                  <a:pt x="7237" y="1101642"/>
                </a:lnTo>
                <a:lnTo>
                  <a:pt x="3467" y="1038816"/>
                </a:lnTo>
                <a:lnTo>
                  <a:pt x="1061" y="976996"/>
                </a:lnTo>
                <a:lnTo>
                  <a:pt x="0" y="916266"/>
                </a:lnTo>
                <a:lnTo>
                  <a:pt x="263" y="856713"/>
                </a:lnTo>
                <a:lnTo>
                  <a:pt x="1832" y="798422"/>
                </a:lnTo>
                <a:lnTo>
                  <a:pt x="4685" y="741478"/>
                </a:lnTo>
                <a:lnTo>
                  <a:pt x="8804" y="685967"/>
                </a:lnTo>
                <a:lnTo>
                  <a:pt x="14169" y="631974"/>
                </a:lnTo>
                <a:lnTo>
                  <a:pt x="20758" y="579584"/>
                </a:lnTo>
                <a:lnTo>
                  <a:pt x="28554" y="528883"/>
                </a:lnTo>
                <a:lnTo>
                  <a:pt x="37535" y="479956"/>
                </a:lnTo>
                <a:lnTo>
                  <a:pt x="47683" y="432888"/>
                </a:lnTo>
                <a:lnTo>
                  <a:pt x="58976" y="387766"/>
                </a:lnTo>
                <a:lnTo>
                  <a:pt x="71396" y="344673"/>
                </a:lnTo>
                <a:lnTo>
                  <a:pt x="84922" y="303696"/>
                </a:lnTo>
                <a:lnTo>
                  <a:pt x="99534" y="264921"/>
                </a:lnTo>
                <a:lnTo>
                  <a:pt x="115213" y="228431"/>
                </a:lnTo>
                <a:lnTo>
                  <a:pt x="149692" y="162654"/>
                </a:lnTo>
                <a:lnTo>
                  <a:pt x="188199" y="107046"/>
                </a:lnTo>
                <a:lnTo>
                  <a:pt x="230575" y="62291"/>
                </a:lnTo>
                <a:lnTo>
                  <a:pt x="276662" y="29073"/>
                </a:lnTo>
                <a:lnTo>
                  <a:pt x="326300" y="8075"/>
                </a:lnTo>
                <a:lnTo>
                  <a:pt x="379013" y="0"/>
                </a:lnTo>
                <a:lnTo>
                  <a:pt x="405782" y="960"/>
                </a:lnTo>
                <a:lnTo>
                  <a:pt x="459608" y="12573"/>
                </a:lnTo>
                <a:lnTo>
                  <a:pt x="513526" y="36607"/>
                </a:lnTo>
                <a:lnTo>
                  <a:pt x="567179" y="72457"/>
                </a:lnTo>
                <a:lnTo>
                  <a:pt x="620210" y="119519"/>
                </a:lnTo>
                <a:lnTo>
                  <a:pt x="672265" y="177188"/>
                </a:lnTo>
                <a:lnTo>
                  <a:pt x="697814" y="209812"/>
                </a:lnTo>
                <a:lnTo>
                  <a:pt x="722986" y="244861"/>
                </a:lnTo>
                <a:lnTo>
                  <a:pt x="747735" y="282260"/>
                </a:lnTo>
                <a:lnTo>
                  <a:pt x="772018" y="321933"/>
                </a:lnTo>
                <a:lnTo>
                  <a:pt x="795789" y="363805"/>
                </a:lnTo>
                <a:lnTo>
                  <a:pt x="819004" y="407800"/>
                </a:lnTo>
                <a:lnTo>
                  <a:pt x="841619" y="453843"/>
                </a:lnTo>
                <a:lnTo>
                  <a:pt x="863589" y="501858"/>
                </a:lnTo>
                <a:lnTo>
                  <a:pt x="884870" y="551770"/>
                </a:lnTo>
                <a:lnTo>
                  <a:pt x="905417" y="603502"/>
                </a:lnTo>
                <a:lnTo>
                  <a:pt x="925185" y="656981"/>
                </a:lnTo>
                <a:lnTo>
                  <a:pt x="944131" y="712129"/>
                </a:lnTo>
                <a:lnTo>
                  <a:pt x="962209" y="768872"/>
                </a:lnTo>
                <a:lnTo>
                  <a:pt x="979376" y="827134"/>
                </a:lnTo>
                <a:lnTo>
                  <a:pt x="995586" y="886840"/>
                </a:lnTo>
                <a:lnTo>
                  <a:pt x="1010795" y="947913"/>
                </a:lnTo>
                <a:lnTo>
                  <a:pt x="1024958" y="1010279"/>
                </a:lnTo>
                <a:lnTo>
                  <a:pt x="1038032" y="1073861"/>
                </a:lnTo>
                <a:lnTo>
                  <a:pt x="1049971" y="1138585"/>
                </a:lnTo>
                <a:lnTo>
                  <a:pt x="1060732" y="1204375"/>
                </a:lnTo>
                <a:lnTo>
                  <a:pt x="1070159" y="1270370"/>
                </a:lnTo>
                <a:lnTo>
                  <a:pt x="1078142" y="1335701"/>
                </a:lnTo>
                <a:lnTo>
                  <a:pt x="1084702" y="1400283"/>
                </a:lnTo>
                <a:lnTo>
                  <a:pt x="1089857" y="1464029"/>
                </a:lnTo>
                <a:lnTo>
                  <a:pt x="1093628" y="1526855"/>
                </a:lnTo>
                <a:lnTo>
                  <a:pt x="1096034" y="1588676"/>
                </a:lnTo>
                <a:lnTo>
                  <a:pt x="1097096" y="1649405"/>
                </a:lnTo>
                <a:lnTo>
                  <a:pt x="1096832" y="1708958"/>
                </a:lnTo>
                <a:lnTo>
                  <a:pt x="1095264" y="1767249"/>
                </a:lnTo>
                <a:lnTo>
                  <a:pt x="1092411" y="1824193"/>
                </a:lnTo>
                <a:lnTo>
                  <a:pt x="1088292" y="1879704"/>
                </a:lnTo>
                <a:lnTo>
                  <a:pt x="1082929" y="1933698"/>
                </a:lnTo>
                <a:lnTo>
                  <a:pt x="1076339" y="1986087"/>
                </a:lnTo>
                <a:lnTo>
                  <a:pt x="1068544" y="2036789"/>
                </a:lnTo>
                <a:lnTo>
                  <a:pt x="1059563" y="2085716"/>
                </a:lnTo>
                <a:lnTo>
                  <a:pt x="1049416" y="2132783"/>
                </a:lnTo>
                <a:lnTo>
                  <a:pt x="1038123" y="2177906"/>
                </a:lnTo>
                <a:lnTo>
                  <a:pt x="1025703" y="2220998"/>
                </a:lnTo>
                <a:lnTo>
                  <a:pt x="1012178" y="2261975"/>
                </a:lnTo>
                <a:lnTo>
                  <a:pt x="997565" y="2300751"/>
                </a:lnTo>
                <a:lnTo>
                  <a:pt x="981886" y="2337240"/>
                </a:lnTo>
                <a:lnTo>
                  <a:pt x="947407" y="2403018"/>
                </a:lnTo>
                <a:lnTo>
                  <a:pt x="908900" y="2458626"/>
                </a:lnTo>
                <a:lnTo>
                  <a:pt x="866523" y="2503380"/>
                </a:lnTo>
                <a:lnTo>
                  <a:pt x="820435" y="2536598"/>
                </a:lnTo>
                <a:lnTo>
                  <a:pt x="770794" y="2557597"/>
                </a:lnTo>
                <a:lnTo>
                  <a:pt x="718080" y="2565672"/>
                </a:lnTo>
                <a:lnTo>
                  <a:pt x="691312" y="2564712"/>
                </a:lnTo>
                <a:lnTo>
                  <a:pt x="637485" y="2553099"/>
                </a:lnTo>
                <a:lnTo>
                  <a:pt x="583568" y="2529066"/>
                </a:lnTo>
                <a:lnTo>
                  <a:pt x="529915" y="2493216"/>
                </a:lnTo>
                <a:lnTo>
                  <a:pt x="476883" y="2446155"/>
                </a:lnTo>
                <a:lnTo>
                  <a:pt x="424829" y="2388487"/>
                </a:lnTo>
                <a:lnTo>
                  <a:pt x="399280" y="2355863"/>
                </a:lnTo>
                <a:lnTo>
                  <a:pt x="374108" y="2320815"/>
                </a:lnTo>
                <a:lnTo>
                  <a:pt x="349359" y="2283416"/>
                </a:lnTo>
                <a:lnTo>
                  <a:pt x="325076" y="2243743"/>
                </a:lnTo>
                <a:lnTo>
                  <a:pt x="301305" y="2201871"/>
                </a:lnTo>
                <a:lnTo>
                  <a:pt x="278090" y="2157877"/>
                </a:lnTo>
                <a:lnTo>
                  <a:pt x="255475" y="2111834"/>
                </a:lnTo>
                <a:lnTo>
                  <a:pt x="233505" y="2063819"/>
                </a:lnTo>
                <a:lnTo>
                  <a:pt x="212224" y="2013907"/>
                </a:lnTo>
                <a:lnTo>
                  <a:pt x="191677" y="1962175"/>
                </a:lnTo>
                <a:lnTo>
                  <a:pt x="171908" y="1908696"/>
                </a:lnTo>
                <a:lnTo>
                  <a:pt x="152963" y="1853548"/>
                </a:lnTo>
                <a:lnTo>
                  <a:pt x="134884" y="1796804"/>
                </a:lnTo>
                <a:lnTo>
                  <a:pt x="117718" y="1738542"/>
                </a:lnTo>
                <a:lnTo>
                  <a:pt x="101508" y="1678836"/>
                </a:lnTo>
                <a:lnTo>
                  <a:pt x="86299" y="1617762"/>
                </a:lnTo>
                <a:lnTo>
                  <a:pt x="72136" y="1555396"/>
                </a:lnTo>
                <a:lnTo>
                  <a:pt x="59062" y="1491812"/>
                </a:lnTo>
                <a:lnTo>
                  <a:pt x="47123" y="1427087"/>
                </a:lnTo>
                <a:lnTo>
                  <a:pt x="36362" y="1361296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48753" y="1536449"/>
            <a:ext cx="1450975" cy="722630"/>
          </a:xfrm>
          <a:custGeom>
            <a:avLst/>
            <a:gdLst/>
            <a:ahLst/>
            <a:cxnLst/>
            <a:rect l="l" t="t" r="r" b="b"/>
            <a:pathLst>
              <a:path w="1450975" h="722630">
                <a:moveTo>
                  <a:pt x="66268" y="493725"/>
                </a:moveTo>
                <a:lnTo>
                  <a:pt x="0" y="655866"/>
                </a:lnTo>
                <a:lnTo>
                  <a:pt x="162140" y="722122"/>
                </a:lnTo>
                <a:lnTo>
                  <a:pt x="138163" y="665022"/>
                </a:lnTo>
                <a:lnTo>
                  <a:pt x="410217" y="550824"/>
                </a:lnTo>
                <a:lnTo>
                  <a:pt x="90233" y="550824"/>
                </a:lnTo>
                <a:lnTo>
                  <a:pt x="66268" y="493725"/>
                </a:lnTo>
                <a:close/>
              </a:path>
              <a:path w="1450975" h="722630">
                <a:moveTo>
                  <a:pt x="1402448" y="0"/>
                </a:moveTo>
                <a:lnTo>
                  <a:pt x="90233" y="550824"/>
                </a:lnTo>
                <a:lnTo>
                  <a:pt x="410217" y="550824"/>
                </a:lnTo>
                <a:lnTo>
                  <a:pt x="1450390" y="114198"/>
                </a:lnTo>
                <a:lnTo>
                  <a:pt x="140244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48753" y="1536449"/>
            <a:ext cx="1450975" cy="722630"/>
          </a:xfrm>
          <a:custGeom>
            <a:avLst/>
            <a:gdLst/>
            <a:ahLst/>
            <a:cxnLst/>
            <a:rect l="l" t="t" r="r" b="b"/>
            <a:pathLst>
              <a:path w="1450975" h="722630">
                <a:moveTo>
                  <a:pt x="0" y="655866"/>
                </a:moveTo>
                <a:lnTo>
                  <a:pt x="66268" y="493725"/>
                </a:lnTo>
                <a:lnTo>
                  <a:pt x="90233" y="550824"/>
                </a:lnTo>
                <a:lnTo>
                  <a:pt x="1402448" y="0"/>
                </a:lnTo>
                <a:lnTo>
                  <a:pt x="1450390" y="114198"/>
                </a:lnTo>
                <a:lnTo>
                  <a:pt x="138163" y="665022"/>
                </a:lnTo>
                <a:lnTo>
                  <a:pt x="162140" y="722122"/>
                </a:lnTo>
                <a:lnTo>
                  <a:pt x="0" y="655866"/>
                </a:lnTo>
                <a:close/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953124" y="1029208"/>
            <a:ext cx="3962276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0510" marR="5080" indent="-258445">
              <a:lnSpc>
                <a:spcPct val="100000"/>
              </a:lnSpc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ST data breaks aspect</a:t>
            </a:r>
            <a:r>
              <a:rPr sz="2400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ratio  degeneracy of data</a:t>
            </a:r>
            <a:r>
              <a:rPr sz="2400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set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04999" y="3352800"/>
            <a:ext cx="228600" cy="1484630"/>
          </a:xfrm>
          <a:custGeom>
            <a:avLst/>
            <a:gdLst/>
            <a:ahLst/>
            <a:cxnLst/>
            <a:rect l="l" t="t" r="r" b="b"/>
            <a:pathLst>
              <a:path w="228600" h="1484629">
                <a:moveTo>
                  <a:pt x="0" y="0"/>
                </a:moveTo>
                <a:lnTo>
                  <a:pt x="228600" y="0"/>
                </a:lnTo>
                <a:lnTo>
                  <a:pt x="228600" y="1484566"/>
                </a:lnTo>
                <a:lnTo>
                  <a:pt x="0" y="14845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200" y="5939129"/>
            <a:ext cx="8991600" cy="46228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112395">
              <a:lnSpc>
                <a:spcPct val="100000"/>
              </a:lnSpc>
              <a:spcBef>
                <a:spcPts val="265"/>
              </a:spcBef>
              <a:tabLst>
                <a:tab pos="5144135" algn="l"/>
              </a:tabLst>
            </a:pP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Will 1/B</a:t>
            </a:r>
            <a:r>
              <a:rPr sz="2400" spc="-7" baseline="-20833" dirty="0">
                <a:solidFill>
                  <a:srgbClr val="FF0000"/>
                </a:solidFill>
                <a:latin typeface="Arial Narrow"/>
                <a:cs typeface="Arial Narrow"/>
              </a:rPr>
              <a:t>poloidal  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variation continue at</a:t>
            </a:r>
            <a:r>
              <a:rPr sz="2400" spc="-2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higher</a:t>
            </a:r>
            <a:r>
              <a:rPr sz="2400" spc="4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400" dirty="0">
                <a:solidFill>
                  <a:srgbClr val="FF0000"/>
                </a:solidFill>
                <a:latin typeface="Arial Narrow"/>
                <a:cs typeface="Arial Narrow"/>
              </a:rPr>
              <a:t>I</a:t>
            </a:r>
            <a:r>
              <a:rPr sz="2400" baseline="-20833" dirty="0">
                <a:solidFill>
                  <a:srgbClr val="FF0000"/>
                </a:solidFill>
                <a:latin typeface="Arial Narrow"/>
                <a:cs typeface="Arial Narrow"/>
              </a:rPr>
              <a:t>P</a:t>
            </a:r>
            <a:r>
              <a:rPr sz="2400" dirty="0">
                <a:solidFill>
                  <a:srgbClr val="FF0000"/>
                </a:solidFill>
                <a:latin typeface="Arial Narrow"/>
                <a:cs typeface="Arial Narrow"/>
              </a:rPr>
              <a:t>?	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What about detached</a:t>
            </a:r>
            <a:r>
              <a:rPr sz="2400" spc="8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 Narrow"/>
                <a:cs typeface="Arial Narrow"/>
              </a:rPr>
              <a:t>conditions?</a:t>
            </a:r>
            <a:endParaRPr sz="240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71473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pc="-5" dirty="0" smtClean="0"/>
              <a:t>MAST-U and NSTX-U </a:t>
            </a:r>
            <a:r>
              <a:rPr lang="en-US" sz="3200" spc="-5" dirty="0"/>
              <a:t>will test </a:t>
            </a:r>
            <a:r>
              <a:rPr lang="en-US" sz="3200" spc="-10" dirty="0" smtClean="0"/>
              <a:t>radiation </a:t>
            </a:r>
            <a:r>
              <a:rPr lang="en-US" sz="3200" spc="-5" dirty="0" smtClean="0"/>
              <a:t>and </a:t>
            </a:r>
            <a:br>
              <a:rPr lang="en-US" sz="3200" spc="-5" dirty="0" smtClean="0"/>
            </a:br>
            <a:r>
              <a:rPr lang="en-US" sz="3200" spc="-5" dirty="0" smtClean="0"/>
              <a:t>advanced </a:t>
            </a:r>
            <a:r>
              <a:rPr lang="en-US" sz="3200" spc="-5" dirty="0" err="1" smtClean="0"/>
              <a:t>divertors</a:t>
            </a:r>
            <a:r>
              <a:rPr lang="en-US" sz="3200" spc="-5" dirty="0" smtClean="0"/>
              <a:t> for mitigating high</a:t>
            </a:r>
            <a:r>
              <a:rPr lang="en-US" sz="3200" spc="-65" dirty="0" smtClean="0"/>
              <a:t> </a:t>
            </a:r>
            <a:r>
              <a:rPr lang="en-US" sz="3200" spc="-5" dirty="0" smtClean="0"/>
              <a:t>heat-fluxes</a:t>
            </a:r>
            <a:endParaRPr lang="en-US" sz="3200" dirty="0"/>
          </a:p>
        </p:txBody>
      </p:sp>
      <p:sp>
        <p:nvSpPr>
          <p:cNvPr id="4" name="object 3"/>
          <p:cNvSpPr txBox="1"/>
          <p:nvPr/>
        </p:nvSpPr>
        <p:spPr>
          <a:xfrm>
            <a:off x="228600" y="1623536"/>
            <a:ext cx="42672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lang="en-US" sz="2400" b="1" spc="-5" dirty="0" smtClean="0">
                <a:latin typeface="Arial Narrow" panose="020B0606020202030204" pitchFamily="34" charset="0"/>
                <a:cs typeface="Arial"/>
              </a:rPr>
              <a:t>MAST-U: Conventional (CD), Snowflake (SFD), Super-X (SXD) </a:t>
            </a:r>
            <a:endParaRPr sz="2400" b="1" dirty="0">
              <a:latin typeface="Arial Narrow" panose="020B0606020202030204" pitchFamily="34" charset="0"/>
              <a:cs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" y="2362200"/>
            <a:ext cx="4430070" cy="405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bject 3"/>
          <p:cNvSpPr txBox="1"/>
          <p:nvPr/>
        </p:nvSpPr>
        <p:spPr>
          <a:xfrm>
            <a:off x="5029200" y="1600200"/>
            <a:ext cx="40386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lang="en-US" sz="2400" b="1" spc="-5" dirty="0" smtClean="0">
                <a:latin typeface="Arial Narrow" panose="020B0606020202030204" pitchFamily="34" charset="0"/>
                <a:cs typeface="Arial"/>
              </a:rPr>
              <a:t>NSTX-U: Snowflake (SFD) / X-D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800600" y="1981200"/>
            <a:ext cx="4191000" cy="3417332"/>
            <a:chOff x="4800600" y="2438400"/>
            <a:chExt cx="4191000" cy="341733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4707" y="2438400"/>
              <a:ext cx="3526893" cy="3156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997829" y="5486400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 [m]</a:t>
              </a:r>
              <a:endParaRPr lang="en-US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00600" y="3657600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Z [m]</a:t>
              </a:r>
              <a:endParaRPr lang="en-US" b="1" dirty="0"/>
            </a:p>
          </p:txBody>
        </p:sp>
      </p:grpSp>
      <p:sp>
        <p:nvSpPr>
          <p:cNvPr id="35" name="object 3"/>
          <p:cNvSpPr txBox="1"/>
          <p:nvPr/>
        </p:nvSpPr>
        <p:spPr>
          <a:xfrm>
            <a:off x="0" y="1016913"/>
            <a:ext cx="91440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 algn="ctr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lang="en-US" sz="2800" b="1" spc="-5" dirty="0" smtClean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Assess impact </a:t>
            </a:r>
            <a:r>
              <a:rPr lang="en-US" sz="2800" b="1" spc="-5" dirty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of flux </a:t>
            </a:r>
            <a:r>
              <a:rPr lang="en-US" sz="2800" b="1" spc="-5" dirty="0" smtClean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expansion, line length on detachment</a:t>
            </a:r>
            <a:endParaRPr sz="2800" b="1" dirty="0">
              <a:solidFill>
                <a:srgbClr val="FF0000"/>
              </a:solidFill>
              <a:latin typeface="Arial Narrow" panose="020B0606020202030204" pitchFamily="34" charset="0"/>
              <a:cs typeface="Arial"/>
            </a:endParaRPr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5392761"/>
            <a:ext cx="1676400" cy="10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5029201" y="5436502"/>
            <a:ext cx="259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lang="en-US" sz="2400" b="1" spc="-5" dirty="0" smtClean="0">
                <a:latin typeface="Arial Narrow" panose="020B0606020202030204" pitchFamily="34" charset="0"/>
                <a:cs typeface="Arial"/>
              </a:rPr>
              <a:t>Longer-term:</a:t>
            </a:r>
          </a:p>
          <a:p>
            <a:pPr marL="228600" lvl="1">
              <a:tabLst>
                <a:tab pos="241300" algn="l"/>
              </a:tabLst>
            </a:pPr>
            <a:r>
              <a:rPr lang="en-US" sz="2000" b="1" spc="-5" dirty="0" smtClean="0">
                <a:latin typeface="Arial Narrow" panose="020B0606020202030204" pitchFamily="34" charset="0"/>
                <a:cs typeface="Arial"/>
              </a:rPr>
              <a:t>C PFCs</a:t>
            </a:r>
            <a:r>
              <a:rPr lang="en-US" sz="2000" b="1" spc="-5" dirty="0" smtClean="0">
                <a:latin typeface="Arial Narrow" panose="020B0606020202030204" pitchFamily="34" charset="0"/>
                <a:cs typeface="Arial"/>
                <a:sym typeface="Wingdings" panose="05000000000000000000" pitchFamily="2" charset="2"/>
              </a:rPr>
              <a:t> </a:t>
            </a:r>
            <a:r>
              <a:rPr lang="en-US" sz="2000" b="1" spc="-5" dirty="0" smtClean="0">
                <a:latin typeface="Arial Narrow" panose="020B0606020202030204" pitchFamily="34" charset="0"/>
                <a:cs typeface="Arial"/>
              </a:rPr>
              <a:t>Liquid Li on high-Z substrates</a:t>
            </a:r>
            <a:endParaRPr lang="en-US" sz="2000" b="1" dirty="0">
              <a:latin typeface="Arial Narrow" panose="020B0606020202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222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19200"/>
            <a:ext cx="8991600" cy="54102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Motivations for studying “spherical” tokamak (ST)</a:t>
            </a:r>
          </a:p>
          <a:p>
            <a:endParaRPr lang="en-US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Mission elements of NSTX-U Research Program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NSTX-U research commissioning status</a:t>
            </a:r>
          </a:p>
          <a:p>
            <a:endParaRPr lang="en-US" sz="2000" dirty="0"/>
          </a:p>
          <a:p>
            <a:r>
              <a:rPr lang="en-US" dirty="0" smtClean="0"/>
              <a:t>Key physics issues for ST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Energy transport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High-beta stability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Power exhaust </a:t>
            </a:r>
          </a:p>
          <a:p>
            <a:pPr lvl="1"/>
            <a:r>
              <a:rPr lang="en-US" dirty="0" smtClean="0"/>
              <a:t>Current sustainment and start-up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1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spc="-5" dirty="0"/>
              <a:t>Steady-state operation</a:t>
            </a:r>
            <a:r>
              <a:rPr lang="en-US" sz="3200" spc="-65" dirty="0"/>
              <a:t> </a:t>
            </a:r>
            <a:r>
              <a:rPr lang="en-US" sz="3200" spc="-10" dirty="0" smtClean="0"/>
              <a:t>required </a:t>
            </a:r>
            <a:br>
              <a:rPr lang="en-US" sz="3200" spc="-10" dirty="0" smtClean="0"/>
            </a:br>
            <a:r>
              <a:rPr lang="en-US" sz="3200" spc="-5" dirty="0" smtClean="0"/>
              <a:t>for </a:t>
            </a:r>
            <a:r>
              <a:rPr lang="en-US" sz="3200" spc="-55" dirty="0"/>
              <a:t>ST/AT </a:t>
            </a:r>
            <a:r>
              <a:rPr lang="en-US" sz="3200" spc="-5" dirty="0"/>
              <a:t>FNSF or Pilot</a:t>
            </a:r>
            <a:r>
              <a:rPr lang="en-US" sz="3200" spc="-60" dirty="0"/>
              <a:t> </a:t>
            </a:r>
            <a:r>
              <a:rPr lang="en-US" sz="3200" spc="-5" dirty="0"/>
              <a:t>Plant</a:t>
            </a:r>
            <a:endParaRPr lang="en-US" sz="2800" dirty="0">
              <a:solidFill>
                <a:srgbClr val="C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34008" y="1066800"/>
            <a:ext cx="7295592" cy="4724400"/>
            <a:chOff x="934008" y="964461"/>
            <a:chExt cx="7295592" cy="4724400"/>
          </a:xfrm>
        </p:grpSpPr>
        <p:pic>
          <p:nvPicPr>
            <p:cNvPr id="16" name="Picture 15" descr="HighNI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8411" y="1143000"/>
              <a:ext cx="5524500" cy="437608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  <a:effectLst/>
          </p:spPr>
        </p:pic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934008" y="964461"/>
              <a:ext cx="7294144" cy="89511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81994" tIns="45720" rIns="81994" bIns="4572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400" spc="-5" dirty="0">
                  <a:cs typeface="Arial"/>
                </a:rPr>
                <a:t>NSTX achieved 70% “transformer-less” current</a:t>
              </a:r>
              <a:r>
                <a:rPr lang="en-US" sz="2400" spc="45" dirty="0">
                  <a:cs typeface="Arial"/>
                </a:rPr>
                <a:t> </a:t>
              </a:r>
              <a:r>
                <a:rPr lang="en-US" sz="2400" spc="-5" dirty="0">
                  <a:cs typeface="Arial"/>
                </a:rPr>
                <a:t>drive</a:t>
              </a:r>
              <a:endParaRPr lang="en-US" sz="2400" dirty="0">
                <a:cs typeface="Arial"/>
              </a:endParaRPr>
            </a:p>
            <a:p>
              <a:pPr algn="ctr">
                <a:lnSpc>
                  <a:spcPct val="100000"/>
                </a:lnSpc>
                <a:spcBef>
                  <a:spcPts val="475"/>
                </a:spcBef>
              </a:pPr>
              <a:r>
                <a:rPr lang="en-US" sz="2400" b="1" spc="-5" dirty="0">
                  <a:cs typeface="Arial"/>
                </a:rPr>
                <a:t>NSTX-U </a:t>
              </a:r>
              <a:r>
                <a:rPr lang="en-US" sz="2400" b="1" spc="-5" dirty="0" smtClean="0">
                  <a:cs typeface="Arial"/>
                </a:rPr>
                <a:t>designed to achieve 100% (TRANSP):</a:t>
              </a:r>
              <a:endParaRPr lang="en-US" sz="2400" b="1" dirty="0">
                <a:cs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13661" y="1885890"/>
              <a:ext cx="381000" cy="352425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+mn-lt"/>
              </a:endParaRPr>
            </a:p>
          </p:txBody>
        </p:sp>
        <p:sp>
          <p:nvSpPr>
            <p:cNvPr id="47" name="TextBox 19"/>
            <p:cNvSpPr txBox="1">
              <a:spLocks noChangeArrowheads="1"/>
            </p:cNvSpPr>
            <p:nvPr/>
          </p:nvSpPr>
          <p:spPr bwMode="auto">
            <a:xfrm>
              <a:off x="1447801" y="5288836"/>
              <a:ext cx="6781799" cy="4000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54" tIns="45678" rIns="91354" bIns="45678">
              <a:spAutoFit/>
            </a:bodyPr>
            <a:lstStyle/>
            <a:p>
              <a:pPr algn="ctr"/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I</a:t>
              </a:r>
              <a:r>
                <a:rPr lang="en-US" sz="2000" b="1" i="0" baseline="-25000" dirty="0" smtClean="0">
                  <a:solidFill>
                    <a:srgbClr val="FF0000"/>
                  </a:solidFill>
                  <a:latin typeface="Arial Narrow" pitchFamily="34" charset="0"/>
                </a:rPr>
                <a:t>P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=1 </a:t>
              </a:r>
              <a:r>
                <a:rPr lang="en-US" sz="2000" b="1" i="0" dirty="0">
                  <a:solidFill>
                    <a:srgbClr val="FF0000"/>
                  </a:solidFill>
                  <a:latin typeface="Arial Narrow" pitchFamily="34" charset="0"/>
                </a:rPr>
                <a:t>MA, 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B</a:t>
              </a:r>
              <a:r>
                <a:rPr lang="en-US" sz="2000" b="1" i="0" baseline="-25000" dirty="0" smtClean="0">
                  <a:solidFill>
                    <a:srgbClr val="FF0000"/>
                  </a:solidFill>
                  <a:latin typeface="Arial Narrow" pitchFamily="34" charset="0"/>
                </a:rPr>
                <a:t>T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=1.0 T, P</a:t>
              </a:r>
              <a:r>
                <a:rPr lang="en-US" sz="2000" b="1" i="0" baseline="-25000" dirty="0" smtClean="0">
                  <a:solidFill>
                    <a:srgbClr val="FF0000"/>
                  </a:solidFill>
                  <a:latin typeface="Arial Narrow" pitchFamily="34" charset="0"/>
                </a:rPr>
                <a:t>NBI</a:t>
              </a:r>
              <a:r>
                <a:rPr lang="en-US" sz="2000" b="1" i="0" dirty="0" smtClean="0">
                  <a:solidFill>
                    <a:srgbClr val="FF0000"/>
                  </a:solidFill>
                  <a:latin typeface="Arial Narrow" pitchFamily="34" charset="0"/>
                </a:rPr>
                <a:t>=12.6 </a:t>
              </a:r>
              <a:r>
                <a:rPr lang="en-US" sz="2000" b="1" i="0" dirty="0">
                  <a:solidFill>
                    <a:srgbClr val="FF0000"/>
                  </a:solidFill>
                  <a:latin typeface="Arial Narrow" pitchFamily="34" charset="0"/>
                </a:rPr>
                <a:t>MW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04900" y="1849941"/>
              <a:ext cx="1333500" cy="33055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n-US" sz="3200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3200" i="0" dirty="0" smtClean="0">
                  <a:solidFill>
                    <a:srgbClr val="000000"/>
                  </a:solidFill>
                  <a:latin typeface="Arial Narrow" pitchFamily="34" charset="0"/>
                </a:rPr>
                <a:t>H</a:t>
              </a:r>
              <a:r>
                <a:rPr lang="en-US" sz="3200" i="0" baseline="-25000" dirty="0" smtClean="0">
                  <a:solidFill>
                    <a:srgbClr val="000000"/>
                  </a:solidFill>
                  <a:latin typeface="Arial Narrow" pitchFamily="34" charset="0"/>
                </a:rPr>
                <a:t>98y2</a:t>
              </a:r>
            </a:p>
            <a:p>
              <a:pPr algn="ctr">
                <a:lnSpc>
                  <a:spcPct val="90000"/>
                </a:lnSpc>
              </a:pPr>
              <a:endParaRPr lang="en-US" sz="2000" i="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i="0" dirty="0" smtClean="0">
                  <a:solidFill>
                    <a:srgbClr val="000000"/>
                  </a:solidFill>
                  <a:latin typeface="Arial Narrow" pitchFamily="34" charset="0"/>
                </a:rPr>
                <a:t>ITER H-mode confinement scaling multiplier</a:t>
              </a:r>
            </a:p>
            <a:p>
              <a:pPr algn="ctr">
                <a:lnSpc>
                  <a:spcPct val="90000"/>
                </a:lnSpc>
              </a:pPr>
              <a:endParaRPr lang="en-US" sz="2000" i="0" dirty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8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8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US" sz="2800" i="0" baseline="-25000" dirty="0" smtClean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6200" y="5917721"/>
            <a:ext cx="8991600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8615">
              <a:lnSpc>
                <a:spcPct val="100000"/>
              </a:lnSpc>
              <a:spcBef>
                <a:spcPts val="254"/>
              </a:spcBef>
            </a:pPr>
            <a:r>
              <a:rPr lang="en-US" sz="2600" spc="-5" dirty="0">
                <a:solidFill>
                  <a:srgbClr val="FF0000"/>
                </a:solidFill>
                <a:cs typeface="Arial"/>
              </a:rPr>
              <a:t>Will NSTX-U achieve 100% as predicted by</a:t>
            </a:r>
            <a:r>
              <a:rPr lang="en-US" sz="2600" spc="114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2600" spc="-5" dirty="0">
                <a:solidFill>
                  <a:srgbClr val="FF0000"/>
                </a:solidFill>
                <a:cs typeface="Arial"/>
              </a:rPr>
              <a:t>simulations?</a:t>
            </a:r>
            <a:endParaRPr lang="en-US" sz="2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073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/>
              <a:t>ST-FNSF may need </a:t>
            </a:r>
            <a:r>
              <a:rPr lang="en-US" sz="2800" dirty="0" err="1" smtClean="0"/>
              <a:t>solenoidless</a:t>
            </a:r>
            <a:r>
              <a:rPr lang="en-US" sz="2800" dirty="0" smtClean="0"/>
              <a:t> current start-up method</a:t>
            </a:r>
            <a:br>
              <a:rPr lang="en-US" sz="2800" dirty="0" smtClean="0"/>
            </a:br>
            <a:r>
              <a:rPr lang="en-US" sz="2800" b="1" spc="-5" dirty="0">
                <a:solidFill>
                  <a:srgbClr val="C00000"/>
                </a:solidFill>
                <a:latin typeface="Arial"/>
                <a:cs typeface="Arial"/>
              </a:rPr>
              <a:t>Coaxial Helicity Injection (CHI) </a:t>
            </a:r>
            <a:r>
              <a:rPr lang="en-US" sz="2800" b="1" spc="-5" dirty="0" smtClean="0">
                <a:solidFill>
                  <a:srgbClr val="C00000"/>
                </a:solidFill>
                <a:latin typeface="Arial"/>
                <a:cs typeface="Arial"/>
              </a:rPr>
              <a:t>effective for current initiation</a:t>
            </a:r>
            <a:endParaRPr lang="en-US" sz="2800" b="1" dirty="0"/>
          </a:p>
        </p:txBody>
      </p:sp>
      <p:sp>
        <p:nvSpPr>
          <p:cNvPr id="4" name="object 4"/>
          <p:cNvSpPr txBox="1"/>
          <p:nvPr/>
        </p:nvSpPr>
        <p:spPr>
          <a:xfrm>
            <a:off x="234252" y="1108134"/>
            <a:ext cx="351155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2000" spc="-5" dirty="0">
                <a:cs typeface="Arial"/>
              </a:rPr>
              <a:t>CHI developed on </a:t>
            </a:r>
            <a:r>
              <a:rPr lang="en-US" sz="2000" spc="-60" dirty="0">
                <a:cs typeface="Arial"/>
              </a:rPr>
              <a:t>HIT,</a:t>
            </a:r>
            <a:r>
              <a:rPr lang="en-US" sz="2000" spc="-40" dirty="0">
                <a:cs typeface="Arial"/>
              </a:rPr>
              <a:t> </a:t>
            </a:r>
            <a:r>
              <a:rPr lang="en-US" sz="2000" spc="-25" dirty="0" smtClean="0">
                <a:cs typeface="Arial"/>
              </a:rPr>
              <a:t>HIT-II</a:t>
            </a:r>
            <a:endParaRPr lang="en-US" sz="2000" spc="-10" dirty="0" smtClean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sz="2000" spc="-10" dirty="0" smtClean="0">
                <a:latin typeface="Arial"/>
                <a:cs typeface="Arial"/>
              </a:rPr>
              <a:t>Transferred </a:t>
            </a:r>
            <a:r>
              <a:rPr sz="2000" spc="-5" dirty="0">
                <a:latin typeface="Arial"/>
                <a:cs typeface="Arial"/>
              </a:rPr>
              <a:t>to NSTX /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NSTX-U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13000" y="2282177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0" y="0"/>
                </a:moveTo>
                <a:lnTo>
                  <a:pt x="228600" y="0"/>
                </a:lnTo>
                <a:lnTo>
                  <a:pt x="228600" y="203200"/>
                </a:lnTo>
                <a:lnTo>
                  <a:pt x="0" y="203200"/>
                </a:lnTo>
                <a:lnTo>
                  <a:pt x="0" y="0"/>
                </a:lnTo>
                <a:close/>
              </a:path>
            </a:pathLst>
          </a:custGeom>
          <a:solidFill>
            <a:srgbClr val="EDF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1400" y="4479277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0" y="0"/>
                </a:moveTo>
                <a:lnTo>
                  <a:pt x="228600" y="0"/>
                </a:lnTo>
                <a:lnTo>
                  <a:pt x="228600" y="203200"/>
                </a:lnTo>
                <a:lnTo>
                  <a:pt x="0" y="203200"/>
                </a:lnTo>
                <a:lnTo>
                  <a:pt x="0" y="0"/>
                </a:lnTo>
                <a:close/>
              </a:path>
            </a:pathLst>
          </a:custGeom>
          <a:solidFill>
            <a:srgbClr val="EDF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640930" y="1066800"/>
            <a:ext cx="418846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0" dirty="0">
                <a:latin typeface="Arial"/>
                <a:cs typeface="Arial"/>
              </a:rPr>
              <a:t>NSTX: </a:t>
            </a:r>
            <a:r>
              <a:rPr sz="2000" spc="-5" dirty="0">
                <a:latin typeface="Arial"/>
                <a:cs typeface="Arial"/>
              </a:rPr>
              <a:t>150-200kA closed flux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current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0300" y="6150279"/>
            <a:ext cx="2084705" cy="248920"/>
          </a:xfrm>
          <a:prstGeom prst="rect">
            <a:avLst/>
          </a:prstGeom>
          <a:solidFill>
            <a:srgbClr val="C5D9F0"/>
          </a:solidFill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28905">
              <a:lnSpc>
                <a:spcPct val="100000"/>
              </a:lnSpc>
              <a:spcBef>
                <a:spcPts val="185"/>
              </a:spcBef>
            </a:pPr>
            <a:r>
              <a:rPr sz="1200" i="1" spc="-5" dirty="0">
                <a:latin typeface="Arial"/>
                <a:cs typeface="Arial"/>
              </a:rPr>
              <a:t>R. Raman et al., PRL</a:t>
            </a:r>
            <a:r>
              <a:rPr sz="1200" i="1" spc="-6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2006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4252" y="1761744"/>
            <a:ext cx="3575748" cy="4258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1"/>
          <p:cNvSpPr txBox="1"/>
          <p:nvPr/>
        </p:nvSpPr>
        <p:spPr>
          <a:xfrm>
            <a:off x="4593412" y="1484769"/>
            <a:ext cx="439818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NSTX-U: </a:t>
            </a:r>
            <a:r>
              <a:rPr lang="en-US" sz="2000" b="1" spc="-5" dirty="0" smtClean="0">
                <a:solidFill>
                  <a:srgbClr val="C00000"/>
                </a:solidFill>
                <a:latin typeface="Arial"/>
                <a:cs typeface="Arial"/>
              </a:rPr>
              <a:t>CHI p</a:t>
            </a:r>
            <a:r>
              <a:rPr sz="2000" b="1" spc="-5" dirty="0" smtClean="0">
                <a:solidFill>
                  <a:srgbClr val="C00000"/>
                </a:solidFill>
                <a:latin typeface="Arial"/>
                <a:cs typeface="Arial"/>
              </a:rPr>
              <a:t>roject</a:t>
            </a:r>
            <a:r>
              <a:rPr lang="en-US" sz="2000" b="1" spc="-5" dirty="0" smtClean="0">
                <a:solidFill>
                  <a:srgbClr val="C00000"/>
                </a:solidFill>
                <a:latin typeface="Arial"/>
                <a:cs typeface="Arial"/>
              </a:rPr>
              <a:t>s to</a:t>
            </a:r>
            <a:r>
              <a:rPr sz="2000" b="1" spc="-3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 smtClean="0">
                <a:solidFill>
                  <a:srgbClr val="C00000"/>
                </a:solidFill>
                <a:latin typeface="Arial"/>
                <a:cs typeface="Arial"/>
              </a:rPr>
              <a:t>300-400kA</a:t>
            </a:r>
            <a:endParaRPr lang="en-US" sz="2000" b="1" spc="-5" dirty="0" smtClean="0">
              <a:solidFill>
                <a:srgbClr val="C000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000" b="1" spc="-5" dirty="0" smtClean="0">
                <a:solidFill>
                  <a:srgbClr val="C00000"/>
                </a:solidFill>
                <a:latin typeface="Arial"/>
                <a:cs typeface="Arial"/>
              </a:rPr>
              <a:t>FNSF: CHI blanket electrodes: 2MA</a:t>
            </a:r>
            <a:endParaRPr sz="2000" b="1" dirty="0">
              <a:latin typeface="Arial"/>
              <a:cs typeface="Arial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343400" y="2918842"/>
            <a:ext cx="4343400" cy="3009382"/>
            <a:chOff x="4343400" y="3124200"/>
            <a:chExt cx="4343400" cy="3009382"/>
          </a:xfrm>
        </p:grpSpPr>
        <p:sp>
          <p:nvSpPr>
            <p:cNvPr id="10" name="object 10"/>
            <p:cNvSpPr/>
            <p:nvPr/>
          </p:nvSpPr>
          <p:spPr>
            <a:xfrm>
              <a:off x="4759233" y="3309187"/>
              <a:ext cx="1274413" cy="25442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50288" y="5819524"/>
              <a:ext cx="0" cy="32130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28809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99686" y="5683708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99686" y="3752855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99686" y="3476695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58549" y="3311451"/>
              <a:ext cx="1274414" cy="254429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9604" y="5821787"/>
              <a:ext cx="0" cy="32130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28809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99001" y="5685971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99001" y="3755117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299001" y="3478958"/>
              <a:ext cx="32130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809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357867" y="3317111"/>
              <a:ext cx="1274416" cy="254315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596057" y="5416604"/>
              <a:ext cx="34227" cy="0"/>
            </a:xfrm>
            <a:custGeom>
              <a:avLst/>
              <a:gdLst/>
              <a:ahLst/>
              <a:cxnLst/>
              <a:rect l="l" t="t" r="r" b="b"/>
              <a:pathLst>
                <a:path w="31115">
                  <a:moveTo>
                    <a:pt x="30867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596057" y="3761910"/>
              <a:ext cx="34227" cy="0"/>
            </a:xfrm>
            <a:custGeom>
              <a:avLst/>
              <a:gdLst/>
              <a:ahLst/>
              <a:cxnLst/>
              <a:rect l="l" t="t" r="r" b="b"/>
              <a:pathLst>
                <a:path w="31115">
                  <a:moveTo>
                    <a:pt x="30867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596057" y="3485750"/>
              <a:ext cx="34227" cy="0"/>
            </a:xfrm>
            <a:custGeom>
              <a:avLst/>
              <a:gdLst/>
              <a:ahLst/>
              <a:cxnLst/>
              <a:rect l="l" t="t" r="r" b="b"/>
              <a:pathLst>
                <a:path w="31115">
                  <a:moveTo>
                    <a:pt x="30867" y="0"/>
                  </a:moveTo>
                  <a:lnTo>
                    <a:pt x="0" y="0"/>
                  </a:lnTo>
                </a:path>
              </a:pathLst>
            </a:custGeom>
            <a:ln w="411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5794103" y="5862597"/>
              <a:ext cx="162993" cy="203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tabLst>
                  <a:tab pos="224154" algn="l"/>
                </a:tabLst>
              </a:pPr>
              <a:r>
                <a:rPr sz="1200" dirty="0" smtClean="0">
                  <a:latin typeface="Arial"/>
                  <a:cs typeface="Arial"/>
                </a:rPr>
                <a:t>2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7107564" y="5864273"/>
              <a:ext cx="163099" cy="203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200" dirty="0" smtClean="0">
                  <a:latin typeface="Arial"/>
                  <a:cs typeface="Arial"/>
                </a:rPr>
                <a:t>2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8383303" y="5866379"/>
              <a:ext cx="121538" cy="21374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6407666" y="5950199"/>
              <a:ext cx="448437" cy="18338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1265"/>
                </a:lnSpc>
              </a:pPr>
              <a:r>
                <a:rPr sz="1200" dirty="0" smtClean="0">
                  <a:latin typeface="Arial"/>
                  <a:cs typeface="Arial"/>
                </a:rPr>
                <a:t>R</a:t>
              </a:r>
              <a:r>
                <a:rPr sz="1200" spc="-100" dirty="0" smtClean="0">
                  <a:latin typeface="Arial"/>
                  <a:cs typeface="Arial"/>
                </a:rPr>
                <a:t> </a:t>
              </a:r>
              <a:r>
                <a:rPr sz="1200" dirty="0">
                  <a:latin typeface="Arial"/>
                  <a:cs typeface="Arial"/>
                </a:rPr>
                <a:t>(m)</a:t>
              </a: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5103594" y="5934456"/>
              <a:ext cx="448437" cy="18338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ts val="1345"/>
                </a:lnSpc>
              </a:pPr>
              <a:r>
                <a:rPr sz="1200" dirty="0" smtClean="0">
                  <a:latin typeface="Arial"/>
                  <a:cs typeface="Arial"/>
                </a:rPr>
                <a:t>R</a:t>
              </a:r>
              <a:r>
                <a:rPr sz="1200" spc="-100" dirty="0" smtClean="0">
                  <a:latin typeface="Arial"/>
                  <a:cs typeface="Arial"/>
                </a:rPr>
                <a:t> </a:t>
              </a:r>
              <a:r>
                <a:rPr sz="1200" dirty="0">
                  <a:latin typeface="Arial"/>
                  <a:cs typeface="Arial"/>
                </a:rPr>
                <a:t>(m)</a:t>
              </a: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4572000" y="5867400"/>
              <a:ext cx="261239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39700">
                <a:lnSpc>
                  <a:spcPct val="100000"/>
                </a:lnSpc>
                <a:spcBef>
                  <a:spcPts val="595"/>
                </a:spcBef>
              </a:pPr>
              <a:r>
                <a:rPr sz="1200" dirty="0" smtClean="0">
                  <a:latin typeface="Arial"/>
                  <a:cs typeface="Arial"/>
                </a:rPr>
                <a:t>0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4343400" y="4343400"/>
              <a:ext cx="195580" cy="430276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1310"/>
                </a:lnSpc>
              </a:pPr>
              <a:r>
                <a:rPr sz="1200" dirty="0">
                  <a:latin typeface="Arial"/>
                  <a:cs typeface="Arial"/>
                </a:rPr>
                <a:t>Z</a:t>
              </a:r>
              <a:r>
                <a:rPr sz="1200" spc="5" dirty="0">
                  <a:latin typeface="Arial"/>
                  <a:cs typeface="Arial"/>
                </a:rPr>
                <a:t> </a:t>
              </a:r>
              <a:r>
                <a:rPr sz="1200" dirty="0">
                  <a:latin typeface="Arial"/>
                  <a:cs typeface="Arial"/>
                </a:rPr>
                <a:t>(m)</a:t>
              </a: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4467161" y="3124200"/>
              <a:ext cx="4219639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08000">
                <a:lnSpc>
                  <a:spcPct val="100000"/>
                </a:lnSpc>
                <a:spcBef>
                  <a:spcPts val="360"/>
                </a:spcBef>
                <a:tabLst>
                  <a:tab pos="1659255" algn="l"/>
                  <a:tab pos="2832100" algn="l"/>
                </a:tabLst>
              </a:pPr>
              <a:r>
                <a:rPr lang="en-US" sz="1200" spc="-5" dirty="0" smtClean="0">
                  <a:solidFill>
                    <a:srgbClr val="0000FF"/>
                  </a:solidFill>
                  <a:latin typeface="Arial"/>
                  <a:cs typeface="Arial"/>
                </a:rPr>
                <a:t>  </a:t>
              </a:r>
              <a:r>
                <a:rPr sz="1200" spc="-5" dirty="0" smtClean="0">
                  <a:solidFill>
                    <a:srgbClr val="0000FF"/>
                  </a:solidFill>
                  <a:latin typeface="Arial"/>
                  <a:cs typeface="Arial"/>
                </a:rPr>
                <a:t>1.0</a:t>
              </a:r>
              <a:r>
                <a:rPr sz="1200" spc="5" dirty="0" smtClean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sz="1200" dirty="0">
                  <a:solidFill>
                    <a:srgbClr val="0000FF"/>
                  </a:solidFill>
                  <a:latin typeface="Arial"/>
                  <a:cs typeface="Arial"/>
                </a:rPr>
                <a:t>ms	</a:t>
              </a:r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     </a:t>
              </a:r>
              <a:r>
                <a:rPr sz="1200" spc="-5" dirty="0" smtClean="0">
                  <a:solidFill>
                    <a:srgbClr val="0000FF"/>
                  </a:solidFill>
                  <a:latin typeface="Arial"/>
                  <a:cs typeface="Arial"/>
                </a:rPr>
                <a:t>1.6</a:t>
              </a:r>
              <a:r>
                <a:rPr sz="1200" spc="5" dirty="0" smtClean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sz="1200" dirty="0">
                  <a:solidFill>
                    <a:srgbClr val="0000FF"/>
                  </a:solidFill>
                  <a:latin typeface="Arial"/>
                  <a:cs typeface="Arial"/>
                </a:rPr>
                <a:t>ms	</a:t>
              </a:r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            </a:t>
              </a:r>
              <a:r>
                <a:rPr sz="1200" spc="-5" dirty="0" smtClean="0">
                  <a:solidFill>
                    <a:srgbClr val="0000FF"/>
                  </a:solidFill>
                  <a:latin typeface="Arial"/>
                  <a:cs typeface="Arial"/>
                </a:rPr>
                <a:t>2.7</a:t>
              </a:r>
              <a:r>
                <a:rPr sz="1200" spc="-95" dirty="0" smtClean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sz="120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ms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7703425" y="5950199"/>
              <a:ext cx="505098" cy="18338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55880" algn="ctr">
                <a:lnSpc>
                  <a:spcPts val="1315"/>
                </a:lnSpc>
              </a:pPr>
              <a:r>
                <a:rPr sz="1200" dirty="0" smtClean="0">
                  <a:latin typeface="Arial"/>
                  <a:cs typeface="Arial"/>
                </a:rPr>
                <a:t>R</a:t>
              </a:r>
              <a:r>
                <a:rPr sz="1200" spc="-100" dirty="0" smtClean="0">
                  <a:latin typeface="Arial"/>
                  <a:cs typeface="Arial"/>
                </a:rPr>
                <a:t> </a:t>
              </a:r>
              <a:r>
                <a:rPr lang="en-US" sz="1200" spc="-100" dirty="0" smtClean="0">
                  <a:latin typeface="Arial"/>
                  <a:cs typeface="Arial"/>
                </a:rPr>
                <a:t>(</a:t>
              </a:r>
              <a:r>
                <a:rPr sz="1200" dirty="0" smtClean="0">
                  <a:latin typeface="Arial"/>
                  <a:cs typeface="Arial"/>
                </a:rPr>
                <a:t>m</a:t>
              </a:r>
              <a:r>
                <a:rPr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33" name="object 24"/>
            <p:cNvSpPr txBox="1"/>
            <p:nvPr/>
          </p:nvSpPr>
          <p:spPr>
            <a:xfrm>
              <a:off x="6009658" y="5861392"/>
              <a:ext cx="162993" cy="203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tabLst>
                  <a:tab pos="224154" algn="l"/>
                </a:tabLst>
              </a:pPr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4" name="object 24"/>
            <p:cNvSpPr txBox="1"/>
            <p:nvPr/>
          </p:nvSpPr>
          <p:spPr>
            <a:xfrm>
              <a:off x="7302864" y="5868022"/>
              <a:ext cx="162993" cy="203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tabLst>
                  <a:tab pos="224154" algn="l"/>
                </a:tabLst>
              </a:pPr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8" name="object 29"/>
            <p:cNvSpPr txBox="1"/>
            <p:nvPr/>
          </p:nvSpPr>
          <p:spPr>
            <a:xfrm>
              <a:off x="4572000" y="3200400"/>
              <a:ext cx="15240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9" name="object 29"/>
            <p:cNvSpPr txBox="1"/>
            <p:nvPr/>
          </p:nvSpPr>
          <p:spPr>
            <a:xfrm>
              <a:off x="4572000" y="4463534"/>
              <a:ext cx="15240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40" name="object 29"/>
            <p:cNvSpPr txBox="1"/>
            <p:nvPr/>
          </p:nvSpPr>
          <p:spPr>
            <a:xfrm>
              <a:off x="4538980" y="5727191"/>
              <a:ext cx="15240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sz="1200" dirty="0">
                <a:latin typeface="Arial"/>
                <a:cs typeface="Arial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886200" y="5943600"/>
            <a:ext cx="5257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920000"/>
                </a:solidFill>
                <a:latin typeface="Arial Narrow" panose="020B0606020202030204" pitchFamily="34" charset="0"/>
              </a:rPr>
              <a:t>What about 3D effects?</a:t>
            </a:r>
            <a:endParaRPr lang="en-US" sz="3200" b="1" dirty="0">
              <a:solidFill>
                <a:srgbClr val="92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34000" y="2249268"/>
            <a:ext cx="2883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-5" dirty="0" smtClean="0">
                <a:cs typeface="Arial"/>
              </a:rPr>
              <a:t>TSC axisymmetric</a:t>
            </a:r>
            <a:r>
              <a:rPr lang="en-US" dirty="0" smtClean="0">
                <a:cs typeface="Arial"/>
              </a:rPr>
              <a:t> </a:t>
            </a:r>
            <a:r>
              <a:rPr lang="en-US" spc="-5" dirty="0">
                <a:cs typeface="Arial"/>
              </a:rPr>
              <a:t>simulation </a:t>
            </a:r>
            <a:r>
              <a:rPr lang="en-US" dirty="0">
                <a:cs typeface="Arial"/>
              </a:rPr>
              <a:t>of CHI</a:t>
            </a:r>
            <a:r>
              <a:rPr lang="en-US" spc="-45" dirty="0">
                <a:cs typeface="Arial"/>
              </a:rPr>
              <a:t> </a:t>
            </a:r>
            <a:r>
              <a:rPr lang="en-US" spc="-5" dirty="0" smtClean="0">
                <a:cs typeface="Arial"/>
              </a:rPr>
              <a:t>startup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8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NIMROD simulations: </a:t>
            </a:r>
            <a:r>
              <a:rPr lang="en-US" sz="2800" dirty="0" err="1" smtClean="0">
                <a:latin typeface="Arial" charset="0"/>
                <a:ea typeface="ＭＳ Ｐゴシック" charset="0"/>
                <a:cs typeface="ＭＳ Ｐゴシック" charset="0"/>
              </a:rPr>
              <a:t>plasmoid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-mediated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econnection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assists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flux closure at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high Lundquist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number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2131"/>
            <a:ext cx="3765949" cy="53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Left Arrow 3"/>
          <p:cNvSpPr>
            <a:spLocks noChangeArrowheads="1"/>
          </p:cNvSpPr>
          <p:nvPr/>
        </p:nvSpPr>
        <p:spPr bwMode="auto">
          <a:xfrm>
            <a:off x="3581400" y="1371600"/>
            <a:ext cx="762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336699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6" name="Left-Up Arrow 5"/>
          <p:cNvSpPr/>
          <p:nvPr/>
        </p:nvSpPr>
        <p:spPr bwMode="auto">
          <a:xfrm>
            <a:off x="3429000" y="5029200"/>
            <a:ext cx="990600" cy="609600"/>
          </a:xfrm>
          <a:prstGeom prst="leftUpArrow">
            <a:avLst/>
          </a:prstGeom>
          <a:solidFill>
            <a:srgbClr val="336699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latin typeface="Helvetica" pitchFamily="1" charset="0"/>
            </a:endParaRPr>
          </a:p>
        </p:txBody>
      </p:sp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4154488" y="1106269"/>
            <a:ext cx="4989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171450" indent="-171450" eaLnBrk="1" hangingPunct="1">
              <a:buFont typeface="Arial" charset="0"/>
              <a:buChar char="•"/>
            </a:pPr>
            <a:r>
              <a:rPr lang="en-US" sz="1800" i="0" dirty="0"/>
              <a:t>Sweet Parker (S-P) reconnection in the injector region at low Lundquist number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5800" y="5181600"/>
            <a:ext cx="457200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indent="-117475">
              <a:buFont typeface="Arial"/>
              <a:buChar char="•"/>
              <a:defRPr/>
            </a:pPr>
            <a:r>
              <a:rPr lang="en-US" sz="2000" i="0" dirty="0"/>
              <a:t>At high </a:t>
            </a:r>
            <a:r>
              <a:rPr lang="en-US" sz="2000" i="0" dirty="0" smtClean="0"/>
              <a:t>Lundquist </a:t>
            </a:r>
            <a:r>
              <a:rPr lang="en-US" sz="2000" i="0" dirty="0"/>
              <a:t>number the S-P current sheet is plasmoid unstable</a:t>
            </a:r>
          </a:p>
          <a:p>
            <a:pPr marL="117475" indent="-117475">
              <a:defRPr/>
            </a:pPr>
            <a:endParaRPr lang="en-US" sz="500" i="0" dirty="0"/>
          </a:p>
          <a:p>
            <a:pPr marL="117475" indent="-117475">
              <a:buFont typeface="Arial"/>
              <a:buChar char="•"/>
              <a:defRPr/>
            </a:pPr>
            <a:r>
              <a:rPr lang="en-US" sz="2000" b="1" i="0" dirty="0"/>
              <a:t>Plasmoids seen in </a:t>
            </a:r>
            <a:r>
              <a:rPr lang="en-US" sz="2000" b="1" i="0" dirty="0" smtClean="0"/>
              <a:t>modelling before found/observed in CHI data!</a:t>
            </a:r>
            <a:endParaRPr lang="en-US" sz="2000" b="1" i="0" dirty="0"/>
          </a:p>
        </p:txBody>
      </p:sp>
      <p:sp>
        <p:nvSpPr>
          <p:cNvPr id="18441" name="TextBox 7"/>
          <p:cNvSpPr txBox="1">
            <a:spLocks noChangeArrowheads="1"/>
          </p:cNvSpPr>
          <p:nvPr/>
        </p:nvSpPr>
        <p:spPr bwMode="auto">
          <a:xfrm>
            <a:off x="914400" y="6276975"/>
            <a:ext cx="23256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0" dirty="0">
                <a:solidFill>
                  <a:schemeClr val="tx1"/>
                </a:solidFill>
              </a:rPr>
              <a:t>F. </a:t>
            </a:r>
            <a:r>
              <a:rPr lang="en-US" i="0" dirty="0" err="1">
                <a:solidFill>
                  <a:schemeClr val="tx1"/>
                </a:solidFill>
              </a:rPr>
              <a:t>Ebrahimi</a:t>
            </a:r>
            <a:r>
              <a:rPr lang="en-US" i="0" dirty="0">
                <a:solidFill>
                  <a:schemeClr val="tx1"/>
                </a:solidFill>
              </a:rPr>
              <a:t>, et al., PRL (2015)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4114800" y="17526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4114800" y="2039938"/>
            <a:ext cx="4732338" cy="3213100"/>
            <a:chOff x="4114800" y="2039938"/>
            <a:chExt cx="4732338" cy="32131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2058988"/>
              <a:ext cx="2459038" cy="291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0663" y="2330450"/>
              <a:ext cx="2276475" cy="2636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6659563" y="3997325"/>
              <a:ext cx="442913" cy="820738"/>
            </a:xfrm>
            <a:custGeom>
              <a:avLst/>
              <a:gdLst>
                <a:gd name="T0" fmla="*/ 0 w 899"/>
                <a:gd name="T1" fmla="*/ 1667 h 1667"/>
                <a:gd name="T2" fmla="*/ 0 w 899"/>
                <a:gd name="T3" fmla="*/ 1667 h 1667"/>
                <a:gd name="T4" fmla="*/ 899 w 899"/>
                <a:gd name="T5" fmla="*/ 0 h 1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9" h="1667">
                  <a:moveTo>
                    <a:pt x="0" y="1667"/>
                  </a:moveTo>
                  <a:lnTo>
                    <a:pt x="0" y="1667"/>
                  </a:lnTo>
                  <a:lnTo>
                    <a:pt x="899" y="0"/>
                  </a:lnTo>
                </a:path>
              </a:pathLst>
            </a:custGeom>
            <a:solidFill>
              <a:srgbClr val="FFFF00"/>
            </a:solidFill>
            <a:ln w="30163" cap="flat">
              <a:solidFill>
                <a:srgbClr val="9BBB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6997700" y="3970338"/>
              <a:ext cx="123825" cy="142875"/>
            </a:xfrm>
            <a:custGeom>
              <a:avLst/>
              <a:gdLst>
                <a:gd name="T0" fmla="*/ 240 w 249"/>
                <a:gd name="T1" fmla="*/ 0 h 291"/>
                <a:gd name="T2" fmla="*/ 240 w 249"/>
                <a:gd name="T3" fmla="*/ 0 h 291"/>
                <a:gd name="T4" fmla="*/ 18 w 249"/>
                <a:gd name="T5" fmla="*/ 136 h 291"/>
                <a:gd name="T6" fmla="*/ 18 w 249"/>
                <a:gd name="T7" fmla="*/ 136 h 291"/>
                <a:gd name="T8" fmla="*/ 8 w 249"/>
                <a:gd name="T9" fmla="*/ 177 h 291"/>
                <a:gd name="T10" fmla="*/ 8 w 249"/>
                <a:gd name="T11" fmla="*/ 177 h 291"/>
                <a:gd name="T12" fmla="*/ 50 w 249"/>
                <a:gd name="T13" fmla="*/ 187 h 291"/>
                <a:gd name="T14" fmla="*/ 184 w 249"/>
                <a:gd name="T15" fmla="*/ 105 h 291"/>
                <a:gd name="T16" fmla="*/ 189 w 249"/>
                <a:gd name="T17" fmla="*/ 262 h 291"/>
                <a:gd name="T18" fmla="*/ 189 w 249"/>
                <a:gd name="T19" fmla="*/ 262 h 291"/>
                <a:gd name="T20" fmla="*/ 220 w 249"/>
                <a:gd name="T21" fmla="*/ 291 h 291"/>
                <a:gd name="T22" fmla="*/ 220 w 249"/>
                <a:gd name="T23" fmla="*/ 291 h 291"/>
                <a:gd name="T24" fmla="*/ 249 w 249"/>
                <a:gd name="T25" fmla="*/ 260 h 291"/>
                <a:gd name="T26" fmla="*/ 240 w 249"/>
                <a:gd name="T27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9" h="291">
                  <a:moveTo>
                    <a:pt x="240" y="0"/>
                  </a:moveTo>
                  <a:lnTo>
                    <a:pt x="240" y="0"/>
                  </a:lnTo>
                  <a:lnTo>
                    <a:pt x="18" y="136"/>
                  </a:lnTo>
                  <a:lnTo>
                    <a:pt x="18" y="136"/>
                  </a:lnTo>
                  <a:cubicBezTo>
                    <a:pt x="4" y="144"/>
                    <a:pt x="0" y="163"/>
                    <a:pt x="8" y="177"/>
                  </a:cubicBezTo>
                  <a:lnTo>
                    <a:pt x="8" y="177"/>
                  </a:lnTo>
                  <a:cubicBezTo>
                    <a:pt x="17" y="191"/>
                    <a:pt x="36" y="195"/>
                    <a:pt x="50" y="187"/>
                  </a:cubicBezTo>
                  <a:lnTo>
                    <a:pt x="184" y="105"/>
                  </a:lnTo>
                  <a:lnTo>
                    <a:pt x="189" y="262"/>
                  </a:lnTo>
                  <a:lnTo>
                    <a:pt x="189" y="262"/>
                  </a:lnTo>
                  <a:cubicBezTo>
                    <a:pt x="190" y="278"/>
                    <a:pt x="203" y="291"/>
                    <a:pt x="220" y="291"/>
                  </a:cubicBezTo>
                  <a:lnTo>
                    <a:pt x="220" y="291"/>
                  </a:lnTo>
                  <a:cubicBezTo>
                    <a:pt x="237" y="290"/>
                    <a:pt x="249" y="276"/>
                    <a:pt x="249" y="260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rgbClr val="9BBB5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5984875" y="4251325"/>
              <a:ext cx="446088" cy="566738"/>
            </a:xfrm>
            <a:custGeom>
              <a:avLst/>
              <a:gdLst>
                <a:gd name="T0" fmla="*/ 907 w 907"/>
                <a:gd name="T1" fmla="*/ 1151 h 1151"/>
                <a:gd name="T2" fmla="*/ 907 w 907"/>
                <a:gd name="T3" fmla="*/ 1151 h 1151"/>
                <a:gd name="T4" fmla="*/ 0 w 907"/>
                <a:gd name="T5" fmla="*/ 0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7" h="1151">
                  <a:moveTo>
                    <a:pt x="907" y="1151"/>
                  </a:moveTo>
                  <a:lnTo>
                    <a:pt x="907" y="1151"/>
                  </a:lnTo>
                  <a:lnTo>
                    <a:pt x="0" y="0"/>
                  </a:lnTo>
                </a:path>
              </a:pathLst>
            </a:custGeom>
            <a:noFill/>
            <a:ln w="30163" cap="flat">
              <a:solidFill>
                <a:srgbClr val="9BBB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5965825" y="4227513"/>
              <a:ext cx="131763" cy="141288"/>
            </a:xfrm>
            <a:custGeom>
              <a:avLst/>
              <a:gdLst>
                <a:gd name="T0" fmla="*/ 0 w 265"/>
                <a:gd name="T1" fmla="*/ 0 h 285"/>
                <a:gd name="T2" fmla="*/ 0 w 265"/>
                <a:gd name="T3" fmla="*/ 0 h 285"/>
                <a:gd name="T4" fmla="*/ 242 w 265"/>
                <a:gd name="T5" fmla="*/ 95 h 285"/>
                <a:gd name="T6" fmla="*/ 242 w 265"/>
                <a:gd name="T7" fmla="*/ 95 h 285"/>
                <a:gd name="T8" fmla="*/ 259 w 265"/>
                <a:gd name="T9" fmla="*/ 134 h 285"/>
                <a:gd name="T10" fmla="*/ 259 w 265"/>
                <a:gd name="T11" fmla="*/ 134 h 285"/>
                <a:gd name="T12" fmla="*/ 220 w 265"/>
                <a:gd name="T13" fmla="*/ 151 h 285"/>
                <a:gd name="T14" fmla="*/ 74 w 265"/>
                <a:gd name="T15" fmla="*/ 93 h 285"/>
                <a:gd name="T16" fmla="*/ 96 w 265"/>
                <a:gd name="T17" fmla="*/ 248 h 285"/>
                <a:gd name="T18" fmla="*/ 96 w 265"/>
                <a:gd name="T19" fmla="*/ 248 h 285"/>
                <a:gd name="T20" fmla="*/ 70 w 265"/>
                <a:gd name="T21" fmla="*/ 282 h 285"/>
                <a:gd name="T22" fmla="*/ 70 w 265"/>
                <a:gd name="T23" fmla="*/ 282 h 285"/>
                <a:gd name="T24" fmla="*/ 36 w 265"/>
                <a:gd name="T25" fmla="*/ 257 h 285"/>
                <a:gd name="T26" fmla="*/ 0 w 265"/>
                <a:gd name="T27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5" h="285">
                  <a:moveTo>
                    <a:pt x="0" y="0"/>
                  </a:moveTo>
                  <a:lnTo>
                    <a:pt x="0" y="0"/>
                  </a:lnTo>
                  <a:lnTo>
                    <a:pt x="242" y="95"/>
                  </a:lnTo>
                  <a:lnTo>
                    <a:pt x="242" y="95"/>
                  </a:lnTo>
                  <a:cubicBezTo>
                    <a:pt x="258" y="101"/>
                    <a:pt x="265" y="118"/>
                    <a:pt x="259" y="134"/>
                  </a:cubicBezTo>
                  <a:lnTo>
                    <a:pt x="259" y="134"/>
                  </a:lnTo>
                  <a:cubicBezTo>
                    <a:pt x="253" y="149"/>
                    <a:pt x="236" y="157"/>
                    <a:pt x="220" y="151"/>
                  </a:cubicBezTo>
                  <a:lnTo>
                    <a:pt x="74" y="93"/>
                  </a:lnTo>
                  <a:lnTo>
                    <a:pt x="96" y="248"/>
                  </a:lnTo>
                  <a:lnTo>
                    <a:pt x="96" y="248"/>
                  </a:lnTo>
                  <a:cubicBezTo>
                    <a:pt x="98" y="265"/>
                    <a:pt x="87" y="280"/>
                    <a:pt x="70" y="282"/>
                  </a:cubicBezTo>
                  <a:lnTo>
                    <a:pt x="70" y="282"/>
                  </a:lnTo>
                  <a:cubicBezTo>
                    <a:pt x="54" y="285"/>
                    <a:pt x="39" y="273"/>
                    <a:pt x="36" y="25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BB5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6175375" y="4930775"/>
              <a:ext cx="223838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P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6283325" y="4930775"/>
              <a:ext cx="161925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l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6332538" y="4930775"/>
              <a:ext cx="215900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6432550" y="4930775"/>
              <a:ext cx="196850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6515100" y="4930775"/>
              <a:ext cx="285750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6683375" y="4930775"/>
              <a:ext cx="227013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o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6794500" y="4930775"/>
              <a:ext cx="161925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i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6842125" y="4930775"/>
              <a:ext cx="225425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d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6953250" y="4930775"/>
              <a:ext cx="196850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7034213" y="4930775"/>
              <a:ext cx="222250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4627563" y="2093913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4676775" y="2093913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4722813" y="2093913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4770438" y="2093913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4818063" y="2093913"/>
              <a:ext cx="9938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4914900" y="2093913"/>
              <a:ext cx="4969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i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4964113" y="2093913"/>
              <a:ext cx="17472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m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5130800" y="2093913"/>
              <a:ext cx="11381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u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5241925" y="2093913"/>
              <a:ext cx="4969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l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5289550" y="2093913"/>
              <a:ext cx="34099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atio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5507038" y="2093913"/>
              <a:ext cx="11541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o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5618163" y="2093913"/>
              <a:ext cx="11381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n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5729288" y="2093913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6980238" y="2065338"/>
              <a:ext cx="196850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7023100" y="2065338"/>
              <a:ext cx="196850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7064375" y="2065338"/>
              <a:ext cx="196850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7105650" y="2065338"/>
              <a:ext cx="196850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7146925" y="2039938"/>
              <a:ext cx="217488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7250113" y="2039938"/>
              <a:ext cx="206375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x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7340600" y="2039938"/>
              <a:ext cx="225425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p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7451725" y="2039938"/>
              <a:ext cx="220663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7554913" y="2039938"/>
              <a:ext cx="187325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r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ctangle 45"/>
            <p:cNvSpPr>
              <a:spLocks noChangeArrowheads="1"/>
            </p:cNvSpPr>
            <p:nvPr/>
          </p:nvSpPr>
          <p:spPr bwMode="auto">
            <a:xfrm>
              <a:off x="7629525" y="2039938"/>
              <a:ext cx="161925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i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7677150" y="2039938"/>
              <a:ext cx="285750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7845425" y="2039938"/>
              <a:ext cx="220663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ectangle 48"/>
            <p:cNvSpPr>
              <a:spLocks noChangeArrowheads="1"/>
            </p:cNvSpPr>
            <p:nvPr/>
          </p:nvSpPr>
          <p:spPr bwMode="auto">
            <a:xfrm>
              <a:off x="7950200" y="2039938"/>
              <a:ext cx="225425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n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8059738" y="2039938"/>
              <a:ext cx="185738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t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8131175" y="2065338"/>
              <a:ext cx="196850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25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19200"/>
            <a:ext cx="89916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Support burning plasma research by expanding understanding of energetic particle, thermal transport</a:t>
            </a:r>
          </a:p>
          <a:p>
            <a:endParaRPr lang="en-US" sz="2000" dirty="0" smtClean="0"/>
          </a:p>
          <a:p>
            <a:r>
              <a:rPr lang="en-US" dirty="0" smtClean="0"/>
              <a:t>Will explore performance and implications of advanced </a:t>
            </a:r>
            <a:r>
              <a:rPr lang="en-US" dirty="0" err="1" smtClean="0"/>
              <a:t>divertor</a:t>
            </a:r>
            <a:r>
              <a:rPr lang="en-US" dirty="0" smtClean="0"/>
              <a:t> configurations, liquid metals</a:t>
            </a:r>
          </a:p>
          <a:p>
            <a:endParaRPr lang="en-US" sz="2000" dirty="0"/>
          </a:p>
          <a:p>
            <a:r>
              <a:rPr lang="en-US" dirty="0" smtClean="0"/>
              <a:t>ST promising as Fusion Nuclear Science Facility</a:t>
            </a:r>
          </a:p>
          <a:p>
            <a:pPr lvl="1"/>
            <a:r>
              <a:rPr lang="en-US" dirty="0" smtClean="0"/>
              <a:t>High J</a:t>
            </a:r>
            <a:r>
              <a:rPr lang="en-US" baseline="-25000" dirty="0" smtClean="0"/>
              <a:t>WP</a:t>
            </a:r>
            <a:r>
              <a:rPr lang="en-US" dirty="0" smtClean="0"/>
              <a:t> of HTS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enables compact lower-A Pilot Plant</a:t>
            </a:r>
          </a:p>
          <a:p>
            <a:endParaRPr lang="en-US" sz="2000" dirty="0" smtClean="0"/>
          </a:p>
          <a:p>
            <a:r>
              <a:rPr lang="en-US" dirty="0" smtClean="0"/>
              <a:t>NSTX-U operational now!</a:t>
            </a:r>
          </a:p>
          <a:p>
            <a:endParaRPr lang="en-US" dirty="0"/>
          </a:p>
          <a:p>
            <a:r>
              <a:rPr lang="en-US" dirty="0" smtClean="0"/>
              <a:t>MAST-U first plasma next year!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Summary: ST research making leading </a:t>
            </a:r>
            <a:br>
              <a:rPr lang="en-US" sz="3200" dirty="0" smtClean="0"/>
            </a:br>
            <a:r>
              <a:rPr lang="en-US" sz="3200" dirty="0" smtClean="0"/>
              <a:t>contributions to fusion energy development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6997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 more ST-related talks this week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8" y="3067050"/>
            <a:ext cx="80772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1"/>
            <a:ext cx="81010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7" y="4750526"/>
            <a:ext cx="8119816" cy="73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181600"/>
            <a:ext cx="804977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750795"/>
            <a:ext cx="804755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81010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82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ontent Placeholder 2"/>
          <p:cNvSpPr txBox="1">
            <a:spLocks/>
          </p:cNvSpPr>
          <p:nvPr/>
        </p:nvSpPr>
        <p:spPr>
          <a:xfrm>
            <a:off x="76201" y="1447800"/>
            <a:ext cx="5714999" cy="4724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342900" lvl="1" indent="-225425" eaLnBrk="0" hangingPunct="0">
              <a:lnSpc>
                <a:spcPts val="2780"/>
              </a:lnSpc>
              <a:spcBef>
                <a:spcPts val="1176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i="0" kern="0" dirty="0" smtClean="0">
                <a:solidFill>
                  <a:srgbClr val="336699"/>
                </a:solidFill>
                <a:latin typeface="Arial Narrow" pitchFamily="34" charset="0"/>
              </a:rPr>
              <a:t>High </a:t>
            </a:r>
            <a:r>
              <a:rPr lang="en-US" sz="2800" i="0" kern="0" dirty="0" smtClean="0">
                <a:solidFill>
                  <a:srgbClr val="336699"/>
                </a:solidFill>
                <a:latin typeface="Symbol" pitchFamily="18" charset="2"/>
              </a:rPr>
              <a:t>b </a:t>
            </a:r>
            <a:r>
              <a:rPr lang="en-US" sz="2800" i="0" kern="0" dirty="0" smtClean="0">
                <a:solidFill>
                  <a:srgbClr val="336699"/>
                </a:solidFill>
                <a:latin typeface="Arial Narrow" panose="020B0606020202030204" pitchFamily="34" charset="0"/>
                <a:cs typeface="Helvetica Neue"/>
              </a:rPr>
              <a:t>physics</a:t>
            </a:r>
            <a:r>
              <a:rPr lang="en-US" sz="2800" i="0" kern="0" dirty="0" smtClean="0">
                <a:solidFill>
                  <a:srgbClr val="336699"/>
                </a:solidFill>
                <a:latin typeface="Arial Narrow" panose="020B0606020202030204" pitchFamily="34" charset="0"/>
              </a:rPr>
              <a:t>, </a:t>
            </a:r>
            <a:r>
              <a:rPr lang="en-US" sz="2800" i="0" kern="0" dirty="0">
                <a:solidFill>
                  <a:srgbClr val="336699"/>
                </a:solidFill>
                <a:latin typeface="Arial Narrow" pitchFamily="34" charset="0"/>
              </a:rPr>
              <a:t>rotation, </a:t>
            </a:r>
            <a:r>
              <a:rPr lang="en-US" sz="2800" i="0" kern="0" dirty="0" smtClean="0">
                <a:solidFill>
                  <a:srgbClr val="336699"/>
                </a:solidFill>
                <a:latin typeface="Arial Narrow" pitchFamily="34" charset="0"/>
              </a:rPr>
              <a:t>shaping extend stability, transport knowledge</a:t>
            </a:r>
            <a:endParaRPr lang="en-US" sz="2800" i="0" kern="0" dirty="0">
              <a:solidFill>
                <a:srgbClr val="336699"/>
              </a:solidFill>
            </a:endParaRPr>
          </a:p>
          <a:p>
            <a:pPr marL="342900" lvl="1" indent="-225425" eaLnBrk="0" hangingPunct="0">
              <a:lnSpc>
                <a:spcPts val="2780"/>
              </a:lnSpc>
              <a:spcBef>
                <a:spcPts val="1176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i="0" kern="0" dirty="0" smtClean="0">
                <a:solidFill>
                  <a:srgbClr val="336699"/>
                </a:solidFill>
                <a:latin typeface="Arial Narrow" pitchFamily="34" charset="0"/>
              </a:rPr>
              <a:t>NBI fast-ions in present STs mimic DT fusion product parameters in ITER </a:t>
            </a:r>
            <a:r>
              <a:rPr lang="en-US" sz="2800" i="0" kern="0" dirty="0" smtClean="0">
                <a:solidFill>
                  <a:srgbClr val="336699"/>
                </a:solidFill>
                <a:latin typeface="Arial Narrow" pitchFamily="34" charset="0"/>
                <a:sym typeface="Wingdings" panose="05000000000000000000" pitchFamily="2" charset="2"/>
              </a:rPr>
              <a:t> </a:t>
            </a:r>
            <a:r>
              <a:rPr lang="en-US" sz="2800" i="0" kern="0" dirty="0" smtClean="0">
                <a:solidFill>
                  <a:srgbClr val="FF0000"/>
                </a:solidFill>
                <a:latin typeface="Arial Narrow" pitchFamily="34" charset="0"/>
                <a:sym typeface="Wingdings" panose="05000000000000000000" pitchFamily="2" charset="2"/>
              </a:rPr>
              <a:t>study burning plasma science</a:t>
            </a:r>
            <a:endParaRPr lang="en-US" sz="2800" i="0" kern="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marL="342900" lvl="1" indent="-225425" eaLnBrk="0" hangingPunct="0">
              <a:lnSpc>
                <a:spcPts val="2780"/>
              </a:lnSpc>
              <a:spcBef>
                <a:spcPts val="1176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i="0" kern="0" dirty="0" smtClean="0">
                <a:solidFill>
                  <a:srgbClr val="336699"/>
                </a:solidFill>
                <a:latin typeface="Arial Narrow" pitchFamily="34" charset="0"/>
              </a:rPr>
              <a:t>STs can more easily study electron scale turbulence at low </a:t>
            </a:r>
            <a:r>
              <a:rPr lang="en-US" sz="2800" i="0" kern="0" dirty="0" err="1" smtClean="0">
                <a:solidFill>
                  <a:srgbClr val="336699"/>
                </a:solidFill>
                <a:latin typeface="Arial Narrow" pitchFamily="34" charset="0"/>
              </a:rPr>
              <a:t>collisionality</a:t>
            </a:r>
            <a:r>
              <a:rPr lang="en-US" sz="2800" i="0" kern="0" dirty="0" smtClean="0">
                <a:solidFill>
                  <a:srgbClr val="336699"/>
                </a:solidFill>
                <a:latin typeface="Arial Narrow" pitchFamily="34" charset="0"/>
              </a:rPr>
              <a:t> </a:t>
            </a:r>
            <a:r>
              <a:rPr lang="en-US" sz="2800" i="0" kern="0" dirty="0" smtClean="0">
                <a:solidFill>
                  <a:srgbClr val="336699"/>
                </a:solidFill>
                <a:latin typeface="Arial Narrow" pitchFamily="34" charset="0"/>
                <a:sym typeface="Wingdings" panose="05000000000000000000" pitchFamily="2" charset="2"/>
              </a:rPr>
              <a:t></a:t>
            </a:r>
            <a:r>
              <a:rPr lang="en-US" sz="2800" i="0" kern="0" dirty="0" smtClean="0">
                <a:solidFill>
                  <a:srgbClr val="FF0000"/>
                </a:solidFill>
                <a:latin typeface="Arial Narrow" pitchFamily="34" charset="0"/>
                <a:sym typeface="Wingdings" panose="05000000000000000000" pitchFamily="2" charset="2"/>
              </a:rPr>
              <a:t> important for all magnetic fusion</a:t>
            </a:r>
            <a:endParaRPr lang="en-US" sz="2800" i="0" kern="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67" name="Rectangle 4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dirty="0">
                <a:solidFill>
                  <a:srgbClr val="336699"/>
                </a:solidFill>
              </a:rPr>
              <a:t>ST </a:t>
            </a:r>
            <a:r>
              <a:rPr lang="en-US" sz="3200" dirty="0" smtClean="0">
                <a:solidFill>
                  <a:srgbClr val="336699"/>
                </a:solidFill>
              </a:rPr>
              <a:t>research extends predictive capability </a:t>
            </a:r>
          </a:p>
          <a:p>
            <a:pPr algn="ctr" eaLnBrk="0" hangingPunct="0">
              <a:lnSpc>
                <a:spcPts val="29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dirty="0" smtClean="0">
                <a:solidFill>
                  <a:srgbClr val="336699"/>
                </a:solidFill>
              </a:rPr>
              <a:t>for </a:t>
            </a:r>
            <a:r>
              <a:rPr lang="en-US" sz="3200" dirty="0">
                <a:solidFill>
                  <a:srgbClr val="336699"/>
                </a:solidFill>
              </a:rPr>
              <a:t>ITER and </a:t>
            </a:r>
            <a:r>
              <a:rPr lang="en-US" sz="3200" dirty="0" smtClean="0">
                <a:solidFill>
                  <a:srgbClr val="336699"/>
                </a:solidFill>
              </a:rPr>
              <a:t>toroidal confinement science </a:t>
            </a:r>
            <a:endParaRPr lang="en-US" sz="3200" dirty="0">
              <a:solidFill>
                <a:srgbClr val="336699"/>
              </a:solidFill>
            </a:endParaRPr>
          </a:p>
        </p:txBody>
      </p:sp>
      <p:grpSp>
        <p:nvGrpSpPr>
          <p:cNvPr id="9" name="Group 136"/>
          <p:cNvGrpSpPr/>
          <p:nvPr/>
        </p:nvGrpSpPr>
        <p:grpSpPr>
          <a:xfrm>
            <a:off x="6016625" y="1563255"/>
            <a:ext cx="3051175" cy="4010676"/>
            <a:chOff x="4114800" y="1057753"/>
            <a:chExt cx="2057400" cy="2828447"/>
          </a:xfrm>
        </p:grpSpPr>
        <p:pic>
          <p:nvPicPr>
            <p:cNvPr id="10" name="Picture 3" descr="C:\Users\jmenard\Documents\My Files\PPPL\Projects\ITER\Graphics and Images\iter_plasma_med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14800" y="1800759"/>
              <a:ext cx="2057400" cy="2085441"/>
            </a:xfrm>
            <a:prstGeom prst="rect">
              <a:avLst/>
            </a:prstGeom>
            <a:noFill/>
          </p:spPr>
        </p:pic>
        <p:sp>
          <p:nvSpPr>
            <p:cNvPr id="11" name="Text Box 39"/>
            <p:cNvSpPr txBox="1">
              <a:spLocks noChangeArrowheads="1"/>
            </p:cNvSpPr>
            <p:nvPr/>
          </p:nvSpPr>
          <p:spPr bwMode="auto">
            <a:xfrm>
              <a:off x="4229100" y="1057753"/>
              <a:ext cx="1828800" cy="612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sz="2800" i="0" dirty="0" smtClean="0">
                  <a:solidFill>
                    <a:schemeClr val="tx1"/>
                  </a:solidFill>
                  <a:latin typeface="Arial Narrow" pitchFamily="34" charset="0"/>
                  <a:ea typeface="MS PGothic" pitchFamily="34" charset="-128"/>
                </a:rPr>
                <a:t>Burning Plasma Physics </a:t>
              </a:r>
              <a:r>
                <a:rPr lang="en-US" sz="2800" i="0" dirty="0" smtClean="0">
                  <a:solidFill>
                    <a:srgbClr val="336699"/>
                  </a:solidFill>
                  <a:latin typeface="Arial Narrow" pitchFamily="34" charset="0"/>
                  <a:ea typeface="MS PGothic" pitchFamily="34" charset="-128"/>
                </a:rPr>
                <a:t>- ITER</a:t>
              </a:r>
              <a:endParaRPr lang="en-US" sz="2400" i="0" dirty="0">
                <a:solidFill>
                  <a:srgbClr val="336699"/>
                </a:solidFill>
                <a:latin typeface="Arial Narrow" pitchFamily="34" charset="0"/>
                <a:ea typeface="MS PGothic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99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 - 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35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Optimal n=1 error field correction amplitude and phase </a:t>
            </a:r>
            <a:br>
              <a:rPr lang="en-US" sz="2600" dirty="0" smtClean="0"/>
            </a:br>
            <a:r>
              <a:rPr lang="en-US" sz="2600" dirty="0" smtClean="0"/>
              <a:t>identified to maximize pulse length, discharge performance</a:t>
            </a:r>
            <a:endParaRPr lang="en-US" sz="2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6629400" cy="47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03006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Dominant error-field source:  PF5 vertical field coils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Long-pulse L-modes used to identify optimal correction amplitude, phase</a:t>
            </a:r>
            <a:endParaRPr lang="en-US" sz="2000" dirty="0"/>
          </a:p>
        </p:txBody>
      </p:sp>
      <p:sp>
        <p:nvSpPr>
          <p:cNvPr id="2" name="Right Arrow 1"/>
          <p:cNvSpPr/>
          <p:nvPr/>
        </p:nvSpPr>
        <p:spPr>
          <a:xfrm rot="3320129">
            <a:off x="575075" y="1813612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3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On path to high I</a:t>
            </a:r>
            <a:r>
              <a:rPr lang="en-US" sz="2800" baseline="-25000" dirty="0" smtClean="0"/>
              <a:t>P</a:t>
            </a:r>
            <a:r>
              <a:rPr lang="en-US" sz="2800" dirty="0"/>
              <a:t> </a:t>
            </a:r>
            <a:r>
              <a:rPr lang="en-US" sz="2800" dirty="0" smtClean="0"/>
              <a:t>without tearing modes by elevating</a:t>
            </a:r>
            <a:br>
              <a:rPr lang="en-US" sz="2800" dirty="0" smtClean="0"/>
            </a:br>
            <a:r>
              <a:rPr lang="en-US" sz="2800" dirty="0" err="1" smtClean="0"/>
              <a:t>q</a:t>
            </a:r>
            <a:r>
              <a:rPr lang="en-US" sz="2800" baseline="-25000" dirty="0" err="1" smtClean="0"/>
              <a:t>min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with early heating + H-mode </a:t>
            </a:r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smtClean="0"/>
              <a:t>l</a:t>
            </a:r>
            <a:r>
              <a:rPr lang="en-US" sz="2800" baseline="-25000" dirty="0" smtClean="0"/>
              <a:t>i</a:t>
            </a:r>
            <a:r>
              <a:rPr lang="en-US" sz="2800" dirty="0" smtClean="0">
                <a:sym typeface="Wingdings" panose="05000000000000000000" pitchFamily="2" charset="2"/>
              </a:rPr>
              <a:t>=</a:t>
            </a:r>
            <a:r>
              <a:rPr lang="en-US" sz="2800" dirty="0" smtClean="0"/>
              <a:t>0.5-0.6</a:t>
            </a:r>
            <a:r>
              <a:rPr lang="en-US" sz="2800" dirty="0"/>
              <a:t>, </a:t>
            </a:r>
            <a:r>
              <a:rPr lang="en-US" sz="2800" dirty="0" smtClean="0">
                <a:latin typeface="Symbol" panose="05050102010706020507" pitchFamily="18" charset="2"/>
              </a:rPr>
              <a:t>k</a:t>
            </a:r>
            <a:r>
              <a:rPr lang="en-US" sz="2800" dirty="0" smtClean="0">
                <a:sym typeface="Wingdings" panose="05000000000000000000" pitchFamily="2" charset="2"/>
              </a:rPr>
              <a:t>=2.5-2.7</a:t>
            </a:r>
            <a:endParaRPr lang="en-US" sz="2800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0" y="5181600"/>
            <a:ext cx="64008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Matching NSTX </a:t>
            </a:r>
            <a:r>
              <a:rPr lang="en-US" sz="2400" dirty="0">
                <a:latin typeface="Symbol" panose="05050102010706020507" pitchFamily="18" charset="2"/>
              </a:rPr>
              <a:t>k</a:t>
            </a:r>
            <a:r>
              <a:rPr lang="en-US" sz="2400" dirty="0"/>
              <a:t> </a:t>
            </a:r>
            <a:r>
              <a:rPr lang="en-US" sz="2400" dirty="0" smtClean="0"/>
              <a:t>at </a:t>
            </a:r>
            <a:r>
              <a:rPr lang="en-US" sz="2400" dirty="0"/>
              <a:t>same </a:t>
            </a:r>
            <a:r>
              <a:rPr lang="en-US" sz="2400" dirty="0" smtClean="0"/>
              <a:t>l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but at higher </a:t>
            </a:r>
            <a:r>
              <a:rPr lang="en-US" sz="2400" dirty="0" smtClean="0"/>
              <a:t>A</a:t>
            </a:r>
          </a:p>
          <a:p>
            <a:pPr lvl="1"/>
            <a:r>
              <a:rPr lang="en-US" sz="2000" dirty="0" smtClean="0"/>
              <a:t>Real-time EFIT / ISOFLUX (GA collaboration)</a:t>
            </a:r>
          </a:p>
          <a:p>
            <a:pPr lvl="1"/>
            <a:r>
              <a:rPr lang="en-US" sz="2000" dirty="0" smtClean="0"/>
              <a:t>Also utilizing improved vertical motion detection</a:t>
            </a:r>
          </a:p>
          <a:p>
            <a:pPr lvl="1"/>
            <a:endParaRPr lang="en-US" sz="2000" dirty="0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52400" y="1219200"/>
            <a:ext cx="6087825" cy="3909060"/>
            <a:chOff x="1389150" y="1905000"/>
            <a:chExt cx="6383250" cy="396240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150" y="1905000"/>
              <a:ext cx="6383250" cy="396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Down Arrow 10"/>
            <p:cNvSpPr/>
            <p:nvPr/>
          </p:nvSpPr>
          <p:spPr>
            <a:xfrm rot="7462205">
              <a:off x="4617351" y="2273776"/>
              <a:ext cx="382360" cy="72776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Screen Shot 2016-04-21 at 11.41.17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6"/>
          <a:stretch/>
        </p:blipFill>
        <p:spPr>
          <a:xfrm>
            <a:off x="6779346" y="1798320"/>
            <a:ext cx="2136054" cy="4450080"/>
          </a:xfrm>
          <a:prstGeom prst="rect">
            <a:avLst/>
          </a:prstGeom>
          <a:ln>
            <a:noFill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7206065" y="2407920"/>
            <a:ext cx="18288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388945" y="2286000"/>
            <a:ext cx="182880" cy="4267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876625" y="2529840"/>
            <a:ext cx="243840" cy="4267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242385" y="3444240"/>
            <a:ext cx="365760" cy="4876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8242385" y="3931920"/>
            <a:ext cx="365760" cy="4267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876625" y="4907280"/>
            <a:ext cx="243840" cy="3657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206065" y="5151120"/>
            <a:ext cx="182880" cy="182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7388945" y="5151120"/>
            <a:ext cx="182880" cy="4267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7162800" y="3886200"/>
            <a:ext cx="43265" cy="13868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162800" y="2499360"/>
            <a:ext cx="43265" cy="13868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01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6905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NSTX-Theory collaborations have led the advancement in kinetic global mode stability physics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75" y="1445174"/>
            <a:ext cx="21812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60324" y="986463"/>
            <a:ext cx="4061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MARS-K: Ideal wall stability (Menard)</a:t>
            </a:r>
            <a:endParaRPr lang="en-US" sz="2000" b="0" i="0" u="sng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441734" y="3360755"/>
            <a:ext cx="3657600" cy="3215418"/>
            <a:chOff x="5441734" y="3360755"/>
            <a:chExt cx="3657600" cy="3215418"/>
          </a:xfrm>
        </p:grpSpPr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5441734" y="3657600"/>
              <a:ext cx="3657600" cy="2918573"/>
              <a:chOff x="505258" y="1639153"/>
              <a:chExt cx="4448175" cy="3549410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738" t="92650" r="29667"/>
              <a:stretch/>
            </p:blipFill>
            <p:spPr bwMode="auto">
              <a:xfrm>
                <a:off x="2050473" y="4815391"/>
                <a:ext cx="1583314" cy="3731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5" b="34640"/>
              <a:stretch/>
            </p:blipFill>
            <p:spPr bwMode="auto">
              <a:xfrm>
                <a:off x="505258" y="1639153"/>
                <a:ext cx="4448175" cy="319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0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99" r="13195" b="95824"/>
            <a:stretch/>
          </p:blipFill>
          <p:spPr bwMode="auto">
            <a:xfrm>
              <a:off x="7914216" y="3856662"/>
              <a:ext cx="907287" cy="17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 bwMode="auto">
            <a:xfrm>
              <a:off x="7658100" y="3360755"/>
              <a:ext cx="1004888" cy="35246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5240234" y="3313105"/>
            <a:ext cx="4036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MARS-K: Resonant field amp. (Wang)</a:t>
            </a:r>
            <a:endParaRPr lang="en-US" sz="2000" b="0" i="0" u="sng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60475" y="986463"/>
            <a:ext cx="4279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u="sng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RWM High-beta stability physics theory</a:t>
            </a:r>
            <a:endParaRPr lang="en-US" sz="2000" b="0" i="0" u="sng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0" y="2155260"/>
            <a:ext cx="5396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u="sng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MISK: RWM High-beta stability (Berkery, Sabbagh)</a:t>
            </a:r>
            <a:endParaRPr lang="en-US" sz="2000" b="0" i="0" u="sng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84091" y="1350515"/>
            <a:ext cx="4164830" cy="2009599"/>
            <a:chOff x="4756685" y="1351156"/>
            <a:chExt cx="4164830" cy="2009599"/>
          </a:xfrm>
        </p:grpSpPr>
        <p:grpSp>
          <p:nvGrpSpPr>
            <p:cNvPr id="8" name="Group 7"/>
            <p:cNvGrpSpPr/>
            <p:nvPr/>
          </p:nvGrpSpPr>
          <p:grpSpPr>
            <a:xfrm>
              <a:off x="4998459" y="1351156"/>
              <a:ext cx="3923056" cy="2009599"/>
              <a:chOff x="675841" y="3230058"/>
              <a:chExt cx="3923056" cy="2009599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75841" y="3230058"/>
                <a:ext cx="3923056" cy="2009599"/>
                <a:chOff x="675841" y="3230058"/>
                <a:chExt cx="3923056" cy="2009599"/>
              </a:xfrm>
            </p:grpSpPr>
            <p:pic>
              <p:nvPicPr>
                <p:cNvPr id="6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194" t="86633"/>
                <a:stretch/>
              </p:blipFill>
              <p:spPr bwMode="auto">
                <a:xfrm>
                  <a:off x="675841" y="4805663"/>
                  <a:ext cx="3923056" cy="4339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8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194" b="51470"/>
                <a:stretch/>
              </p:blipFill>
              <p:spPr bwMode="auto">
                <a:xfrm>
                  <a:off x="675841" y="3230058"/>
                  <a:ext cx="3923056" cy="15756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5" name="Rectangle 64"/>
              <p:cNvSpPr/>
              <p:nvPr/>
            </p:nvSpPr>
            <p:spPr bwMode="auto">
              <a:xfrm>
                <a:off x="1476232" y="3911790"/>
                <a:ext cx="969133" cy="64485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dirty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 bwMode="auto">
              <a:xfrm>
                <a:off x="1119116" y="3875964"/>
                <a:ext cx="1125941" cy="730155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1200" b="1" i="1" u="none" strike="noStrike" cap="none" normalizeH="0" baseline="0" dirty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1682086" y="3969792"/>
                <a:ext cx="1125941" cy="185950"/>
              </a:xfrm>
              <a:prstGeom prst="rect">
                <a:avLst/>
              </a:prstGeom>
              <a:noFill/>
              <a:ln w="158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34" charset="0"/>
                  </a:rPr>
                  <a:t>Experiment</a:t>
                </a:r>
              </a:p>
            </p:txBody>
          </p:sp>
          <p:cxnSp>
            <p:nvCxnSpPr>
              <p:cNvPr id="6" name="Straight Arrow Connector 5"/>
              <p:cNvCxnSpPr/>
              <p:nvPr/>
            </p:nvCxnSpPr>
            <p:spPr bwMode="auto">
              <a:xfrm>
                <a:off x="2620370" y="4155742"/>
                <a:ext cx="464024" cy="498145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pic>
          <p:nvPicPr>
            <p:cNvPr id="73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" t="17588" r="85599" b="66133"/>
            <a:stretch/>
          </p:blipFill>
          <p:spPr bwMode="auto">
            <a:xfrm>
              <a:off x="4756685" y="1535768"/>
              <a:ext cx="483549" cy="528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" name="TextBox 74"/>
          <p:cNvSpPr txBox="1"/>
          <p:nvPr/>
        </p:nvSpPr>
        <p:spPr>
          <a:xfrm>
            <a:off x="2817579" y="1418579"/>
            <a:ext cx="1830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(Betti, Berkery,   </a:t>
            </a:r>
          </a:p>
          <a:p>
            <a:r>
              <a:rPr lang="en-US" sz="2000" b="0" i="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 b="0" i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Sabbagh)</a:t>
            </a:r>
            <a:endParaRPr lang="en-US" sz="2000" b="0" i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9823" y="2774985"/>
            <a:ext cx="4572000" cy="2436958"/>
            <a:chOff x="174291" y="3795179"/>
            <a:chExt cx="4572000" cy="2436958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58" b="1401"/>
            <a:stretch/>
          </p:blipFill>
          <p:spPr bwMode="auto">
            <a:xfrm>
              <a:off x="174291" y="3795179"/>
              <a:ext cx="4572000" cy="2436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 Box 14"/>
            <p:cNvSpPr txBox="1">
              <a:spLocks noChangeArrowheads="1"/>
            </p:cNvSpPr>
            <p:nvPr/>
          </p:nvSpPr>
          <p:spPr bwMode="auto">
            <a:xfrm rot="-25736043">
              <a:off x="774151" y="4628424"/>
              <a:ext cx="193107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8" tIns="45709" rIns="91418" bIns="45709"/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20000"/>
                </a:spcBef>
                <a:spcAft>
                  <a:spcPts val="0"/>
                </a:spcAft>
              </a:pPr>
              <a:r>
                <a:rPr lang="en-US" sz="1000" i="0" dirty="0">
                  <a:solidFill>
                    <a:srgbClr val="FFFFFF"/>
                  </a:solidFill>
                  <a:latin typeface="Arial" pitchFamily="34" charset="0"/>
                </a:rPr>
                <a:t>Precession drift </a:t>
              </a:r>
            </a:p>
            <a:p>
              <a:pPr algn="ctr">
                <a:spcBef>
                  <a:spcPct val="20000"/>
                </a:spcBef>
                <a:spcAft>
                  <a:spcPts val="0"/>
                </a:spcAft>
              </a:pPr>
              <a:r>
                <a:rPr lang="en-US" sz="1000" i="0" dirty="0">
                  <a:solidFill>
                    <a:srgbClr val="FFFFFF"/>
                  </a:solidFill>
                  <a:latin typeface="Arial" pitchFamily="34" charset="0"/>
                </a:rPr>
                <a:t>resonance stabilization</a:t>
              </a:r>
            </a:p>
          </p:txBody>
        </p:sp>
        <p:sp>
          <p:nvSpPr>
            <p:cNvPr id="78" name="Oval 25"/>
            <p:cNvSpPr>
              <a:spLocks noChangeArrowheads="1"/>
            </p:cNvSpPr>
            <p:nvPr/>
          </p:nvSpPr>
          <p:spPr bwMode="auto">
            <a:xfrm rot="-20341589">
              <a:off x="1457147" y="4014002"/>
              <a:ext cx="602735" cy="1673807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sz="1000" b="0" i="0" dirty="0"/>
            </a:p>
          </p:txBody>
        </p:sp>
        <p:sp>
          <p:nvSpPr>
            <p:cNvPr id="79" name="Text Box 14"/>
            <p:cNvSpPr txBox="1">
              <a:spLocks noChangeArrowheads="1"/>
            </p:cNvSpPr>
            <p:nvPr/>
          </p:nvSpPr>
          <p:spPr bwMode="auto">
            <a:xfrm rot="-25736043">
              <a:off x="3126033" y="4593275"/>
              <a:ext cx="193107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8" tIns="45709" rIns="91418" bIns="45709"/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20000"/>
                </a:spcBef>
                <a:spcAft>
                  <a:spcPts val="0"/>
                </a:spcAft>
              </a:pPr>
              <a:r>
                <a:rPr lang="en-US" sz="1000" i="0" dirty="0">
                  <a:solidFill>
                    <a:srgbClr val="FFFFFF"/>
                  </a:solidFill>
                  <a:latin typeface="Arial" pitchFamily="34" charset="0"/>
                </a:rPr>
                <a:t>Bounce/transit</a:t>
              </a:r>
            </a:p>
            <a:p>
              <a:pPr algn="ctr">
                <a:spcBef>
                  <a:spcPct val="20000"/>
                </a:spcBef>
                <a:spcAft>
                  <a:spcPts val="0"/>
                </a:spcAft>
              </a:pPr>
              <a:r>
                <a:rPr lang="en-US" sz="1000" i="0" dirty="0">
                  <a:solidFill>
                    <a:srgbClr val="FFFFFF"/>
                  </a:solidFill>
                  <a:latin typeface="Arial" pitchFamily="34" charset="0"/>
                </a:rPr>
                <a:t>resonance stabilization</a:t>
              </a:r>
            </a:p>
          </p:txBody>
        </p:sp>
        <p:sp>
          <p:nvSpPr>
            <p:cNvPr id="80" name="Oval 25"/>
            <p:cNvSpPr>
              <a:spLocks noChangeArrowheads="1"/>
            </p:cNvSpPr>
            <p:nvPr/>
          </p:nvSpPr>
          <p:spPr bwMode="auto">
            <a:xfrm rot="-20341589">
              <a:off x="3801773" y="3978853"/>
              <a:ext cx="602735" cy="1673807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sz="1000" b="0" i="0" dirty="0"/>
            </a:p>
          </p:txBody>
        </p:sp>
        <p:sp>
          <p:nvSpPr>
            <p:cNvPr id="81" name="Line 7"/>
            <p:cNvSpPr>
              <a:spLocks noChangeShapeType="1"/>
            </p:cNvSpPr>
            <p:nvPr/>
          </p:nvSpPr>
          <p:spPr bwMode="auto">
            <a:xfrm>
              <a:off x="2299568" y="3839761"/>
              <a:ext cx="1020754" cy="196529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b="0" i="0" dirty="0" smtClean="0"/>
            </a:p>
          </p:txBody>
        </p:sp>
        <p:sp>
          <p:nvSpPr>
            <p:cNvPr id="82" name="Line 10"/>
            <p:cNvSpPr>
              <a:spLocks noChangeShapeType="1"/>
            </p:cNvSpPr>
            <p:nvPr/>
          </p:nvSpPr>
          <p:spPr bwMode="auto">
            <a:xfrm flipV="1">
              <a:off x="2462529" y="4843288"/>
              <a:ext cx="146050" cy="170371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b="0" i="0" dirty="0" smtClean="0"/>
            </a:p>
          </p:txBody>
        </p:sp>
        <p:sp>
          <p:nvSpPr>
            <p:cNvPr id="83" name="Text Box 11"/>
            <p:cNvSpPr txBox="1">
              <a:spLocks noChangeArrowheads="1"/>
            </p:cNvSpPr>
            <p:nvPr/>
          </p:nvSpPr>
          <p:spPr bwMode="auto">
            <a:xfrm rot="3784673">
              <a:off x="2487134" y="4723421"/>
              <a:ext cx="1076320" cy="18466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FontTx/>
                <a:buNone/>
              </a:pPr>
              <a:r>
                <a:rPr lang="en-US" sz="1200" b="0" i="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Marginal stability</a:t>
              </a:r>
            </a:p>
          </p:txBody>
        </p:sp>
        <p:sp>
          <p:nvSpPr>
            <p:cNvPr id="84" name="Text Box 11"/>
            <p:cNvSpPr txBox="1">
              <a:spLocks noChangeArrowheads="1"/>
            </p:cNvSpPr>
            <p:nvPr/>
          </p:nvSpPr>
          <p:spPr bwMode="auto">
            <a:xfrm>
              <a:off x="2057225" y="5013689"/>
              <a:ext cx="810607" cy="40626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20000"/>
                </a:spcBef>
                <a:buFontTx/>
                <a:buNone/>
              </a:pPr>
              <a:r>
                <a:rPr lang="en-US" sz="1200" b="0" i="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instability</a:t>
              </a:r>
            </a:p>
            <a:p>
              <a:pPr algn="ctr">
                <a:spcBef>
                  <a:spcPct val="20000"/>
                </a:spcBef>
                <a:buFontTx/>
                <a:buNone/>
              </a:pPr>
              <a:r>
                <a:rPr lang="en-US" sz="1200" b="0" i="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(experiment)</a:t>
              </a:r>
            </a:p>
          </p:txBody>
        </p:sp>
      </p:grpSp>
      <p:sp>
        <p:nvSpPr>
          <p:cNvPr id="14" name="Rectangle 13"/>
          <p:cNvSpPr/>
          <p:nvPr/>
        </p:nvSpPr>
        <p:spPr bwMode="auto">
          <a:xfrm>
            <a:off x="360475" y="5211943"/>
            <a:ext cx="4391634" cy="1210806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15" name="Bent-Up Arrow 14"/>
          <p:cNvSpPr/>
          <p:nvPr/>
        </p:nvSpPr>
        <p:spPr bwMode="auto">
          <a:xfrm rot="5400000">
            <a:off x="556188" y="5237738"/>
            <a:ext cx="425196" cy="540051"/>
          </a:xfrm>
          <a:prstGeom prst="bentUp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6381" y="5426422"/>
            <a:ext cx="3601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RWM physics with M3D-C</a:t>
            </a:r>
            <a:r>
              <a:rPr lang="en-US" sz="1800" b="0" i="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</a:t>
            </a:r>
            <a:r>
              <a:rPr lang="en-US" sz="18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(Ferraro)</a:t>
            </a:r>
            <a:endParaRPr lang="en-US" sz="18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281175" y="5894824"/>
            <a:ext cx="3029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Resistive wall implemented</a:t>
            </a:r>
            <a:endParaRPr lang="en-US" sz="1800" b="0" i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399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2C6B35A4-4351-1D4A-AC8B-52A3ECC548BD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3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410200"/>
          </a:xfrm>
        </p:spPr>
        <p:txBody>
          <a:bodyPr>
            <a:normAutofit/>
          </a:bodyPr>
          <a:lstStyle/>
          <a:p>
            <a:r>
              <a:rPr lang="en-US" sz="2400" spc="-5" dirty="0" smtClean="0">
                <a:latin typeface="Symbol"/>
                <a:cs typeface="Symbol"/>
              </a:rPr>
              <a:t></a:t>
            </a:r>
            <a:r>
              <a:rPr lang="en-US" sz="2400" spc="-5" dirty="0" smtClean="0">
                <a:latin typeface="Arial"/>
                <a:cs typeface="Arial"/>
              </a:rPr>
              <a:t>-particles couple to </a:t>
            </a:r>
            <a:r>
              <a:rPr lang="en-US" sz="2400" spc="-5" dirty="0" err="1" smtClean="0">
                <a:latin typeface="Arial"/>
                <a:cs typeface="Arial"/>
              </a:rPr>
              <a:t>Alfvénic</a:t>
            </a:r>
            <a:r>
              <a:rPr lang="en-US" sz="2400" spc="-5" dirty="0" smtClean="0">
                <a:latin typeface="Arial"/>
                <a:cs typeface="Arial"/>
              </a:rPr>
              <a:t> </a:t>
            </a:r>
            <a:r>
              <a:rPr lang="en-US" sz="2400" spc="-10" dirty="0" smtClean="0">
                <a:latin typeface="Arial"/>
                <a:cs typeface="Arial"/>
              </a:rPr>
              <a:t>modes </a:t>
            </a:r>
            <a:r>
              <a:rPr lang="en-US" sz="2400" spc="-5" dirty="0" smtClean="0">
                <a:latin typeface="Arial"/>
                <a:cs typeface="Arial"/>
              </a:rPr>
              <a:t>when </a:t>
            </a:r>
            <a:r>
              <a:rPr lang="en-US" sz="2400" spc="5" dirty="0" smtClean="0">
                <a:latin typeface="Arial"/>
                <a:cs typeface="Arial"/>
              </a:rPr>
              <a:t>V</a:t>
            </a:r>
            <a:r>
              <a:rPr lang="en-US" sz="2400" spc="7" baseline="-21367" dirty="0" smtClean="0">
                <a:latin typeface="Symbol"/>
                <a:cs typeface="Symbol"/>
              </a:rPr>
              <a:t></a:t>
            </a:r>
            <a:r>
              <a:rPr lang="en-US" sz="2400" spc="7" baseline="-21367" dirty="0" smtClean="0">
                <a:latin typeface="Times New Roman"/>
                <a:cs typeface="Times New Roman"/>
              </a:rPr>
              <a:t>  </a:t>
            </a:r>
            <a:r>
              <a:rPr lang="en-US" sz="2400" spc="-5" dirty="0" smtClean="0">
                <a:latin typeface="Arial"/>
                <a:cs typeface="Arial"/>
              </a:rPr>
              <a:t>&gt;</a:t>
            </a:r>
            <a:r>
              <a:rPr lang="en-US" sz="2400" spc="-145" dirty="0" smtClean="0">
                <a:latin typeface="Arial"/>
                <a:cs typeface="Arial"/>
              </a:rPr>
              <a:t> </a:t>
            </a:r>
            <a:r>
              <a:rPr lang="en-US" sz="2400" spc="-15" dirty="0" err="1" smtClean="0">
                <a:latin typeface="Arial"/>
                <a:cs typeface="Arial"/>
              </a:rPr>
              <a:t>V</a:t>
            </a:r>
            <a:r>
              <a:rPr lang="en-US" sz="2400" spc="-22" baseline="-21367" dirty="0" err="1" smtClean="0">
                <a:latin typeface="Arial"/>
                <a:cs typeface="Arial"/>
              </a:rPr>
              <a:t>Alfvén</a:t>
            </a:r>
            <a:r>
              <a:rPr lang="en-US" sz="2400" spc="-7" dirty="0" smtClean="0">
                <a:latin typeface="Arial"/>
                <a:cs typeface="Arial"/>
              </a:rPr>
              <a:t>~ </a:t>
            </a:r>
            <a:r>
              <a:rPr lang="en-US" sz="2400" spc="15" dirty="0" smtClean="0">
                <a:latin typeface="Symbol"/>
                <a:cs typeface="Symbol"/>
              </a:rPr>
              <a:t></a:t>
            </a:r>
            <a:r>
              <a:rPr lang="en-US" sz="2400" spc="15" baseline="30000" dirty="0" smtClean="0">
                <a:latin typeface="+mn-lt"/>
                <a:cs typeface="Symbol"/>
              </a:rPr>
              <a:t>-0.5 </a:t>
            </a:r>
            <a:r>
              <a:rPr lang="en-US" sz="2400" spc="15" dirty="0" err="1" smtClean="0">
                <a:latin typeface="Arial Narrow" panose="020B0606020202030204" pitchFamily="34" charset="0"/>
                <a:cs typeface="Arial"/>
              </a:rPr>
              <a:t>C</a:t>
            </a:r>
            <a:r>
              <a:rPr lang="en-US" sz="2400" spc="15" baseline="-25000" dirty="0" err="1" smtClean="0">
                <a:latin typeface="Arial Narrow" panose="020B0606020202030204" pitchFamily="34" charset="0"/>
                <a:cs typeface="Arial"/>
              </a:rPr>
              <a:t>sound</a:t>
            </a:r>
            <a:endParaRPr lang="en-US" sz="1100" baseline="-25000" dirty="0">
              <a:latin typeface="Arial Narrow" panose="020B0606020202030204" pitchFamily="34" charset="0"/>
              <a:cs typeface="Arial"/>
            </a:endParaRPr>
          </a:p>
          <a:p>
            <a:r>
              <a:rPr lang="en-US" sz="2400" spc="5" dirty="0" err="1" smtClean="0">
                <a:latin typeface="Arial"/>
                <a:cs typeface="Arial"/>
              </a:rPr>
              <a:t>V</a:t>
            </a:r>
            <a:r>
              <a:rPr lang="en-US" sz="2400" spc="7" baseline="-21367" dirty="0" err="1" smtClean="0">
                <a:latin typeface="Times New Roman"/>
                <a:cs typeface="Times New Roman"/>
              </a:rPr>
              <a:t>fast</a:t>
            </a:r>
            <a:r>
              <a:rPr lang="en-US" sz="2400" spc="7" baseline="-21367" dirty="0" smtClean="0">
                <a:latin typeface="Times New Roman"/>
                <a:cs typeface="Times New Roman"/>
              </a:rPr>
              <a:t> </a:t>
            </a:r>
            <a:r>
              <a:rPr lang="en-US" sz="2400" spc="-5" dirty="0" smtClean="0">
                <a:latin typeface="Arial"/>
                <a:cs typeface="Arial"/>
              </a:rPr>
              <a:t>&gt; </a:t>
            </a:r>
            <a:r>
              <a:rPr lang="en-US" sz="2400" spc="-70" dirty="0">
                <a:latin typeface="Arial"/>
                <a:cs typeface="Arial"/>
              </a:rPr>
              <a:t>V</a:t>
            </a:r>
            <a:r>
              <a:rPr lang="en-US" sz="2400" spc="-104" baseline="-21367" dirty="0">
                <a:latin typeface="Arial"/>
                <a:cs typeface="Arial"/>
              </a:rPr>
              <a:t>A </a:t>
            </a:r>
            <a:r>
              <a:rPr lang="en-US" sz="2400" spc="330" baseline="-21367" dirty="0">
                <a:latin typeface="Arial"/>
                <a:cs typeface="Arial"/>
              </a:rPr>
              <a:t> </a:t>
            </a:r>
            <a:r>
              <a:rPr lang="en-US" sz="2400" spc="-5" dirty="0" smtClean="0">
                <a:latin typeface="Arial"/>
                <a:cs typeface="Arial"/>
              </a:rPr>
              <a:t>condition </a:t>
            </a:r>
            <a:r>
              <a:rPr lang="en-US" sz="2400" spc="-5" dirty="0">
                <a:latin typeface="Arial"/>
                <a:cs typeface="Arial"/>
              </a:rPr>
              <a:t>easily satisfied in </a:t>
            </a:r>
            <a:r>
              <a:rPr lang="en-US" sz="2400" spc="-5" dirty="0" smtClean="0">
                <a:latin typeface="Arial"/>
                <a:cs typeface="Arial"/>
              </a:rPr>
              <a:t>high-</a:t>
            </a:r>
            <a:r>
              <a:rPr lang="en-US" sz="2400" spc="-5" dirty="0" smtClean="0">
                <a:latin typeface="Symbol" panose="05050102010706020507" pitchFamily="18" charset="2"/>
                <a:cs typeface="Arial"/>
              </a:rPr>
              <a:t>b</a:t>
            </a:r>
            <a:r>
              <a:rPr lang="en-US" sz="2400" spc="-5" dirty="0" smtClean="0">
                <a:latin typeface="Arial"/>
                <a:cs typeface="Arial"/>
              </a:rPr>
              <a:t> ST with NBI heating</a:t>
            </a:r>
            <a:endParaRPr lang="en-US" sz="2400" dirty="0">
              <a:latin typeface="Symbol"/>
              <a:cs typeface="Symbol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NBI-heated </a:t>
            </a:r>
            <a:r>
              <a:rPr lang="en-US" sz="2800" spc="-110" dirty="0"/>
              <a:t>STs </a:t>
            </a:r>
            <a:r>
              <a:rPr lang="en-US" sz="2800" dirty="0"/>
              <a:t>excellent testbed for </a:t>
            </a:r>
            <a:r>
              <a:rPr lang="en-US" sz="2800" dirty="0">
                <a:latin typeface="Symbol"/>
                <a:cs typeface="Symbol"/>
              </a:rPr>
              <a:t></a:t>
            </a:r>
            <a:r>
              <a:rPr lang="en-US" sz="2800" dirty="0"/>
              <a:t>-particle</a:t>
            </a:r>
            <a:r>
              <a:rPr lang="en-US" sz="2800" spc="15" dirty="0"/>
              <a:t> </a:t>
            </a:r>
            <a:r>
              <a:rPr lang="en-US" sz="2800" dirty="0"/>
              <a:t>physics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1187" y="2057400"/>
            <a:ext cx="4876800" cy="3810000"/>
            <a:chOff x="381000" y="2209800"/>
            <a:chExt cx="5106988" cy="414418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209800"/>
              <a:ext cx="5106988" cy="4144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876800" y="24384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5257800" y="2514600"/>
            <a:ext cx="3810000" cy="2968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NSTX-U: large fast-ion dynamic range spanning ST and conventional A</a:t>
            </a:r>
          </a:p>
          <a:p>
            <a:pPr marL="396875" lvl="1" indent="-222250"/>
            <a:r>
              <a:rPr lang="en-US" sz="2000" b="1" spc="-5" dirty="0" smtClean="0">
                <a:solidFill>
                  <a:srgbClr val="C00000"/>
                </a:solidFill>
                <a:latin typeface="+mn-lt"/>
                <a:cs typeface="Arial"/>
              </a:rPr>
              <a:t>Toroidal field </a:t>
            </a:r>
            <a:r>
              <a:rPr lang="en-US" sz="2000" b="1" spc="-5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en-US" sz="2000" b="1" spc="-5" dirty="0">
                <a:solidFill>
                  <a:srgbClr val="C00000"/>
                </a:solidFill>
                <a:latin typeface="Calibri"/>
                <a:cs typeface="Calibri"/>
              </a:rPr>
              <a:t>× </a:t>
            </a:r>
            <a:r>
              <a:rPr lang="en-US" sz="2000" b="1" spc="-5" dirty="0">
                <a:solidFill>
                  <a:srgbClr val="C00000"/>
                </a:solidFill>
                <a:cs typeface="Calibri"/>
              </a:rPr>
              <a:t>NSTX </a:t>
            </a:r>
            <a:r>
              <a:rPr lang="en-US" sz="2000" spc="-5" dirty="0" smtClean="0">
                <a:solidFill>
                  <a:srgbClr val="C00000"/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en-US" sz="2000" spc="-5" dirty="0" err="1">
                <a:solidFill>
                  <a:srgbClr val="C00000"/>
                </a:solidFill>
                <a:latin typeface="Arial"/>
                <a:cs typeface="Arial"/>
              </a:rPr>
              <a:t>V</a:t>
            </a:r>
            <a:r>
              <a:rPr lang="en-US" sz="2000" spc="-7" baseline="-20833" dirty="0" err="1">
                <a:solidFill>
                  <a:srgbClr val="C00000"/>
                </a:solidFill>
                <a:latin typeface="Arial"/>
                <a:cs typeface="Arial"/>
              </a:rPr>
              <a:t>fast</a:t>
            </a:r>
            <a:r>
              <a:rPr lang="en-US" sz="2000" spc="-7" baseline="-2083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rial"/>
                <a:cs typeface="Arial"/>
              </a:rPr>
              <a:t>&lt; </a:t>
            </a:r>
            <a:r>
              <a:rPr lang="en-US" sz="2000" spc="-90" dirty="0">
                <a:solidFill>
                  <a:srgbClr val="C00000"/>
                </a:solidFill>
                <a:latin typeface="Arial"/>
                <a:cs typeface="Arial"/>
              </a:rPr>
              <a:t>V</a:t>
            </a:r>
            <a:r>
              <a:rPr lang="en-US" sz="2000" spc="-135" baseline="-20833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lang="en-US" sz="2000" spc="135" baseline="-2083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000" spc="-5" dirty="0" smtClean="0">
                <a:solidFill>
                  <a:srgbClr val="C00000"/>
                </a:solidFill>
                <a:latin typeface="Arial"/>
                <a:cs typeface="Arial"/>
                <a:sym typeface="Wingdings" panose="05000000000000000000" pitchFamily="2" charset="2"/>
              </a:rPr>
              <a:t> stabilize modes</a:t>
            </a:r>
            <a:endParaRPr lang="en-US" sz="2000" dirty="0" smtClean="0"/>
          </a:p>
          <a:p>
            <a:pPr marL="396875" lvl="1" indent="-222250"/>
            <a:r>
              <a:rPr lang="en-US" sz="2000" b="1" spc="-5" dirty="0" smtClean="0">
                <a:solidFill>
                  <a:srgbClr val="C00000"/>
                </a:solidFill>
                <a:latin typeface="Arial"/>
                <a:cs typeface="Arial"/>
              </a:rPr>
              <a:t>Tangential 2</a:t>
            </a:r>
            <a:r>
              <a:rPr lang="en-US" sz="2000" b="1" spc="-7" baseline="24305" dirty="0" smtClean="0">
                <a:solidFill>
                  <a:srgbClr val="C00000"/>
                </a:solidFill>
                <a:latin typeface="Arial"/>
                <a:cs typeface="Arial"/>
              </a:rPr>
              <a:t>nd </a:t>
            </a:r>
            <a:r>
              <a:rPr lang="en-US" sz="2000" b="1" spc="-5" dirty="0">
                <a:solidFill>
                  <a:srgbClr val="C00000"/>
                </a:solidFill>
                <a:latin typeface="Arial"/>
                <a:cs typeface="Arial"/>
              </a:rPr>
              <a:t>NBI </a:t>
            </a:r>
            <a:r>
              <a:rPr lang="en-US" sz="2000" spc="-5" dirty="0" smtClean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lang="en-US" sz="2000" spc="-5" dirty="0" smtClean="0">
                <a:solidFill>
                  <a:srgbClr val="C00000"/>
                </a:solidFill>
                <a:latin typeface="Arial"/>
                <a:cs typeface="Arial"/>
              </a:rPr>
              <a:t> very flexible fast-ion distribution</a:t>
            </a:r>
          </a:p>
          <a:p>
            <a:pPr marL="625475" lvl="2" indent="-222250"/>
            <a:r>
              <a:rPr lang="en-US" sz="1600" spc="-5" dirty="0" smtClean="0">
                <a:solidFill>
                  <a:srgbClr val="336699"/>
                </a:solidFill>
                <a:latin typeface="Arial"/>
                <a:cs typeface="Arial"/>
              </a:rPr>
              <a:t>Vary pitch angle, pressure profile</a:t>
            </a:r>
            <a:endParaRPr lang="en-US" sz="1600" dirty="0">
              <a:solidFill>
                <a:srgbClr val="336699"/>
              </a:solidFill>
              <a:latin typeface="Arial"/>
              <a:cs typeface="Arial"/>
            </a:endParaRPr>
          </a:p>
          <a:p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953001" y="4191000"/>
            <a:ext cx="609600" cy="60960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ject 26"/>
          <p:cNvSpPr txBox="1"/>
          <p:nvPr/>
        </p:nvSpPr>
        <p:spPr>
          <a:xfrm>
            <a:off x="228600" y="6089817"/>
            <a:ext cx="8687409" cy="310983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 marL="203835" algn="ctr">
              <a:lnSpc>
                <a:spcPct val="100000"/>
              </a:lnSpc>
              <a:spcBef>
                <a:spcPts val="25"/>
              </a:spcBef>
            </a:pP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Can we find </a:t>
            </a:r>
            <a:r>
              <a:rPr sz="2000" b="1" spc="-15" dirty="0">
                <a:solidFill>
                  <a:srgbClr val="FF0000"/>
                </a:solidFill>
                <a:latin typeface="Arial"/>
                <a:cs typeface="Arial"/>
              </a:rPr>
              <a:t>TAE-quiescent,</a:t>
            </a:r>
            <a:r>
              <a:rPr sz="20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5" dirty="0" smtClean="0">
                <a:solidFill>
                  <a:srgbClr val="FF0000"/>
                </a:solidFill>
                <a:latin typeface="Arial"/>
                <a:cs typeface="Arial"/>
              </a:rPr>
              <a:t>high</a:t>
            </a:r>
            <a:r>
              <a:rPr lang="en-US" sz="2000" b="1" spc="-5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US" sz="2000" b="1" spc="-5" dirty="0" smtClean="0">
                <a:solidFill>
                  <a:srgbClr val="FF0000"/>
                </a:solidFill>
                <a:latin typeface="Arial"/>
                <a:cs typeface="Arial"/>
              </a:rPr>
              <a:t>performance regimes in NSTX-U?</a:t>
            </a:r>
            <a:endParaRPr sz="2000" dirty="0">
              <a:latin typeface="Arial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838200" y="4800600"/>
            <a:ext cx="4199787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1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53000" y="1066800"/>
            <a:ext cx="4191000" cy="2209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Quasi-linear “Critical Gradient Model” (CGM) consistent with transport before avalanche</a:t>
            </a:r>
          </a:p>
          <a:p>
            <a:r>
              <a:rPr lang="en-US" sz="2000" dirty="0" smtClean="0"/>
              <a:t>“Kick” model (</a:t>
            </a:r>
            <a:r>
              <a:rPr lang="en-US" sz="2000" dirty="0" err="1" smtClean="0">
                <a:latin typeface="Symbol" panose="05050102010706020507" pitchFamily="18" charset="2"/>
              </a:rPr>
              <a:t>D</a:t>
            </a:r>
            <a:r>
              <a:rPr lang="en-US" sz="2000" dirty="0" err="1" smtClean="0"/>
              <a:t>P</a:t>
            </a:r>
            <a:r>
              <a:rPr lang="en-US" sz="2000" baseline="-25000" dirty="0" err="1" smtClean="0">
                <a:latin typeface="Symbol" panose="05050102010706020507" pitchFamily="18" charset="2"/>
              </a:rPr>
              <a:t>f</a:t>
            </a:r>
            <a:r>
              <a:rPr lang="en-US" sz="2000" dirty="0" smtClean="0"/>
              <a:t> vs </a:t>
            </a:r>
            <a:r>
              <a:rPr lang="en-US" sz="2000" dirty="0" smtClean="0">
                <a:latin typeface="Symbol" panose="05050102010706020507" pitchFamily="18" charset="2"/>
              </a:rPr>
              <a:t>D</a:t>
            </a:r>
            <a:r>
              <a:rPr lang="en-US" sz="2000" dirty="0" smtClean="0"/>
              <a:t>E) predicts neutron decrement even during large avalanche events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55" dirty="0"/>
              <a:t>“</a:t>
            </a:r>
            <a:r>
              <a:rPr lang="en-US" sz="3100" spc="-55" dirty="0"/>
              <a:t>TAE </a:t>
            </a:r>
            <a:r>
              <a:rPr lang="en-US" sz="3100" dirty="0"/>
              <a:t>avalanche” </a:t>
            </a:r>
            <a:r>
              <a:rPr lang="en-US" sz="3100" dirty="0" smtClean="0"/>
              <a:t>can cause </a:t>
            </a:r>
            <a:r>
              <a:rPr lang="en-US" sz="3100" dirty="0"/>
              <a:t>energetic particle </a:t>
            </a:r>
            <a:r>
              <a:rPr lang="en-US" sz="3100" dirty="0" smtClean="0"/>
              <a:t>loss</a:t>
            </a:r>
            <a:br>
              <a:rPr lang="en-US" sz="3100" dirty="0" smtClean="0"/>
            </a:br>
            <a:r>
              <a:rPr lang="en-US" sz="2400" spc="-5" dirty="0">
                <a:solidFill>
                  <a:srgbClr val="C00000"/>
                </a:solidFill>
                <a:latin typeface="Arial"/>
                <a:cs typeface="Arial"/>
              </a:rPr>
              <a:t>Uncontrolled </a:t>
            </a:r>
            <a:r>
              <a:rPr lang="en-US" sz="2400" spc="-5" dirty="0">
                <a:solidFill>
                  <a:srgbClr val="C00000"/>
                </a:solidFill>
                <a:latin typeface="Symbol"/>
                <a:cs typeface="Symbol"/>
              </a:rPr>
              <a:t></a:t>
            </a:r>
            <a:r>
              <a:rPr lang="en-US" sz="2400" spc="-5" dirty="0">
                <a:solidFill>
                  <a:srgbClr val="C00000"/>
                </a:solidFill>
                <a:latin typeface="Arial"/>
                <a:cs typeface="Arial"/>
              </a:rPr>
              <a:t>-particle loss could cause reactor first wall</a:t>
            </a:r>
            <a:r>
              <a:rPr lang="en-US" sz="2400" spc="11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400" spc="-5" dirty="0" smtClean="0">
                <a:solidFill>
                  <a:srgbClr val="C00000"/>
                </a:solidFill>
                <a:latin typeface="Arial"/>
                <a:cs typeface="Arial"/>
              </a:rPr>
              <a:t>damage</a:t>
            </a:r>
            <a:endParaRPr lang="en-US" sz="3200" dirty="0"/>
          </a:p>
        </p:txBody>
      </p:sp>
      <p:grpSp>
        <p:nvGrpSpPr>
          <p:cNvPr id="5" name="Group 4"/>
          <p:cNvGrpSpPr/>
          <p:nvPr/>
        </p:nvGrpSpPr>
        <p:grpSpPr>
          <a:xfrm>
            <a:off x="55020" y="1809750"/>
            <a:ext cx="4440780" cy="4210050"/>
            <a:chOff x="0" y="1581150"/>
            <a:chExt cx="4593180" cy="428625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1150"/>
              <a:ext cx="4593180" cy="428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066800" y="1752600"/>
              <a:ext cx="113665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NSTX 141711</a:t>
              </a:r>
              <a:endParaRPr lang="en-US" sz="1200" b="1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2286000" y="241333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856898" y="3048000"/>
            <a:ext cx="4134702" cy="2948262"/>
            <a:chOff x="5381072" y="3803012"/>
            <a:chExt cx="3758820" cy="268023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81072" y="3803012"/>
              <a:ext cx="3758820" cy="259629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015589" y="6245423"/>
              <a:ext cx="875881" cy="23782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bIns="0" rtlCol="0">
              <a:spAutoFit/>
            </a:bodyPr>
            <a:lstStyle/>
            <a:p>
              <a:r>
                <a:rPr lang="en-US" sz="1400" dirty="0" smtClean="0"/>
                <a:t>Time [</a:t>
              </a:r>
              <a:r>
                <a:rPr lang="en-US" sz="1400" dirty="0" err="1" smtClean="0"/>
                <a:t>ms</a:t>
              </a:r>
              <a:r>
                <a:rPr lang="en-US" sz="1400" dirty="0" smtClean="0"/>
                <a:t>]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4796192" y="5027711"/>
              <a:ext cx="147753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Neutron Deficit %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604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NSTX-U NIMROD projection: high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fraction of open flux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converted to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closed flux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narrow injector flux footprint</a:t>
            </a:r>
          </a:p>
        </p:txBody>
      </p:sp>
      <p:pic>
        <p:nvPicPr>
          <p:cNvPr id="1945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03312"/>
            <a:ext cx="4162425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1066800"/>
            <a:ext cx="45847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4968875"/>
            <a:ext cx="8915400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2000" i="0" dirty="0"/>
              <a:t>CHI in NSTX-U configuration naturally has a narrower injector flux foot-print due to improved Injector coil positioning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i="0" dirty="0"/>
              <a:t>Due to higher Lundquist number in NSTX-U CHI simulations, closed flux surfaces form even during the actively injected phase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2286000" y="6324600"/>
            <a:ext cx="31812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0" dirty="0">
                <a:solidFill>
                  <a:schemeClr val="tx1"/>
                </a:solidFill>
              </a:rPr>
              <a:t>F. </a:t>
            </a:r>
            <a:r>
              <a:rPr lang="en-US" i="0" dirty="0" err="1">
                <a:solidFill>
                  <a:schemeClr val="tx1"/>
                </a:solidFill>
              </a:rPr>
              <a:t>Ebrahimi</a:t>
            </a:r>
            <a:r>
              <a:rPr lang="en-US" i="0" dirty="0">
                <a:solidFill>
                  <a:schemeClr val="tx1"/>
                </a:solidFill>
              </a:rPr>
              <a:t>, et al., </a:t>
            </a:r>
            <a:r>
              <a:rPr lang="en-US" i="0" dirty="0" smtClean="0">
                <a:solidFill>
                  <a:schemeClr val="tx1"/>
                </a:solidFill>
              </a:rPr>
              <a:t>accepted in NF Letters</a:t>
            </a: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304800" y="6324600"/>
            <a:ext cx="1755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0">
                <a:solidFill>
                  <a:schemeClr val="tx1"/>
                </a:solidFill>
              </a:rPr>
              <a:t>NIMROD Simulations</a:t>
            </a:r>
          </a:p>
        </p:txBody>
      </p:sp>
    </p:spTree>
    <p:extLst>
      <p:ext uri="{BB962C8B-B14F-4D97-AF65-F5344CB8AC3E}">
        <p14:creationId xmlns:p14="http://schemas.microsoft.com/office/powerpoint/2010/main" val="229950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Plasma confinement increased continuously with </a:t>
            </a:r>
            <a:br>
              <a:rPr lang="en-US" sz="3200" dirty="0" smtClean="0"/>
            </a:br>
            <a:r>
              <a:rPr lang="en-US" sz="3200" dirty="0" smtClean="0"/>
              <a:t>increasing Li coatings in NSTX – what is limit?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538082"/>
            <a:ext cx="4724400" cy="2870170"/>
          </a:xfrm>
        </p:spPr>
        <p:txBody>
          <a:bodyPr>
            <a:normAutofit/>
          </a:bodyPr>
          <a:lstStyle/>
          <a:p>
            <a:pPr marL="228600" indent="-228600"/>
            <a:r>
              <a:rPr lang="en-US" dirty="0" smtClean="0"/>
              <a:t>Global parameters improve</a:t>
            </a:r>
          </a:p>
          <a:p>
            <a:pPr marL="457200" lvl="1" indent="-228600"/>
            <a:r>
              <a:rPr lang="en-US" dirty="0" smtClean="0"/>
              <a:t>H</a:t>
            </a:r>
            <a:r>
              <a:rPr lang="en-US" baseline="-25000" dirty="0" smtClean="0"/>
              <a:t>98y2</a:t>
            </a:r>
            <a:r>
              <a:rPr lang="en-US" dirty="0" smtClean="0"/>
              <a:t> increases ~0.9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1.4</a:t>
            </a:r>
            <a:endParaRPr lang="en-US" dirty="0" smtClean="0"/>
          </a:p>
          <a:p>
            <a:pPr marL="457200" lvl="1" indent="-228600"/>
            <a:r>
              <a:rPr lang="en-US" dirty="0" smtClean="0"/>
              <a:t>No core Li accumulation</a:t>
            </a:r>
          </a:p>
          <a:p>
            <a:pPr marL="228600" indent="-228600"/>
            <a:endParaRPr lang="en-US" sz="1000" dirty="0" smtClean="0">
              <a:ea typeface="ＭＳ Ｐゴシック" pitchFamily="34" charset="-128"/>
            </a:endParaRPr>
          </a:p>
          <a:p>
            <a:pPr marL="228600" indent="-228600"/>
            <a:r>
              <a:rPr lang="en-US" dirty="0" smtClean="0">
                <a:ea typeface="ＭＳ Ｐゴシック" pitchFamily="34" charset="-128"/>
              </a:rPr>
              <a:t>High H critical for compact FNSF / Pilot Plants</a:t>
            </a:r>
          </a:p>
          <a:p>
            <a:pPr marL="228600" indent="-228600"/>
            <a:endParaRPr lang="en-US" dirty="0" smtClean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4572000"/>
            <a:ext cx="8839200" cy="1828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0" bIns="182880"/>
          <a:lstStyle/>
          <a:p>
            <a:pPr marL="230188" indent="-230188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0" i="0" kern="0" dirty="0" smtClean="0">
                <a:solidFill>
                  <a:srgbClr val="C00000"/>
                </a:solidFill>
                <a:ea typeface="ＭＳ Ｐゴシック" pitchFamily="34" charset="-128"/>
                <a:cs typeface="+mn-cs"/>
              </a:rPr>
              <a:t>NSTX-U will double Li-wall coverage with</a:t>
            </a:r>
            <a:r>
              <a:rPr lang="en-US" sz="2400" kern="0" dirty="0" smtClean="0">
                <a:solidFill>
                  <a:srgbClr val="C00000"/>
                </a:solidFill>
                <a:ea typeface="ＭＳ Ｐゴシック" pitchFamily="34" charset="-128"/>
                <a:sym typeface="Wingdings" panose="05000000000000000000" pitchFamily="2" charset="2"/>
              </a:rPr>
              <a:t> </a:t>
            </a:r>
            <a:r>
              <a:rPr lang="en-US" sz="2400" b="0" i="0" kern="0" dirty="0" smtClean="0">
                <a:solidFill>
                  <a:srgbClr val="C00000"/>
                </a:solidFill>
                <a:ea typeface="ＭＳ Ｐゴシック" pitchFamily="34" charset="-128"/>
                <a:cs typeface="+mn-cs"/>
              </a:rPr>
              <a:t>upward evaporators</a:t>
            </a:r>
          </a:p>
          <a:p>
            <a:pPr marL="230188" indent="-230188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0" i="0" kern="0" dirty="0" smtClean="0">
                <a:solidFill>
                  <a:srgbClr val="C00000"/>
                </a:solidFill>
                <a:ea typeface="ＭＳ Ｐゴシック" pitchFamily="34" charset="-128"/>
                <a:cs typeface="+mn-cs"/>
              </a:rPr>
              <a:t>Will further assess contributors to confinement improvement:</a:t>
            </a:r>
          </a:p>
          <a:p>
            <a:pPr lvl="1" indent="-17145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r>
              <a:rPr lang="en-US" sz="2000" b="0" i="0" kern="0" dirty="0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Lower-recycling / reduced neutral source / higher </a:t>
            </a:r>
            <a:r>
              <a:rPr lang="en-US" sz="2000" b="0" i="0" kern="0" dirty="0" err="1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T</a:t>
            </a:r>
            <a:r>
              <a:rPr lang="en-US" sz="2000" b="0" i="0" kern="0" baseline="-25000" dirty="0" err="1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e</a:t>
            </a:r>
            <a:endParaRPr lang="en-US" sz="2000" b="0" i="0" kern="0" dirty="0" smtClean="0">
              <a:solidFill>
                <a:srgbClr val="336699"/>
              </a:solidFill>
              <a:latin typeface="+mn-lt"/>
              <a:ea typeface="ＭＳ Ｐゴシック" pitchFamily="34" charset="-128"/>
              <a:cs typeface="+mn-cs"/>
            </a:endParaRPr>
          </a:p>
          <a:p>
            <a:pPr lvl="1" indent="-17145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r>
              <a:rPr lang="en-US" sz="2000" b="0" i="0" kern="0" dirty="0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Edge profile / turbulence changes</a:t>
            </a:r>
          </a:p>
          <a:p>
            <a:pPr lvl="1" indent="-17145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r>
              <a:rPr lang="en-US" sz="2000" b="0" i="0" kern="0" dirty="0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Influence of (low-Z) impurities in pedestal region</a:t>
            </a:r>
            <a:endParaRPr lang="en-US" b="0" i="0" kern="0" dirty="0">
              <a:solidFill>
                <a:srgbClr val="336699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grpSp>
        <p:nvGrpSpPr>
          <p:cNvPr id="4" name="Group 21"/>
          <p:cNvGrpSpPr/>
          <p:nvPr/>
        </p:nvGrpSpPr>
        <p:grpSpPr>
          <a:xfrm>
            <a:off x="152400" y="1143000"/>
            <a:ext cx="4280174" cy="3265252"/>
            <a:chOff x="139373" y="709248"/>
            <a:chExt cx="4356427" cy="3471443"/>
          </a:xfrm>
        </p:grpSpPr>
        <p:pic>
          <p:nvPicPr>
            <p:cNvPr id="18" name="Picture 17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6749" b="10542"/>
            <a:stretch/>
          </p:blipFill>
          <p:spPr bwMode="auto">
            <a:xfrm>
              <a:off x="457200" y="984226"/>
              <a:ext cx="4038600" cy="2673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 rot="16200000">
              <a:off x="-1260579" y="2109200"/>
              <a:ext cx="3144489" cy="34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Tx/>
                <a:buNone/>
              </a:pPr>
              <a:r>
                <a:rPr lang="en-US" sz="1600" i="0" dirty="0" smtClean="0">
                  <a:solidFill>
                    <a:srgbClr val="000000"/>
                  </a:solidFill>
                  <a:latin typeface="Arial Narrow" pitchFamily="34" charset="0"/>
                </a:rPr>
                <a:t>Energy Confinement Time (</a:t>
              </a:r>
              <a:r>
                <a:rPr lang="en-US" sz="1600" i="0" dirty="0" err="1" smtClean="0">
                  <a:solidFill>
                    <a:srgbClr val="000000"/>
                  </a:solidFill>
                  <a:latin typeface="Arial Narrow" pitchFamily="34" charset="0"/>
                </a:rPr>
                <a:t>ms</a:t>
              </a:r>
              <a:r>
                <a:rPr lang="en-US" sz="1600" i="0" dirty="0" smtClean="0">
                  <a:solidFill>
                    <a:srgbClr val="000000"/>
                  </a:solidFill>
                  <a:latin typeface="Arial Narrow" pitchFamily="34" charset="0"/>
                </a:rPr>
                <a:t>)</a:t>
              </a:r>
              <a:endParaRPr lang="en-US" sz="1600" i="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5481" y="3581400"/>
              <a:ext cx="3777390" cy="3926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800" i="0" dirty="0" smtClean="0">
                  <a:solidFill>
                    <a:srgbClr val="000000"/>
                  </a:solidFill>
                  <a:latin typeface="Arial Narrow" pitchFamily="34" charset="0"/>
                </a:rPr>
                <a:t>Pre-discharge lithium evaporation (mg)</a:t>
              </a:r>
              <a:endParaRPr lang="en-US" sz="1800" i="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21" name="TextBox 15"/>
            <p:cNvSpPr txBox="1">
              <a:spLocks noChangeArrowheads="1"/>
            </p:cNvSpPr>
            <p:nvPr/>
          </p:nvSpPr>
          <p:spPr bwMode="auto">
            <a:xfrm>
              <a:off x="1083269" y="3886200"/>
              <a:ext cx="3009900" cy="294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 eaLnBrk="1" hangingPunct="1">
                <a:buNone/>
              </a:pPr>
              <a:r>
                <a:rPr lang="en-US" b="0" i="0" dirty="0" smtClean="0">
                  <a:solidFill>
                    <a:srgbClr val="9900CC"/>
                  </a:solidFill>
                </a:rPr>
                <a:t>R. Maingi, et al., </a:t>
              </a:r>
              <a:r>
                <a:rPr lang="it-IT" b="0" i="0" dirty="0">
                  <a:solidFill>
                    <a:srgbClr val="9900CC"/>
                  </a:solidFill>
                </a:rPr>
                <a:t>PRL </a:t>
              </a:r>
              <a:r>
                <a:rPr lang="it-IT" b="0" i="0" dirty="0" smtClean="0">
                  <a:solidFill>
                    <a:srgbClr val="9900CC"/>
                  </a:solidFill>
                </a:rPr>
                <a:t>107</a:t>
              </a:r>
              <a:r>
                <a:rPr lang="it-IT" b="0" i="0" dirty="0">
                  <a:solidFill>
                    <a:srgbClr val="9900CC"/>
                  </a:solidFill>
                </a:rPr>
                <a:t> </a:t>
              </a:r>
              <a:r>
                <a:rPr lang="it-IT" b="0" i="0" dirty="0" smtClean="0">
                  <a:solidFill>
                    <a:srgbClr val="9900CC"/>
                  </a:solidFill>
                </a:rPr>
                <a:t>(2011) 145004</a:t>
              </a:r>
              <a:endParaRPr lang="en-US" b="0" i="0" dirty="0">
                <a:solidFill>
                  <a:srgbClr val="99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39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990600"/>
            <a:ext cx="7690215" cy="685800"/>
          </a:xfrm>
        </p:spPr>
        <p:txBody>
          <a:bodyPr>
            <a:noAutofit/>
          </a:bodyPr>
          <a:lstStyle/>
          <a:p>
            <a:r>
              <a:rPr lang="en-US" sz="1800" b="1" spc="-5" dirty="0" smtClean="0">
                <a:solidFill>
                  <a:srgbClr val="FF0000"/>
                </a:solidFill>
                <a:latin typeface="Arial"/>
                <a:cs typeface="Arial"/>
              </a:rPr>
              <a:t>5yr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goal: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  Integrate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high </a:t>
            </a:r>
            <a:r>
              <a:rPr lang="en-US" sz="1800" b="1" spc="5" dirty="0">
                <a:solidFill>
                  <a:srgbClr val="FF0000"/>
                </a:solidFill>
                <a:latin typeface="Symbol"/>
                <a:cs typeface="Symbol"/>
              </a:rPr>
              <a:t></a:t>
            </a:r>
            <a:r>
              <a:rPr lang="en-US" sz="1800" b="1" spc="7" baseline="-20202" dirty="0">
                <a:solidFill>
                  <a:srgbClr val="FF0000"/>
                </a:solidFill>
                <a:latin typeface="Arial"/>
                <a:cs typeface="Arial"/>
              </a:rPr>
              <a:t>E </a:t>
            </a:r>
            <a:r>
              <a:rPr lang="en-US" sz="1800" b="1" spc="-5" dirty="0">
                <a:solidFill>
                  <a:srgbClr val="FF0000"/>
                </a:solidFill>
                <a:latin typeface="Arial"/>
                <a:cs typeface="Arial"/>
              </a:rPr>
              <a:t>and </a:t>
            </a:r>
            <a:r>
              <a:rPr lang="en-US" sz="1800" b="1" dirty="0" smtClean="0">
                <a:solidFill>
                  <a:srgbClr val="FF0000"/>
                </a:solidFill>
                <a:latin typeface="Symbol"/>
                <a:cs typeface="Symbol"/>
              </a:rPr>
              <a:t></a:t>
            </a:r>
            <a:r>
              <a:rPr lang="en-US" sz="1800" b="1" baseline="-25000" dirty="0" smtClean="0">
                <a:solidFill>
                  <a:srgbClr val="FF0000"/>
                </a:solidFill>
                <a:latin typeface="+mn-lt"/>
                <a:cs typeface="Symbol"/>
              </a:rPr>
              <a:t>T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with </a:t>
            </a:r>
            <a:r>
              <a:rPr lang="en-US" sz="1800" b="1" spc="-5" dirty="0" smtClean="0">
                <a:solidFill>
                  <a:srgbClr val="FF0000"/>
                </a:solidFill>
                <a:latin typeface="Arial"/>
                <a:cs typeface="Arial"/>
              </a:rPr>
              <a:t>100</a:t>
            </a:r>
            <a:r>
              <a:rPr lang="en-US" sz="1800" b="1" spc="-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en-US" sz="1800" b="1" spc="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non-inductive</a:t>
            </a:r>
          </a:p>
          <a:p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10yr goal: A</a:t>
            </a:r>
            <a:r>
              <a:rPr lang="en-US" sz="1800" b="1" spc="-5" dirty="0" smtClean="0">
                <a:solidFill>
                  <a:srgbClr val="FF0000"/>
                </a:solidFill>
                <a:latin typeface="Arial"/>
                <a:cs typeface="Arial"/>
              </a:rPr>
              <a:t>ssess compatibility with high-Z &amp; liquid lithium PFCs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spc="-5" dirty="0" smtClean="0">
                <a:latin typeface="+mn-lt"/>
                <a:cs typeface="Arial"/>
              </a:rPr>
              <a:t>NSTX-U boundary / PFC plan: </a:t>
            </a:r>
            <a:r>
              <a:rPr lang="en-US" sz="2800" spc="-5" dirty="0" smtClean="0">
                <a:latin typeface="+mn-lt"/>
                <a:cs typeface="Arial"/>
              </a:rPr>
              <a:t>add </a:t>
            </a:r>
            <a:r>
              <a:rPr lang="en-US" sz="2800" spc="-5" dirty="0" err="1" smtClean="0">
                <a:latin typeface="+mn-lt"/>
                <a:cs typeface="Arial"/>
              </a:rPr>
              <a:t>divertor</a:t>
            </a:r>
            <a:r>
              <a:rPr lang="en-US" sz="2800" spc="-5" dirty="0" smtClean="0">
                <a:latin typeface="+mn-lt"/>
                <a:cs typeface="Arial"/>
              </a:rPr>
              <a:t> </a:t>
            </a:r>
            <a:r>
              <a:rPr lang="en-US" sz="2800" spc="-5" dirty="0" err="1" smtClean="0">
                <a:latin typeface="+mn-lt"/>
                <a:cs typeface="Arial"/>
              </a:rPr>
              <a:t>cryo</a:t>
            </a:r>
            <a:r>
              <a:rPr lang="en-US" sz="2800" spc="-5" dirty="0" smtClean="0">
                <a:latin typeface="+mn-lt"/>
                <a:cs typeface="Arial"/>
              </a:rPr>
              <a:t>-pump, transition to high-Z wall, study flowing liquid metal PFCs</a:t>
            </a:r>
            <a:endParaRPr lang="en-US" sz="2800" dirty="0">
              <a:latin typeface="+mn-lt"/>
            </a:endParaRPr>
          </a:p>
        </p:txBody>
      </p:sp>
      <p:sp>
        <p:nvSpPr>
          <p:cNvPr id="4" name="object 6"/>
          <p:cNvSpPr/>
          <p:nvPr/>
        </p:nvSpPr>
        <p:spPr>
          <a:xfrm>
            <a:off x="317500" y="2671318"/>
            <a:ext cx="0" cy="2125980"/>
          </a:xfrm>
          <a:custGeom>
            <a:avLst/>
            <a:gdLst/>
            <a:ahLst/>
            <a:cxnLst/>
            <a:rect l="l" t="t" r="r" b="b"/>
            <a:pathLst>
              <a:path h="2125979">
                <a:moveTo>
                  <a:pt x="0" y="0"/>
                </a:moveTo>
                <a:lnTo>
                  <a:pt x="0" y="2125662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/>
          <p:cNvSpPr/>
          <p:nvPr/>
        </p:nvSpPr>
        <p:spPr>
          <a:xfrm>
            <a:off x="317500" y="2396680"/>
            <a:ext cx="123825" cy="274955"/>
          </a:xfrm>
          <a:custGeom>
            <a:avLst/>
            <a:gdLst/>
            <a:ahLst/>
            <a:cxnLst/>
            <a:rect l="l" t="t" r="r" b="b"/>
            <a:pathLst>
              <a:path w="123825" h="274955">
                <a:moveTo>
                  <a:pt x="0" y="274637"/>
                </a:moveTo>
                <a:lnTo>
                  <a:pt x="123825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8"/>
          <p:cNvSpPr/>
          <p:nvPr/>
        </p:nvSpPr>
        <p:spPr>
          <a:xfrm>
            <a:off x="317500" y="4796980"/>
            <a:ext cx="123825" cy="274955"/>
          </a:xfrm>
          <a:custGeom>
            <a:avLst/>
            <a:gdLst/>
            <a:ahLst/>
            <a:cxnLst/>
            <a:rect l="l" t="t" r="r" b="b"/>
            <a:pathLst>
              <a:path w="123825" h="274954">
                <a:moveTo>
                  <a:pt x="0" y="0"/>
                </a:moveTo>
                <a:lnTo>
                  <a:pt x="123825" y="274637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/>
          <p:nvPr/>
        </p:nvSpPr>
        <p:spPr>
          <a:xfrm>
            <a:off x="436562" y="2053780"/>
            <a:ext cx="0" cy="34290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3429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/>
          <p:cNvSpPr/>
          <p:nvPr/>
        </p:nvSpPr>
        <p:spPr>
          <a:xfrm>
            <a:off x="455612" y="2015680"/>
            <a:ext cx="136525" cy="76200"/>
          </a:xfrm>
          <a:custGeom>
            <a:avLst/>
            <a:gdLst/>
            <a:ahLst/>
            <a:cxnLst/>
            <a:rect l="l" t="t" r="r" b="b"/>
            <a:pathLst>
              <a:path w="136525" h="76200">
                <a:moveTo>
                  <a:pt x="0" y="76200"/>
                </a:moveTo>
                <a:lnTo>
                  <a:pt x="136525" y="76200"/>
                </a:lnTo>
                <a:lnTo>
                  <a:pt x="136525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1"/>
          <p:cNvSpPr/>
          <p:nvPr/>
        </p:nvSpPr>
        <p:spPr>
          <a:xfrm>
            <a:off x="455612" y="5398643"/>
            <a:ext cx="136525" cy="76200"/>
          </a:xfrm>
          <a:custGeom>
            <a:avLst/>
            <a:gdLst/>
            <a:ahLst/>
            <a:cxnLst/>
            <a:rect l="l" t="t" r="r" b="b"/>
            <a:pathLst>
              <a:path w="136525" h="76200">
                <a:moveTo>
                  <a:pt x="0" y="76200"/>
                </a:moveTo>
                <a:lnTo>
                  <a:pt x="136525" y="76200"/>
                </a:lnTo>
                <a:lnTo>
                  <a:pt x="136525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2"/>
          <p:cNvSpPr/>
          <p:nvPr/>
        </p:nvSpPr>
        <p:spPr>
          <a:xfrm>
            <a:off x="436562" y="5071618"/>
            <a:ext cx="0" cy="370205"/>
          </a:xfrm>
          <a:custGeom>
            <a:avLst/>
            <a:gdLst/>
            <a:ahLst/>
            <a:cxnLst/>
            <a:rect l="l" t="t" r="r" b="b"/>
            <a:pathLst>
              <a:path h="370204">
                <a:moveTo>
                  <a:pt x="0" y="369887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3"/>
          <p:cNvSpPr/>
          <p:nvPr/>
        </p:nvSpPr>
        <p:spPr>
          <a:xfrm>
            <a:off x="641350" y="2053780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5" h="165100">
                <a:moveTo>
                  <a:pt x="395287" y="1651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4"/>
          <p:cNvSpPr/>
          <p:nvPr/>
        </p:nvSpPr>
        <p:spPr>
          <a:xfrm>
            <a:off x="1071562" y="2260155"/>
            <a:ext cx="274955" cy="411480"/>
          </a:xfrm>
          <a:custGeom>
            <a:avLst/>
            <a:gdLst/>
            <a:ahLst/>
            <a:cxnLst/>
            <a:rect l="l" t="t" r="r" b="b"/>
            <a:pathLst>
              <a:path w="274955" h="411480">
                <a:moveTo>
                  <a:pt x="274637" y="41116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5"/>
          <p:cNvSpPr/>
          <p:nvPr/>
        </p:nvSpPr>
        <p:spPr>
          <a:xfrm>
            <a:off x="1346200" y="2695130"/>
            <a:ext cx="157480" cy="481330"/>
          </a:xfrm>
          <a:custGeom>
            <a:avLst/>
            <a:gdLst/>
            <a:ahLst/>
            <a:cxnLst/>
            <a:rect l="l" t="t" r="r" b="b"/>
            <a:pathLst>
              <a:path w="157480" h="481330">
                <a:moveTo>
                  <a:pt x="157162" y="48101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6"/>
          <p:cNvSpPr/>
          <p:nvPr/>
        </p:nvSpPr>
        <p:spPr>
          <a:xfrm>
            <a:off x="1504950" y="3220593"/>
            <a:ext cx="82550" cy="479425"/>
          </a:xfrm>
          <a:custGeom>
            <a:avLst/>
            <a:gdLst/>
            <a:ahLst/>
            <a:cxnLst/>
            <a:rect l="l" t="t" r="r" b="b"/>
            <a:pathLst>
              <a:path w="82550" h="479425">
                <a:moveTo>
                  <a:pt x="82550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7"/>
          <p:cNvSpPr/>
          <p:nvPr/>
        </p:nvSpPr>
        <p:spPr>
          <a:xfrm>
            <a:off x="641350" y="5249418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5" h="165100">
                <a:moveTo>
                  <a:pt x="395287" y="0"/>
                </a:moveTo>
                <a:lnTo>
                  <a:pt x="0" y="1651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8"/>
          <p:cNvSpPr/>
          <p:nvPr/>
        </p:nvSpPr>
        <p:spPr>
          <a:xfrm>
            <a:off x="1071562" y="4796980"/>
            <a:ext cx="274955" cy="411480"/>
          </a:xfrm>
          <a:custGeom>
            <a:avLst/>
            <a:gdLst/>
            <a:ahLst/>
            <a:cxnLst/>
            <a:rect l="l" t="t" r="r" b="b"/>
            <a:pathLst>
              <a:path w="274955" h="411479">
                <a:moveTo>
                  <a:pt x="274637" y="0"/>
                </a:moveTo>
                <a:lnTo>
                  <a:pt x="0" y="411162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9"/>
          <p:cNvSpPr/>
          <p:nvPr/>
        </p:nvSpPr>
        <p:spPr>
          <a:xfrm>
            <a:off x="1346200" y="4292155"/>
            <a:ext cx="157480" cy="481330"/>
          </a:xfrm>
          <a:custGeom>
            <a:avLst/>
            <a:gdLst/>
            <a:ahLst/>
            <a:cxnLst/>
            <a:rect l="l" t="t" r="r" b="b"/>
            <a:pathLst>
              <a:path w="157480" h="481329">
                <a:moveTo>
                  <a:pt x="157162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0"/>
          <p:cNvSpPr/>
          <p:nvPr/>
        </p:nvSpPr>
        <p:spPr>
          <a:xfrm>
            <a:off x="1504950" y="3768280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1"/>
          <p:cNvSpPr/>
          <p:nvPr/>
        </p:nvSpPr>
        <p:spPr>
          <a:xfrm>
            <a:off x="2057400" y="2699893"/>
            <a:ext cx="0" cy="2127250"/>
          </a:xfrm>
          <a:custGeom>
            <a:avLst/>
            <a:gdLst/>
            <a:ahLst/>
            <a:cxnLst/>
            <a:rect l="l" t="t" r="r" b="b"/>
            <a:pathLst>
              <a:path h="2127250">
                <a:moveTo>
                  <a:pt x="0" y="212725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2"/>
          <p:cNvSpPr/>
          <p:nvPr/>
        </p:nvSpPr>
        <p:spPr>
          <a:xfrm>
            <a:off x="2057400" y="4827141"/>
            <a:ext cx="123825" cy="276225"/>
          </a:xfrm>
          <a:custGeom>
            <a:avLst/>
            <a:gdLst/>
            <a:ahLst/>
            <a:cxnLst/>
            <a:rect l="l" t="t" r="r" b="b"/>
            <a:pathLst>
              <a:path w="123825" h="276225">
                <a:moveTo>
                  <a:pt x="0" y="0"/>
                </a:moveTo>
                <a:lnTo>
                  <a:pt x="123825" y="276224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3"/>
          <p:cNvSpPr/>
          <p:nvPr/>
        </p:nvSpPr>
        <p:spPr>
          <a:xfrm>
            <a:off x="2057400" y="2423666"/>
            <a:ext cx="123825" cy="276225"/>
          </a:xfrm>
          <a:custGeom>
            <a:avLst/>
            <a:gdLst/>
            <a:ahLst/>
            <a:cxnLst/>
            <a:rect l="l" t="t" r="r" b="b"/>
            <a:pathLst>
              <a:path w="123825" h="276225">
                <a:moveTo>
                  <a:pt x="0" y="276225"/>
                </a:moveTo>
                <a:lnTo>
                  <a:pt x="123825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4"/>
          <p:cNvSpPr/>
          <p:nvPr/>
        </p:nvSpPr>
        <p:spPr>
          <a:xfrm>
            <a:off x="2174875" y="5103368"/>
            <a:ext cx="0" cy="34290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0"/>
                </a:moveTo>
                <a:lnTo>
                  <a:pt x="0" y="3429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5"/>
          <p:cNvSpPr/>
          <p:nvPr/>
        </p:nvSpPr>
        <p:spPr>
          <a:xfrm>
            <a:off x="2193925" y="5408168"/>
            <a:ext cx="138430" cy="76200"/>
          </a:xfrm>
          <a:custGeom>
            <a:avLst/>
            <a:gdLst/>
            <a:ahLst/>
            <a:cxnLst/>
            <a:rect l="l" t="t" r="r" b="b"/>
            <a:pathLst>
              <a:path w="138430" h="76200">
                <a:moveTo>
                  <a:pt x="0" y="76200"/>
                </a:moveTo>
                <a:lnTo>
                  <a:pt x="138112" y="76200"/>
                </a:lnTo>
                <a:lnTo>
                  <a:pt x="138112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6"/>
          <p:cNvSpPr/>
          <p:nvPr/>
        </p:nvSpPr>
        <p:spPr>
          <a:xfrm>
            <a:off x="2193925" y="2020443"/>
            <a:ext cx="138430" cy="76200"/>
          </a:xfrm>
          <a:custGeom>
            <a:avLst/>
            <a:gdLst/>
            <a:ahLst/>
            <a:cxnLst/>
            <a:rect l="l" t="t" r="r" b="b"/>
            <a:pathLst>
              <a:path w="138430" h="76200">
                <a:moveTo>
                  <a:pt x="0" y="76200"/>
                </a:moveTo>
                <a:lnTo>
                  <a:pt x="138112" y="76200"/>
                </a:lnTo>
                <a:lnTo>
                  <a:pt x="138112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2174875" y="2053780"/>
            <a:ext cx="0" cy="370205"/>
          </a:xfrm>
          <a:custGeom>
            <a:avLst/>
            <a:gdLst/>
            <a:ahLst/>
            <a:cxnLst/>
            <a:rect l="l" t="t" r="r" b="b"/>
            <a:pathLst>
              <a:path h="370205">
                <a:moveTo>
                  <a:pt x="0" y="0"/>
                </a:moveTo>
                <a:lnTo>
                  <a:pt x="0" y="369887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2387601" y="5281168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5" h="165100">
                <a:moveTo>
                  <a:pt x="395287" y="0"/>
                </a:moveTo>
                <a:lnTo>
                  <a:pt x="0" y="1651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9"/>
          <p:cNvSpPr/>
          <p:nvPr/>
        </p:nvSpPr>
        <p:spPr>
          <a:xfrm>
            <a:off x="2811463" y="4868418"/>
            <a:ext cx="247650" cy="371475"/>
          </a:xfrm>
          <a:custGeom>
            <a:avLst/>
            <a:gdLst/>
            <a:ahLst/>
            <a:cxnLst/>
            <a:rect l="l" t="t" r="r" b="b"/>
            <a:pathLst>
              <a:path w="247650" h="371475">
                <a:moveTo>
                  <a:pt x="247650" y="0"/>
                </a:moveTo>
                <a:lnTo>
                  <a:pt x="0" y="371475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0"/>
          <p:cNvSpPr/>
          <p:nvPr/>
        </p:nvSpPr>
        <p:spPr>
          <a:xfrm>
            <a:off x="3086100" y="4322316"/>
            <a:ext cx="155575" cy="481330"/>
          </a:xfrm>
          <a:custGeom>
            <a:avLst/>
            <a:gdLst/>
            <a:ahLst/>
            <a:cxnLst/>
            <a:rect l="l" t="t" r="r" b="b"/>
            <a:pathLst>
              <a:path w="155575" h="481329">
                <a:moveTo>
                  <a:pt x="155575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1"/>
          <p:cNvSpPr/>
          <p:nvPr/>
        </p:nvSpPr>
        <p:spPr>
          <a:xfrm>
            <a:off x="3244850" y="3798441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2"/>
          <p:cNvSpPr/>
          <p:nvPr/>
        </p:nvSpPr>
        <p:spPr>
          <a:xfrm>
            <a:off x="2381251" y="2080768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5" h="165100">
                <a:moveTo>
                  <a:pt x="395287" y="1651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3"/>
          <p:cNvSpPr/>
          <p:nvPr/>
        </p:nvSpPr>
        <p:spPr>
          <a:xfrm>
            <a:off x="2811462" y="2287141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5" h="412750">
                <a:moveTo>
                  <a:pt x="274637" y="41275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4"/>
          <p:cNvSpPr/>
          <p:nvPr/>
        </p:nvSpPr>
        <p:spPr>
          <a:xfrm>
            <a:off x="3086100" y="2725291"/>
            <a:ext cx="155575" cy="479425"/>
          </a:xfrm>
          <a:custGeom>
            <a:avLst/>
            <a:gdLst/>
            <a:ahLst/>
            <a:cxnLst/>
            <a:rect l="l" t="t" r="r" b="b"/>
            <a:pathLst>
              <a:path w="155575" h="479425">
                <a:moveTo>
                  <a:pt x="155575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5"/>
          <p:cNvSpPr/>
          <p:nvPr/>
        </p:nvSpPr>
        <p:spPr>
          <a:xfrm>
            <a:off x="3244850" y="3249166"/>
            <a:ext cx="82550" cy="479425"/>
          </a:xfrm>
          <a:custGeom>
            <a:avLst/>
            <a:gdLst/>
            <a:ahLst/>
            <a:cxnLst/>
            <a:rect l="l" t="t" r="r" b="b"/>
            <a:pathLst>
              <a:path w="82550" h="479425">
                <a:moveTo>
                  <a:pt x="82550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6"/>
          <p:cNvSpPr/>
          <p:nvPr/>
        </p:nvSpPr>
        <p:spPr>
          <a:xfrm>
            <a:off x="2556358" y="5323130"/>
            <a:ext cx="127635" cy="52705"/>
          </a:xfrm>
          <a:custGeom>
            <a:avLst/>
            <a:gdLst/>
            <a:ahLst/>
            <a:cxnLst/>
            <a:rect l="l" t="t" r="r" b="b"/>
            <a:pathLst>
              <a:path w="127635" h="52704">
                <a:moveTo>
                  <a:pt x="127622" y="0"/>
                </a:moveTo>
                <a:lnTo>
                  <a:pt x="0" y="52603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7"/>
          <p:cNvSpPr/>
          <p:nvPr/>
        </p:nvSpPr>
        <p:spPr>
          <a:xfrm>
            <a:off x="3862387" y="2682429"/>
            <a:ext cx="0" cy="2129155"/>
          </a:xfrm>
          <a:custGeom>
            <a:avLst/>
            <a:gdLst/>
            <a:ahLst/>
            <a:cxnLst/>
            <a:rect l="l" t="t" r="r" b="b"/>
            <a:pathLst>
              <a:path h="2129154">
                <a:moveTo>
                  <a:pt x="0" y="2128837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8"/>
          <p:cNvSpPr/>
          <p:nvPr/>
        </p:nvSpPr>
        <p:spPr>
          <a:xfrm>
            <a:off x="3862387" y="2406205"/>
            <a:ext cx="123825" cy="276225"/>
          </a:xfrm>
          <a:custGeom>
            <a:avLst/>
            <a:gdLst/>
            <a:ahLst/>
            <a:cxnLst/>
            <a:rect l="l" t="t" r="r" b="b"/>
            <a:pathLst>
              <a:path w="123825" h="276225">
                <a:moveTo>
                  <a:pt x="0" y="276225"/>
                </a:moveTo>
                <a:lnTo>
                  <a:pt x="123825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9"/>
          <p:cNvSpPr/>
          <p:nvPr/>
        </p:nvSpPr>
        <p:spPr>
          <a:xfrm>
            <a:off x="3998913" y="2002980"/>
            <a:ext cx="138430" cy="76200"/>
          </a:xfrm>
          <a:custGeom>
            <a:avLst/>
            <a:gdLst/>
            <a:ahLst/>
            <a:cxnLst/>
            <a:rect l="l" t="t" r="r" b="b"/>
            <a:pathLst>
              <a:path w="138429" h="76200">
                <a:moveTo>
                  <a:pt x="0" y="76200"/>
                </a:moveTo>
                <a:lnTo>
                  <a:pt x="138112" y="76200"/>
                </a:lnTo>
                <a:lnTo>
                  <a:pt x="138112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0"/>
          <p:cNvSpPr/>
          <p:nvPr/>
        </p:nvSpPr>
        <p:spPr>
          <a:xfrm>
            <a:off x="3979862" y="2036316"/>
            <a:ext cx="0" cy="370205"/>
          </a:xfrm>
          <a:custGeom>
            <a:avLst/>
            <a:gdLst/>
            <a:ahLst/>
            <a:cxnLst/>
            <a:rect l="l" t="t" r="r" b="b"/>
            <a:pathLst>
              <a:path h="370205">
                <a:moveTo>
                  <a:pt x="0" y="0"/>
                </a:moveTo>
                <a:lnTo>
                  <a:pt x="0" y="369887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1"/>
          <p:cNvSpPr/>
          <p:nvPr/>
        </p:nvSpPr>
        <p:spPr>
          <a:xfrm>
            <a:off x="4891087" y="4304855"/>
            <a:ext cx="155575" cy="482600"/>
          </a:xfrm>
          <a:custGeom>
            <a:avLst/>
            <a:gdLst/>
            <a:ahLst/>
            <a:cxnLst/>
            <a:rect l="l" t="t" r="r" b="b"/>
            <a:pathLst>
              <a:path w="155575" h="482600">
                <a:moveTo>
                  <a:pt x="155575" y="0"/>
                </a:moveTo>
                <a:lnTo>
                  <a:pt x="0" y="4826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2"/>
          <p:cNvSpPr/>
          <p:nvPr/>
        </p:nvSpPr>
        <p:spPr>
          <a:xfrm>
            <a:off x="5049837" y="3780979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3"/>
          <p:cNvSpPr/>
          <p:nvPr/>
        </p:nvSpPr>
        <p:spPr>
          <a:xfrm>
            <a:off x="4186238" y="2063304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4" h="165100">
                <a:moveTo>
                  <a:pt x="395287" y="1651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4"/>
          <p:cNvSpPr/>
          <p:nvPr/>
        </p:nvSpPr>
        <p:spPr>
          <a:xfrm>
            <a:off x="4616450" y="2269679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41275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5"/>
          <p:cNvSpPr/>
          <p:nvPr/>
        </p:nvSpPr>
        <p:spPr>
          <a:xfrm>
            <a:off x="4891087" y="2707829"/>
            <a:ext cx="155575" cy="479425"/>
          </a:xfrm>
          <a:custGeom>
            <a:avLst/>
            <a:gdLst/>
            <a:ahLst/>
            <a:cxnLst/>
            <a:rect l="l" t="t" r="r" b="b"/>
            <a:pathLst>
              <a:path w="155575" h="479425">
                <a:moveTo>
                  <a:pt x="155575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6"/>
          <p:cNvSpPr/>
          <p:nvPr/>
        </p:nvSpPr>
        <p:spPr>
          <a:xfrm>
            <a:off x="5049837" y="3231704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48101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7"/>
          <p:cNvSpPr/>
          <p:nvPr/>
        </p:nvSpPr>
        <p:spPr>
          <a:xfrm>
            <a:off x="3862387" y="4828729"/>
            <a:ext cx="123825" cy="274955"/>
          </a:xfrm>
          <a:custGeom>
            <a:avLst/>
            <a:gdLst/>
            <a:ahLst/>
            <a:cxnLst/>
            <a:rect l="l" t="t" r="r" b="b"/>
            <a:pathLst>
              <a:path w="123825" h="274954">
                <a:moveTo>
                  <a:pt x="0" y="0"/>
                </a:moveTo>
                <a:lnTo>
                  <a:pt x="123825" y="274637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8"/>
          <p:cNvSpPr/>
          <p:nvPr/>
        </p:nvSpPr>
        <p:spPr>
          <a:xfrm>
            <a:off x="3979862" y="5103366"/>
            <a:ext cx="0" cy="34290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0"/>
                </a:moveTo>
                <a:lnTo>
                  <a:pt x="0" y="342899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9"/>
          <p:cNvSpPr/>
          <p:nvPr/>
        </p:nvSpPr>
        <p:spPr>
          <a:xfrm>
            <a:off x="4000501" y="5398641"/>
            <a:ext cx="136525" cy="76200"/>
          </a:xfrm>
          <a:custGeom>
            <a:avLst/>
            <a:gdLst/>
            <a:ahLst/>
            <a:cxnLst/>
            <a:rect l="l" t="t" r="r" b="b"/>
            <a:pathLst>
              <a:path w="136525" h="76200">
                <a:moveTo>
                  <a:pt x="0" y="76199"/>
                </a:moveTo>
                <a:lnTo>
                  <a:pt x="136525" y="76199"/>
                </a:lnTo>
                <a:lnTo>
                  <a:pt x="136525" y="0"/>
                </a:lnTo>
                <a:lnTo>
                  <a:pt x="0" y="0"/>
                </a:lnTo>
                <a:lnTo>
                  <a:pt x="0" y="76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50"/>
          <p:cNvSpPr/>
          <p:nvPr/>
        </p:nvSpPr>
        <p:spPr>
          <a:xfrm>
            <a:off x="4185911" y="5400140"/>
            <a:ext cx="172720" cy="36830"/>
          </a:xfrm>
          <a:custGeom>
            <a:avLst/>
            <a:gdLst/>
            <a:ahLst/>
            <a:cxnLst/>
            <a:rect l="l" t="t" r="r" b="b"/>
            <a:pathLst>
              <a:path w="172720" h="36829">
                <a:moveTo>
                  <a:pt x="172110" y="0"/>
                </a:moveTo>
                <a:lnTo>
                  <a:pt x="0" y="3669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51"/>
          <p:cNvSpPr/>
          <p:nvPr/>
        </p:nvSpPr>
        <p:spPr>
          <a:xfrm>
            <a:off x="4618037" y="4819204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0"/>
                </a:moveTo>
                <a:lnTo>
                  <a:pt x="0" y="412749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2"/>
          <p:cNvSpPr/>
          <p:nvPr/>
        </p:nvSpPr>
        <p:spPr>
          <a:xfrm>
            <a:off x="4275143" y="5223927"/>
            <a:ext cx="360680" cy="84455"/>
          </a:xfrm>
          <a:custGeom>
            <a:avLst/>
            <a:gdLst/>
            <a:ahLst/>
            <a:cxnLst/>
            <a:rect l="l" t="t" r="r" b="b"/>
            <a:pathLst>
              <a:path w="360679" h="84454">
                <a:moveTo>
                  <a:pt x="360349" y="0"/>
                </a:moveTo>
                <a:lnTo>
                  <a:pt x="0" y="8431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3"/>
          <p:cNvSpPr/>
          <p:nvPr/>
        </p:nvSpPr>
        <p:spPr>
          <a:xfrm>
            <a:off x="4250356" y="5269932"/>
            <a:ext cx="99060" cy="65405"/>
          </a:xfrm>
          <a:custGeom>
            <a:avLst/>
            <a:gdLst/>
            <a:ahLst/>
            <a:cxnLst/>
            <a:rect l="l" t="t" r="r" b="b"/>
            <a:pathLst>
              <a:path w="99060" h="65404">
                <a:moveTo>
                  <a:pt x="63911" y="0"/>
                </a:moveTo>
                <a:lnTo>
                  <a:pt x="25460" y="6102"/>
                </a:lnTo>
                <a:lnTo>
                  <a:pt x="0" y="40505"/>
                </a:lnTo>
                <a:lnTo>
                  <a:pt x="5868" y="52400"/>
                </a:lnTo>
                <a:lnTo>
                  <a:pt x="18075" y="60934"/>
                </a:lnTo>
                <a:lnTo>
                  <a:pt x="34868" y="65328"/>
                </a:lnTo>
                <a:lnTo>
                  <a:pt x="54495" y="64800"/>
                </a:lnTo>
                <a:lnTo>
                  <a:pt x="73314" y="59223"/>
                </a:lnTo>
                <a:lnTo>
                  <a:pt x="87920" y="49844"/>
                </a:lnTo>
                <a:lnTo>
                  <a:pt x="96884" y="37948"/>
                </a:lnTo>
                <a:lnTo>
                  <a:pt x="98780" y="24820"/>
                </a:lnTo>
                <a:lnTo>
                  <a:pt x="92912" y="12930"/>
                </a:lnTo>
                <a:lnTo>
                  <a:pt x="80705" y="4396"/>
                </a:lnTo>
                <a:lnTo>
                  <a:pt x="63911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4250356" y="5269932"/>
            <a:ext cx="99060" cy="65405"/>
          </a:xfrm>
          <a:custGeom>
            <a:avLst/>
            <a:gdLst/>
            <a:ahLst/>
            <a:cxnLst/>
            <a:rect l="l" t="t" r="r" b="b"/>
            <a:pathLst>
              <a:path w="99060" h="65404">
                <a:moveTo>
                  <a:pt x="0" y="40505"/>
                </a:moveTo>
                <a:lnTo>
                  <a:pt x="5868" y="52400"/>
                </a:lnTo>
                <a:lnTo>
                  <a:pt x="18075" y="60934"/>
                </a:lnTo>
                <a:lnTo>
                  <a:pt x="34868" y="65328"/>
                </a:lnTo>
                <a:lnTo>
                  <a:pt x="54495" y="64800"/>
                </a:lnTo>
                <a:lnTo>
                  <a:pt x="73314" y="59223"/>
                </a:lnTo>
                <a:lnTo>
                  <a:pt x="87920" y="49844"/>
                </a:lnTo>
                <a:lnTo>
                  <a:pt x="96884" y="37948"/>
                </a:lnTo>
                <a:lnTo>
                  <a:pt x="98780" y="24820"/>
                </a:lnTo>
                <a:lnTo>
                  <a:pt x="92912" y="12930"/>
                </a:lnTo>
                <a:lnTo>
                  <a:pt x="80705" y="4396"/>
                </a:lnTo>
                <a:lnTo>
                  <a:pt x="63911" y="0"/>
                </a:lnTo>
                <a:lnTo>
                  <a:pt x="44284" y="525"/>
                </a:lnTo>
                <a:lnTo>
                  <a:pt x="25460" y="6102"/>
                </a:lnTo>
                <a:lnTo>
                  <a:pt x="10855" y="15481"/>
                </a:lnTo>
                <a:lnTo>
                  <a:pt x="1893" y="27377"/>
                </a:lnTo>
                <a:lnTo>
                  <a:pt x="0" y="40505"/>
                </a:lnTo>
                <a:close/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5"/>
          <p:cNvSpPr/>
          <p:nvPr/>
        </p:nvSpPr>
        <p:spPr>
          <a:xfrm>
            <a:off x="4634094" y="5287472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45770" y="0"/>
                </a:move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6"/>
          <p:cNvSpPr/>
          <p:nvPr/>
        </p:nvSpPr>
        <p:spPr>
          <a:xfrm>
            <a:off x="4634094" y="5287472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0" y="45770"/>
                </a:move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close/>
              </a:path>
            </a:pathLst>
          </a:custGeom>
          <a:solidFill>
            <a:srgbClr val="000099"/>
          </a:solidFill>
          <a:ln w="158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7"/>
          <p:cNvSpPr/>
          <p:nvPr/>
        </p:nvSpPr>
        <p:spPr>
          <a:xfrm>
            <a:off x="4413435" y="5243948"/>
            <a:ext cx="118745" cy="31750"/>
          </a:xfrm>
          <a:custGeom>
            <a:avLst/>
            <a:gdLst/>
            <a:ahLst/>
            <a:cxnLst/>
            <a:rect l="l" t="t" r="r" b="b"/>
            <a:pathLst>
              <a:path w="118745" h="31750">
                <a:moveTo>
                  <a:pt x="118694" y="0"/>
                </a:moveTo>
                <a:lnTo>
                  <a:pt x="0" y="31572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8"/>
          <p:cNvSpPr/>
          <p:nvPr/>
        </p:nvSpPr>
        <p:spPr>
          <a:xfrm>
            <a:off x="4389185" y="2146462"/>
            <a:ext cx="129539" cy="53340"/>
          </a:xfrm>
          <a:custGeom>
            <a:avLst/>
            <a:gdLst/>
            <a:ahLst/>
            <a:cxnLst/>
            <a:rect l="l" t="t" r="r" b="b"/>
            <a:pathLst>
              <a:path w="129539" h="53339">
                <a:moveTo>
                  <a:pt x="0" y="0"/>
                </a:moveTo>
                <a:lnTo>
                  <a:pt x="129095" y="5275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9"/>
          <p:cNvSpPr txBox="1"/>
          <p:nvPr/>
        </p:nvSpPr>
        <p:spPr>
          <a:xfrm>
            <a:off x="4002852" y="3130105"/>
            <a:ext cx="937260" cy="1230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ts val="1920"/>
              </a:lnSpc>
            </a:pPr>
            <a:r>
              <a:rPr sz="2000" b="1" spc="-5" dirty="0">
                <a:latin typeface="Arial Narrow"/>
                <a:cs typeface="Arial Narrow"/>
              </a:rPr>
              <a:t>Cryo +  full</a:t>
            </a:r>
            <a:r>
              <a:rPr sz="2000" b="1" spc="-90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lower  outboa</a:t>
            </a:r>
            <a:r>
              <a:rPr sz="2000" b="1" spc="-10" dirty="0">
                <a:latin typeface="Arial Narrow"/>
                <a:cs typeface="Arial Narrow"/>
              </a:rPr>
              <a:t>r</a:t>
            </a:r>
            <a:r>
              <a:rPr sz="2000" b="1" spc="-5" dirty="0">
                <a:latin typeface="Arial Narrow"/>
                <a:cs typeface="Arial Narrow"/>
              </a:rPr>
              <a:t>d  high-Z  divertor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58" name="object 60"/>
          <p:cNvSpPr txBox="1"/>
          <p:nvPr/>
        </p:nvSpPr>
        <p:spPr>
          <a:xfrm>
            <a:off x="2285499" y="3177809"/>
            <a:ext cx="661670" cy="1230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060" marR="15875" indent="-75565">
              <a:lnSpc>
                <a:spcPts val="1920"/>
              </a:lnSpc>
            </a:pPr>
            <a:r>
              <a:rPr sz="2000" b="1" spc="-5" dirty="0">
                <a:latin typeface="Arial Narrow"/>
                <a:cs typeface="Arial Narrow"/>
              </a:rPr>
              <a:t>Lower  OBD</a:t>
            </a:r>
            <a:endParaRPr sz="2000">
              <a:latin typeface="Arial Narrow"/>
              <a:cs typeface="Arial Narrow"/>
            </a:endParaRPr>
          </a:p>
          <a:p>
            <a:pPr marL="19050" marR="5080" indent="-6985" algn="just">
              <a:lnSpc>
                <a:spcPts val="1920"/>
              </a:lnSpc>
            </a:pPr>
            <a:r>
              <a:rPr sz="2000" b="1" spc="-5" dirty="0">
                <a:latin typeface="Arial Narrow"/>
                <a:cs typeface="Arial Narrow"/>
              </a:rPr>
              <a:t>high-Z  row</a:t>
            </a:r>
            <a:r>
              <a:rPr sz="2000" b="1" spc="-85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of  tiles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59" name="object 61"/>
          <p:cNvSpPr txBox="1"/>
          <p:nvPr/>
        </p:nvSpPr>
        <p:spPr>
          <a:xfrm>
            <a:off x="463720" y="3205797"/>
            <a:ext cx="815975" cy="1181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4305" marR="145415" algn="ctr">
              <a:lnSpc>
                <a:spcPts val="2300"/>
              </a:lnSpc>
            </a:pPr>
            <a:r>
              <a:rPr sz="2400" b="1" dirty="0">
                <a:latin typeface="Arial Narrow"/>
                <a:cs typeface="Arial Narrow"/>
              </a:rPr>
              <a:t>B+C  </a:t>
            </a:r>
            <a:r>
              <a:rPr sz="2400" b="1" dirty="0">
                <a:solidFill>
                  <a:srgbClr val="00AFEF"/>
                </a:solidFill>
                <a:latin typeface="Arial Narrow"/>
                <a:cs typeface="Arial Narrow"/>
              </a:rPr>
              <a:t>BN</a:t>
            </a:r>
            <a:endParaRPr sz="2400">
              <a:latin typeface="Arial Narrow"/>
              <a:cs typeface="Arial Narrow"/>
            </a:endParaRPr>
          </a:p>
          <a:p>
            <a:pPr marL="12700" marR="5080" algn="ctr">
              <a:lnSpc>
                <a:spcPct val="80000"/>
              </a:lnSpc>
              <a:spcBef>
                <a:spcPts val="20"/>
              </a:spcBef>
            </a:pPr>
            <a:r>
              <a:rPr sz="2400" b="1" spc="-5" dirty="0">
                <a:solidFill>
                  <a:srgbClr val="FF0000"/>
                </a:solidFill>
                <a:latin typeface="Arial Narrow"/>
                <a:cs typeface="Arial Narrow"/>
              </a:rPr>
              <a:t>Li  </a:t>
            </a:r>
            <a:r>
              <a:rPr sz="2400" b="1" dirty="0">
                <a:solidFill>
                  <a:srgbClr val="BEBEBE"/>
                </a:solidFill>
                <a:latin typeface="Arial Narrow"/>
                <a:cs typeface="Arial Narrow"/>
              </a:rPr>
              <a:t>H</a:t>
            </a:r>
            <a:r>
              <a:rPr sz="2400" b="1" spc="-5" dirty="0">
                <a:solidFill>
                  <a:srgbClr val="BEBEBE"/>
                </a:solidFill>
                <a:latin typeface="Arial Narrow"/>
                <a:cs typeface="Arial Narrow"/>
              </a:rPr>
              <a:t>igh-</a:t>
            </a:r>
            <a:r>
              <a:rPr sz="2400" b="1" dirty="0">
                <a:solidFill>
                  <a:srgbClr val="BEBEBE"/>
                </a:solidFill>
                <a:latin typeface="Arial Narrow"/>
                <a:cs typeface="Arial Narrow"/>
              </a:rPr>
              <a:t>Z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60" name="object 62"/>
          <p:cNvSpPr txBox="1"/>
          <p:nvPr/>
        </p:nvSpPr>
        <p:spPr>
          <a:xfrm>
            <a:off x="823277" y="1752600"/>
            <a:ext cx="488315" cy="313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0000"/>
                </a:solidFill>
                <a:latin typeface="Arial Narrow"/>
                <a:cs typeface="Arial Narrow"/>
              </a:rPr>
              <a:t>2016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61" name="object 63"/>
          <p:cNvSpPr txBox="1"/>
          <p:nvPr/>
        </p:nvSpPr>
        <p:spPr>
          <a:xfrm>
            <a:off x="2517032" y="1752600"/>
            <a:ext cx="91196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2017</a:t>
            </a:r>
            <a:r>
              <a:rPr lang="en-US" sz="20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-18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62" name="object 64"/>
          <p:cNvSpPr txBox="1"/>
          <p:nvPr/>
        </p:nvSpPr>
        <p:spPr>
          <a:xfrm>
            <a:off x="4345779" y="1776452"/>
            <a:ext cx="789305" cy="313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0000"/>
                </a:solidFill>
                <a:latin typeface="Arial Narrow"/>
                <a:cs typeface="Arial Narrow"/>
              </a:rPr>
              <a:t>2018-19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65" name="object 67"/>
          <p:cNvSpPr/>
          <p:nvPr/>
        </p:nvSpPr>
        <p:spPr>
          <a:xfrm>
            <a:off x="2670218" y="5478971"/>
            <a:ext cx="60325" cy="119380"/>
          </a:xfrm>
          <a:custGeom>
            <a:avLst/>
            <a:gdLst/>
            <a:ahLst/>
            <a:cxnLst/>
            <a:rect l="l" t="t" r="r" b="b"/>
            <a:pathLst>
              <a:path w="60325" h="119379">
                <a:moveTo>
                  <a:pt x="59905" y="118783"/>
                </a:moveTo>
                <a:lnTo>
                  <a:pt x="0" y="0"/>
                </a:lnTo>
              </a:path>
            </a:pathLst>
          </a:custGeom>
          <a:ln w="285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8"/>
          <p:cNvSpPr/>
          <p:nvPr/>
        </p:nvSpPr>
        <p:spPr>
          <a:xfrm>
            <a:off x="2638046" y="5415188"/>
            <a:ext cx="77470" cy="95885"/>
          </a:xfrm>
          <a:custGeom>
            <a:avLst/>
            <a:gdLst/>
            <a:ahLst/>
            <a:cxnLst/>
            <a:rect l="l" t="t" r="r" b="b"/>
            <a:pathLst>
              <a:path w="77469" h="95885">
                <a:moveTo>
                  <a:pt x="0" y="0"/>
                </a:moveTo>
                <a:lnTo>
                  <a:pt x="330" y="95846"/>
                </a:lnTo>
                <a:lnTo>
                  <a:pt x="76873" y="57251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9"/>
          <p:cNvSpPr txBox="1"/>
          <p:nvPr/>
        </p:nvSpPr>
        <p:spPr>
          <a:xfrm>
            <a:off x="3505200" y="5663526"/>
            <a:ext cx="1466122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ts val="1540"/>
              </a:lnSpc>
            </a:pPr>
            <a:r>
              <a:rPr lang="en-US" sz="1600" b="1" spc="-5" dirty="0" err="1" smtClean="0">
                <a:solidFill>
                  <a:srgbClr val="A6A6A6"/>
                </a:solidFill>
                <a:latin typeface="Arial Narrow"/>
                <a:cs typeface="Arial Narrow"/>
              </a:rPr>
              <a:t>Heatable</a:t>
            </a:r>
            <a:r>
              <a:rPr lang="en-US" sz="1600" b="1" spc="-5" dirty="0" smtClean="0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sz="1600" b="1" spc="-5" dirty="0" smtClean="0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sz="1600" b="1" dirty="0" smtClean="0">
                <a:solidFill>
                  <a:srgbClr val="A6A6A6"/>
                </a:solidFill>
                <a:latin typeface="Arial Narrow"/>
                <a:cs typeface="Arial Narrow"/>
              </a:rPr>
              <a:t>high-Z</a:t>
            </a:r>
            <a:r>
              <a:rPr lang="en-US" sz="1600" b="1" dirty="0" smtClean="0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sz="1600" b="1" spc="-5" dirty="0" smtClean="0">
                <a:solidFill>
                  <a:srgbClr val="A6A6A6"/>
                </a:solidFill>
                <a:latin typeface="Arial Narrow"/>
                <a:cs typeface="Arial Narrow"/>
              </a:rPr>
              <a:t>PFCs </a:t>
            </a:r>
            <a:r>
              <a:rPr sz="1600" b="1" dirty="0">
                <a:solidFill>
                  <a:srgbClr val="A6A6A6"/>
                </a:solidFill>
                <a:latin typeface="Arial Narrow"/>
                <a:cs typeface="Arial Narrow"/>
              </a:rPr>
              <a:t>for </a:t>
            </a:r>
            <a:r>
              <a:rPr sz="16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liquid</a:t>
            </a:r>
            <a:r>
              <a:rPr sz="1600" b="1" spc="-120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Li</a:t>
            </a:r>
            <a:r>
              <a:rPr lang="en-US" sz="16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rial Narrow"/>
                <a:cs typeface="Arial Narrow"/>
              </a:rPr>
              <a:t>(including pre-filled)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68" name="object 70"/>
          <p:cNvSpPr/>
          <p:nvPr/>
        </p:nvSpPr>
        <p:spPr>
          <a:xfrm>
            <a:off x="4413432" y="5360084"/>
            <a:ext cx="52705" cy="257175"/>
          </a:xfrm>
          <a:custGeom>
            <a:avLst/>
            <a:gdLst/>
            <a:ahLst/>
            <a:cxnLst/>
            <a:rect l="l" t="t" r="r" b="b"/>
            <a:pathLst>
              <a:path w="52704" h="257175">
                <a:moveTo>
                  <a:pt x="0" y="256755"/>
                </a:moveTo>
                <a:lnTo>
                  <a:pt x="52362" y="0"/>
                </a:lnTo>
              </a:path>
            </a:pathLst>
          </a:custGeom>
          <a:ln w="285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71"/>
          <p:cNvSpPr/>
          <p:nvPr/>
        </p:nvSpPr>
        <p:spPr>
          <a:xfrm>
            <a:off x="4420943" y="5290091"/>
            <a:ext cx="84455" cy="92710"/>
          </a:xfrm>
          <a:custGeom>
            <a:avLst/>
            <a:gdLst/>
            <a:ahLst/>
            <a:cxnLst/>
            <a:rect l="l" t="t" r="r" b="b"/>
            <a:pathLst>
              <a:path w="84454" h="92710">
                <a:moveTo>
                  <a:pt x="59131" y="0"/>
                </a:moveTo>
                <a:lnTo>
                  <a:pt x="0" y="75438"/>
                </a:lnTo>
                <a:lnTo>
                  <a:pt x="83997" y="92557"/>
                </a:lnTo>
                <a:lnTo>
                  <a:pt x="59131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2"/>
          <p:cNvSpPr/>
          <p:nvPr/>
        </p:nvSpPr>
        <p:spPr>
          <a:xfrm>
            <a:off x="5715000" y="2699893"/>
            <a:ext cx="0" cy="2129155"/>
          </a:xfrm>
          <a:custGeom>
            <a:avLst/>
            <a:gdLst/>
            <a:ahLst/>
            <a:cxnLst/>
            <a:rect l="l" t="t" r="r" b="b"/>
            <a:pathLst>
              <a:path h="2129154">
                <a:moveTo>
                  <a:pt x="0" y="2128837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3"/>
          <p:cNvSpPr/>
          <p:nvPr/>
        </p:nvSpPr>
        <p:spPr>
          <a:xfrm>
            <a:off x="5715000" y="2423668"/>
            <a:ext cx="123825" cy="276225"/>
          </a:xfrm>
          <a:custGeom>
            <a:avLst/>
            <a:gdLst/>
            <a:ahLst/>
            <a:cxnLst/>
            <a:rect l="l" t="t" r="r" b="b"/>
            <a:pathLst>
              <a:path w="123825" h="276225">
                <a:moveTo>
                  <a:pt x="0" y="276225"/>
                </a:moveTo>
                <a:lnTo>
                  <a:pt x="123825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4"/>
          <p:cNvSpPr/>
          <p:nvPr/>
        </p:nvSpPr>
        <p:spPr>
          <a:xfrm>
            <a:off x="5851525" y="2020443"/>
            <a:ext cx="138430" cy="76200"/>
          </a:xfrm>
          <a:custGeom>
            <a:avLst/>
            <a:gdLst/>
            <a:ahLst/>
            <a:cxnLst/>
            <a:rect l="l" t="t" r="r" b="b"/>
            <a:pathLst>
              <a:path w="138429" h="76200">
                <a:moveTo>
                  <a:pt x="0" y="76200"/>
                </a:moveTo>
                <a:lnTo>
                  <a:pt x="138112" y="76200"/>
                </a:lnTo>
                <a:lnTo>
                  <a:pt x="138112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5"/>
          <p:cNvSpPr/>
          <p:nvPr/>
        </p:nvSpPr>
        <p:spPr>
          <a:xfrm>
            <a:off x="5832473" y="2053780"/>
            <a:ext cx="0" cy="370205"/>
          </a:xfrm>
          <a:custGeom>
            <a:avLst/>
            <a:gdLst/>
            <a:ahLst/>
            <a:cxnLst/>
            <a:rect l="l" t="t" r="r" b="b"/>
            <a:pathLst>
              <a:path h="370205">
                <a:moveTo>
                  <a:pt x="0" y="0"/>
                </a:moveTo>
                <a:lnTo>
                  <a:pt x="0" y="369887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6"/>
          <p:cNvSpPr/>
          <p:nvPr/>
        </p:nvSpPr>
        <p:spPr>
          <a:xfrm>
            <a:off x="6743700" y="4322318"/>
            <a:ext cx="155575" cy="482600"/>
          </a:xfrm>
          <a:custGeom>
            <a:avLst/>
            <a:gdLst/>
            <a:ahLst/>
            <a:cxnLst/>
            <a:rect l="l" t="t" r="r" b="b"/>
            <a:pathLst>
              <a:path w="155575" h="482600">
                <a:moveTo>
                  <a:pt x="155575" y="0"/>
                </a:moveTo>
                <a:lnTo>
                  <a:pt x="0" y="48260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7"/>
          <p:cNvSpPr/>
          <p:nvPr/>
        </p:nvSpPr>
        <p:spPr>
          <a:xfrm>
            <a:off x="6902450" y="3798443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8"/>
          <p:cNvSpPr/>
          <p:nvPr/>
        </p:nvSpPr>
        <p:spPr>
          <a:xfrm>
            <a:off x="6038851" y="2080768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4" h="165100">
                <a:moveTo>
                  <a:pt x="395287" y="1651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9"/>
          <p:cNvSpPr/>
          <p:nvPr/>
        </p:nvSpPr>
        <p:spPr>
          <a:xfrm>
            <a:off x="6469062" y="2287143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412750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80"/>
          <p:cNvSpPr/>
          <p:nvPr/>
        </p:nvSpPr>
        <p:spPr>
          <a:xfrm>
            <a:off x="6743700" y="2725293"/>
            <a:ext cx="155575" cy="479425"/>
          </a:xfrm>
          <a:custGeom>
            <a:avLst/>
            <a:gdLst/>
            <a:ahLst/>
            <a:cxnLst/>
            <a:rect l="l" t="t" r="r" b="b"/>
            <a:pathLst>
              <a:path w="155575" h="479425">
                <a:moveTo>
                  <a:pt x="155575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81"/>
          <p:cNvSpPr/>
          <p:nvPr/>
        </p:nvSpPr>
        <p:spPr>
          <a:xfrm>
            <a:off x="6902450" y="3249168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48101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2"/>
          <p:cNvSpPr/>
          <p:nvPr/>
        </p:nvSpPr>
        <p:spPr>
          <a:xfrm>
            <a:off x="5715001" y="4846193"/>
            <a:ext cx="123825" cy="274955"/>
          </a:xfrm>
          <a:custGeom>
            <a:avLst/>
            <a:gdLst/>
            <a:ahLst/>
            <a:cxnLst/>
            <a:rect l="l" t="t" r="r" b="b"/>
            <a:pathLst>
              <a:path w="123825" h="274954">
                <a:moveTo>
                  <a:pt x="0" y="0"/>
                </a:moveTo>
                <a:lnTo>
                  <a:pt x="123825" y="274637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3"/>
          <p:cNvSpPr/>
          <p:nvPr/>
        </p:nvSpPr>
        <p:spPr>
          <a:xfrm>
            <a:off x="5832476" y="5120830"/>
            <a:ext cx="0" cy="34290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0"/>
                </a:moveTo>
                <a:lnTo>
                  <a:pt x="0" y="34290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4"/>
          <p:cNvSpPr/>
          <p:nvPr/>
        </p:nvSpPr>
        <p:spPr>
          <a:xfrm>
            <a:off x="5853112" y="5416105"/>
            <a:ext cx="136525" cy="76200"/>
          </a:xfrm>
          <a:custGeom>
            <a:avLst/>
            <a:gdLst/>
            <a:ahLst/>
            <a:cxnLst/>
            <a:rect l="l" t="t" r="r" b="b"/>
            <a:pathLst>
              <a:path w="136525" h="76200">
                <a:moveTo>
                  <a:pt x="0" y="76200"/>
                </a:moveTo>
                <a:lnTo>
                  <a:pt x="136525" y="76200"/>
                </a:lnTo>
                <a:lnTo>
                  <a:pt x="136525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5"/>
          <p:cNvSpPr/>
          <p:nvPr/>
        </p:nvSpPr>
        <p:spPr>
          <a:xfrm>
            <a:off x="6038523" y="5417605"/>
            <a:ext cx="172720" cy="36830"/>
          </a:xfrm>
          <a:custGeom>
            <a:avLst/>
            <a:gdLst/>
            <a:ahLst/>
            <a:cxnLst/>
            <a:rect l="l" t="t" r="r" b="b"/>
            <a:pathLst>
              <a:path w="172720" h="36829">
                <a:moveTo>
                  <a:pt x="172110" y="0"/>
                </a:moveTo>
                <a:lnTo>
                  <a:pt x="0" y="3669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6"/>
          <p:cNvSpPr/>
          <p:nvPr/>
        </p:nvSpPr>
        <p:spPr>
          <a:xfrm>
            <a:off x="6470650" y="4836668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0"/>
                </a:moveTo>
                <a:lnTo>
                  <a:pt x="0" y="41275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7"/>
          <p:cNvSpPr/>
          <p:nvPr/>
        </p:nvSpPr>
        <p:spPr>
          <a:xfrm>
            <a:off x="6127756" y="5241392"/>
            <a:ext cx="360680" cy="84455"/>
          </a:xfrm>
          <a:custGeom>
            <a:avLst/>
            <a:gdLst/>
            <a:ahLst/>
            <a:cxnLst/>
            <a:rect l="l" t="t" r="r" b="b"/>
            <a:pathLst>
              <a:path w="360679" h="84454">
                <a:moveTo>
                  <a:pt x="360349" y="0"/>
                </a:moveTo>
                <a:lnTo>
                  <a:pt x="0" y="8431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8"/>
          <p:cNvSpPr/>
          <p:nvPr/>
        </p:nvSpPr>
        <p:spPr>
          <a:xfrm>
            <a:off x="6103739" y="5287244"/>
            <a:ext cx="99060" cy="66675"/>
          </a:xfrm>
          <a:custGeom>
            <a:avLst/>
            <a:gdLst/>
            <a:ahLst/>
            <a:cxnLst/>
            <a:rect l="l" t="t" r="r" b="b"/>
            <a:pathLst>
              <a:path w="99060" h="66675">
                <a:moveTo>
                  <a:pt x="63703" y="0"/>
                </a:moveTo>
                <a:lnTo>
                  <a:pt x="25331" y="6089"/>
                </a:lnTo>
                <a:lnTo>
                  <a:pt x="0" y="40942"/>
                </a:lnTo>
                <a:lnTo>
                  <a:pt x="5889" y="53029"/>
                </a:lnTo>
                <a:lnTo>
                  <a:pt x="18100" y="61727"/>
                </a:lnTo>
                <a:lnTo>
                  <a:pt x="34879" y="66236"/>
                </a:lnTo>
                <a:lnTo>
                  <a:pt x="54470" y="65758"/>
                </a:lnTo>
                <a:lnTo>
                  <a:pt x="73245" y="60143"/>
                </a:lnTo>
                <a:lnTo>
                  <a:pt x="87801" y="50661"/>
                </a:lnTo>
                <a:lnTo>
                  <a:pt x="96718" y="38611"/>
                </a:lnTo>
                <a:lnTo>
                  <a:pt x="98577" y="25296"/>
                </a:lnTo>
                <a:lnTo>
                  <a:pt x="92689" y="13203"/>
                </a:lnTo>
                <a:lnTo>
                  <a:pt x="80481" y="4506"/>
                </a:lnTo>
                <a:lnTo>
                  <a:pt x="6370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9"/>
          <p:cNvSpPr/>
          <p:nvPr/>
        </p:nvSpPr>
        <p:spPr>
          <a:xfrm>
            <a:off x="6103739" y="5287245"/>
            <a:ext cx="99060" cy="66675"/>
          </a:xfrm>
          <a:custGeom>
            <a:avLst/>
            <a:gdLst/>
            <a:ahLst/>
            <a:cxnLst/>
            <a:rect l="l" t="t" r="r" b="b"/>
            <a:pathLst>
              <a:path w="99060" h="66675">
                <a:moveTo>
                  <a:pt x="0" y="40942"/>
                </a:moveTo>
                <a:lnTo>
                  <a:pt x="5889" y="53029"/>
                </a:lnTo>
                <a:lnTo>
                  <a:pt x="18100" y="61727"/>
                </a:lnTo>
                <a:lnTo>
                  <a:pt x="34879" y="66236"/>
                </a:lnTo>
                <a:lnTo>
                  <a:pt x="54470" y="65758"/>
                </a:lnTo>
                <a:lnTo>
                  <a:pt x="73245" y="60143"/>
                </a:lnTo>
                <a:lnTo>
                  <a:pt x="87801" y="50661"/>
                </a:lnTo>
                <a:lnTo>
                  <a:pt x="96718" y="38611"/>
                </a:lnTo>
                <a:lnTo>
                  <a:pt x="98577" y="25296"/>
                </a:lnTo>
                <a:lnTo>
                  <a:pt x="92689" y="13203"/>
                </a:lnTo>
                <a:lnTo>
                  <a:pt x="80481" y="4506"/>
                </a:lnTo>
                <a:lnTo>
                  <a:pt x="63703" y="0"/>
                </a:lnTo>
                <a:lnTo>
                  <a:pt x="44107" y="480"/>
                </a:lnTo>
                <a:lnTo>
                  <a:pt x="25331" y="6089"/>
                </a:lnTo>
                <a:lnTo>
                  <a:pt x="10775" y="15572"/>
                </a:lnTo>
                <a:lnTo>
                  <a:pt x="1858" y="27624"/>
                </a:lnTo>
                <a:lnTo>
                  <a:pt x="0" y="40942"/>
                </a:lnTo>
                <a:close/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90"/>
          <p:cNvSpPr/>
          <p:nvPr/>
        </p:nvSpPr>
        <p:spPr>
          <a:xfrm>
            <a:off x="6486706" y="5304937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45770" y="0"/>
                </a:move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91"/>
          <p:cNvSpPr/>
          <p:nvPr/>
        </p:nvSpPr>
        <p:spPr>
          <a:xfrm>
            <a:off x="6486706" y="5304937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0" y="45770"/>
                </a:move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close/>
              </a:path>
            </a:pathLst>
          </a:custGeom>
          <a:solidFill>
            <a:srgbClr val="000099"/>
          </a:solidFill>
          <a:ln w="158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2"/>
          <p:cNvSpPr/>
          <p:nvPr/>
        </p:nvSpPr>
        <p:spPr>
          <a:xfrm>
            <a:off x="6241797" y="2163926"/>
            <a:ext cx="129539" cy="53340"/>
          </a:xfrm>
          <a:custGeom>
            <a:avLst/>
            <a:gdLst/>
            <a:ahLst/>
            <a:cxnLst/>
            <a:rect l="l" t="t" r="r" b="b"/>
            <a:pathLst>
              <a:path w="129539" h="53339">
                <a:moveTo>
                  <a:pt x="0" y="0"/>
                </a:moveTo>
                <a:lnTo>
                  <a:pt x="129095" y="5275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3"/>
          <p:cNvSpPr txBox="1"/>
          <p:nvPr/>
        </p:nvSpPr>
        <p:spPr>
          <a:xfrm>
            <a:off x="5803446" y="3008246"/>
            <a:ext cx="1041400" cy="498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80975">
              <a:lnSpc>
                <a:spcPts val="1920"/>
              </a:lnSpc>
            </a:pPr>
            <a:r>
              <a:rPr sz="2000" b="1" spc="-5" dirty="0">
                <a:latin typeface="Arial Narrow"/>
                <a:cs typeface="Arial Narrow"/>
              </a:rPr>
              <a:t>Cryo +  high-Z</a:t>
            </a:r>
            <a:r>
              <a:rPr sz="2000" b="1" spc="-90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FW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92" name="object 94"/>
          <p:cNvSpPr txBox="1"/>
          <p:nvPr/>
        </p:nvSpPr>
        <p:spPr>
          <a:xfrm>
            <a:off x="5866882" y="3437018"/>
            <a:ext cx="915035" cy="313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latin typeface="Arial Narrow"/>
                <a:cs typeface="Arial Narrow"/>
              </a:rPr>
              <a:t>and</a:t>
            </a:r>
            <a:r>
              <a:rPr sz="2000" b="1" spc="-105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OBD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93" name="object 95"/>
          <p:cNvSpPr txBox="1"/>
          <p:nvPr/>
        </p:nvSpPr>
        <p:spPr>
          <a:xfrm>
            <a:off x="5825014" y="3739796"/>
            <a:ext cx="998855" cy="742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1920"/>
              </a:lnSpc>
            </a:pPr>
            <a:r>
              <a:rPr sz="2000" b="1" spc="-5" dirty="0">
                <a:latin typeface="Arial Narrow"/>
                <a:cs typeface="Arial Narrow"/>
              </a:rPr>
              <a:t>+</a:t>
            </a:r>
            <a:r>
              <a:rPr sz="2000" b="1" spc="-40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liquid</a:t>
            </a:r>
            <a:r>
              <a:rPr sz="2000" b="1" spc="-60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Li  divertor  (LLD)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94" name="object 96"/>
          <p:cNvSpPr txBox="1"/>
          <p:nvPr/>
        </p:nvSpPr>
        <p:spPr>
          <a:xfrm>
            <a:off x="6220605" y="1752652"/>
            <a:ext cx="9421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202</a:t>
            </a:r>
            <a:r>
              <a:rPr lang="en-US" sz="2000" b="1" spc="-10" dirty="0" smtClean="0">
                <a:solidFill>
                  <a:srgbClr val="FF0000"/>
                </a:solidFill>
                <a:latin typeface="Arial Narrow"/>
                <a:cs typeface="Arial Narrow"/>
              </a:rPr>
              <a:t>0-21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95" name="object 97"/>
          <p:cNvSpPr txBox="1"/>
          <p:nvPr/>
        </p:nvSpPr>
        <p:spPr>
          <a:xfrm>
            <a:off x="1600200" y="5592886"/>
            <a:ext cx="1695197" cy="78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" indent="-9525" algn="ctr">
              <a:lnSpc>
                <a:spcPts val="1365"/>
              </a:lnSpc>
            </a:pPr>
            <a:r>
              <a:rPr sz="1600" b="1" dirty="0">
                <a:solidFill>
                  <a:srgbClr val="A6A6A6"/>
                </a:solidFill>
                <a:latin typeface="Arial Narrow"/>
                <a:cs typeface="Arial Narrow"/>
              </a:rPr>
              <a:t>High-Z tile</a:t>
            </a:r>
            <a:r>
              <a:rPr sz="1600" b="1" spc="-120" dirty="0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sz="1600" b="1" spc="-5" dirty="0">
                <a:solidFill>
                  <a:srgbClr val="A6A6A6"/>
                </a:solidFill>
                <a:latin typeface="Arial Narrow"/>
                <a:cs typeface="Arial Narrow"/>
              </a:rPr>
              <a:t>row</a:t>
            </a:r>
            <a:endParaRPr sz="1600" dirty="0">
              <a:latin typeface="Arial Narrow"/>
              <a:cs typeface="Arial Narrow"/>
            </a:endParaRPr>
          </a:p>
          <a:p>
            <a:pPr marR="5080" algn="ctr">
              <a:lnSpc>
                <a:spcPts val="1540"/>
              </a:lnSpc>
              <a:spcBef>
                <a:spcPts val="185"/>
              </a:spcBef>
            </a:pPr>
            <a:r>
              <a:rPr sz="1600" spc="-5" dirty="0">
                <a:solidFill>
                  <a:srgbClr val="FF0000"/>
                </a:solidFill>
                <a:latin typeface="Arial Narrow"/>
                <a:cs typeface="Arial Narrow"/>
              </a:rPr>
              <a:t>Up </a:t>
            </a:r>
            <a:r>
              <a:rPr sz="1600" dirty="0">
                <a:solidFill>
                  <a:srgbClr val="FF0000"/>
                </a:solidFill>
                <a:latin typeface="Arial Narrow"/>
                <a:cs typeface="Arial Narrow"/>
              </a:rPr>
              <a:t>+</a:t>
            </a:r>
            <a:r>
              <a:rPr sz="1600" spc="-7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Narrow"/>
                <a:cs typeface="Arial Narrow"/>
              </a:rPr>
              <a:t>downward  </a:t>
            </a:r>
            <a:r>
              <a:rPr sz="1600" dirty="0">
                <a:solidFill>
                  <a:srgbClr val="FF0000"/>
                </a:solidFill>
                <a:latin typeface="Arial Narrow"/>
                <a:cs typeface="Arial Narrow"/>
              </a:rPr>
              <a:t>Li</a:t>
            </a:r>
            <a:r>
              <a:rPr sz="1600" spc="-9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evaporator</a:t>
            </a:r>
            <a:r>
              <a:rPr lang="en-US" sz="1600" spc="-5" dirty="0" smtClean="0">
                <a:solidFill>
                  <a:srgbClr val="FF0000"/>
                </a:solidFill>
                <a:latin typeface="Arial Narrow"/>
                <a:cs typeface="Arial Narrow"/>
              </a:rPr>
              <a:t>, possible pre-filled Li tiles (FY18)</a:t>
            </a:r>
            <a:endParaRPr sz="1600" dirty="0">
              <a:latin typeface="Arial Narrow"/>
              <a:cs typeface="Arial Narrow"/>
            </a:endParaRPr>
          </a:p>
        </p:txBody>
      </p:sp>
      <p:sp>
        <p:nvSpPr>
          <p:cNvPr id="96" name="object 98"/>
          <p:cNvSpPr/>
          <p:nvPr/>
        </p:nvSpPr>
        <p:spPr>
          <a:xfrm>
            <a:off x="4369450" y="2288125"/>
            <a:ext cx="25400" cy="66675"/>
          </a:xfrm>
          <a:custGeom>
            <a:avLst/>
            <a:gdLst/>
            <a:ahLst/>
            <a:cxnLst/>
            <a:rect l="l" t="t" r="r" b="b"/>
            <a:pathLst>
              <a:path w="25400" h="66675">
                <a:moveTo>
                  <a:pt x="0" y="66357"/>
                </a:moveTo>
                <a:lnTo>
                  <a:pt x="24980" y="0"/>
                </a:lnTo>
              </a:path>
            </a:pathLst>
          </a:custGeom>
          <a:ln w="285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9"/>
          <p:cNvSpPr/>
          <p:nvPr/>
        </p:nvSpPr>
        <p:spPr>
          <a:xfrm>
            <a:off x="4349291" y="2221268"/>
            <a:ext cx="80645" cy="95885"/>
          </a:xfrm>
          <a:custGeom>
            <a:avLst/>
            <a:gdLst/>
            <a:ahLst/>
            <a:cxnLst/>
            <a:rect l="l" t="t" r="r" b="b"/>
            <a:pathLst>
              <a:path w="80645" h="95885">
                <a:moveTo>
                  <a:pt x="70307" y="0"/>
                </a:moveTo>
                <a:lnTo>
                  <a:pt x="0" y="65125"/>
                </a:lnTo>
                <a:lnTo>
                  <a:pt x="80225" y="95326"/>
                </a:lnTo>
                <a:lnTo>
                  <a:pt x="70307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00"/>
          <p:cNvSpPr/>
          <p:nvPr/>
        </p:nvSpPr>
        <p:spPr>
          <a:xfrm>
            <a:off x="2097403" y="2720835"/>
            <a:ext cx="0" cy="2079625"/>
          </a:xfrm>
          <a:custGeom>
            <a:avLst/>
            <a:gdLst/>
            <a:ahLst/>
            <a:cxnLst/>
            <a:rect l="l" t="t" r="r" b="b"/>
            <a:pathLst>
              <a:path h="2079625">
                <a:moveTo>
                  <a:pt x="0" y="2079523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01"/>
          <p:cNvSpPr/>
          <p:nvPr/>
        </p:nvSpPr>
        <p:spPr>
          <a:xfrm>
            <a:off x="2097403" y="4800357"/>
            <a:ext cx="116205" cy="270510"/>
          </a:xfrm>
          <a:custGeom>
            <a:avLst/>
            <a:gdLst/>
            <a:ahLst/>
            <a:cxnLst/>
            <a:rect l="l" t="t" r="r" b="b"/>
            <a:pathLst>
              <a:path w="116205" h="270510">
                <a:moveTo>
                  <a:pt x="0" y="0"/>
                </a:moveTo>
                <a:lnTo>
                  <a:pt x="115900" y="270027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2"/>
          <p:cNvSpPr/>
          <p:nvPr/>
        </p:nvSpPr>
        <p:spPr>
          <a:xfrm>
            <a:off x="2097403" y="2450804"/>
            <a:ext cx="116205" cy="270510"/>
          </a:xfrm>
          <a:custGeom>
            <a:avLst/>
            <a:gdLst/>
            <a:ahLst/>
            <a:cxnLst/>
            <a:rect l="l" t="t" r="r" b="b"/>
            <a:pathLst>
              <a:path w="116205" h="270510">
                <a:moveTo>
                  <a:pt x="0" y="270027"/>
                </a:moveTo>
                <a:lnTo>
                  <a:pt x="11590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3"/>
          <p:cNvSpPr/>
          <p:nvPr/>
        </p:nvSpPr>
        <p:spPr>
          <a:xfrm>
            <a:off x="2207360" y="5070387"/>
            <a:ext cx="0" cy="335280"/>
          </a:xfrm>
          <a:custGeom>
            <a:avLst/>
            <a:gdLst/>
            <a:ahLst/>
            <a:cxnLst/>
            <a:rect l="l" t="t" r="r" b="b"/>
            <a:pathLst>
              <a:path h="335279">
                <a:moveTo>
                  <a:pt x="0" y="0"/>
                </a:moveTo>
                <a:lnTo>
                  <a:pt x="0" y="335203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4"/>
          <p:cNvSpPr/>
          <p:nvPr/>
        </p:nvSpPr>
        <p:spPr>
          <a:xfrm>
            <a:off x="2207360" y="5405594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12927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5"/>
          <p:cNvSpPr/>
          <p:nvPr/>
        </p:nvSpPr>
        <p:spPr>
          <a:xfrm>
            <a:off x="2209800" y="2093869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12927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6"/>
          <p:cNvSpPr/>
          <p:nvPr/>
        </p:nvSpPr>
        <p:spPr>
          <a:xfrm>
            <a:off x="2207360" y="2089214"/>
            <a:ext cx="0" cy="361950"/>
          </a:xfrm>
          <a:custGeom>
            <a:avLst/>
            <a:gdLst/>
            <a:ahLst/>
            <a:cxnLst/>
            <a:rect l="l" t="t" r="r" b="b"/>
            <a:pathLst>
              <a:path h="361950">
                <a:moveTo>
                  <a:pt x="0" y="0"/>
                </a:moveTo>
                <a:lnTo>
                  <a:pt x="0" y="36159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7"/>
          <p:cNvSpPr/>
          <p:nvPr/>
        </p:nvSpPr>
        <p:spPr>
          <a:xfrm>
            <a:off x="2381252" y="5249419"/>
            <a:ext cx="383540" cy="156210"/>
          </a:xfrm>
          <a:custGeom>
            <a:avLst/>
            <a:gdLst/>
            <a:ahLst/>
            <a:cxnLst/>
            <a:rect l="l" t="t" r="r" b="b"/>
            <a:pathLst>
              <a:path w="383539" h="156210">
                <a:moveTo>
                  <a:pt x="383400" y="0"/>
                </a:moveTo>
                <a:lnTo>
                  <a:pt x="0" y="156171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8"/>
          <p:cNvSpPr/>
          <p:nvPr/>
        </p:nvSpPr>
        <p:spPr>
          <a:xfrm>
            <a:off x="3059112" y="4306860"/>
            <a:ext cx="147320" cy="480695"/>
          </a:xfrm>
          <a:custGeom>
            <a:avLst/>
            <a:gdLst/>
            <a:ahLst/>
            <a:cxnLst/>
            <a:rect l="l" t="t" r="r" b="b"/>
            <a:pathLst>
              <a:path w="147319" h="480695">
                <a:moveTo>
                  <a:pt x="146773" y="0"/>
                </a:moveTo>
                <a:lnTo>
                  <a:pt x="0" y="480593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9"/>
          <p:cNvSpPr/>
          <p:nvPr/>
        </p:nvSpPr>
        <p:spPr>
          <a:xfrm>
            <a:off x="3208856" y="3794737"/>
            <a:ext cx="77470" cy="470534"/>
          </a:xfrm>
          <a:custGeom>
            <a:avLst/>
            <a:gdLst/>
            <a:ahLst/>
            <a:cxnLst/>
            <a:rect l="l" t="t" r="r" b="b"/>
            <a:pathLst>
              <a:path w="77470" h="470535">
                <a:moveTo>
                  <a:pt x="77266" y="0"/>
                </a:moveTo>
                <a:lnTo>
                  <a:pt x="0" y="470217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10"/>
          <p:cNvSpPr/>
          <p:nvPr/>
        </p:nvSpPr>
        <p:spPr>
          <a:xfrm>
            <a:off x="2362202" y="2112579"/>
            <a:ext cx="389890" cy="164465"/>
          </a:xfrm>
          <a:custGeom>
            <a:avLst/>
            <a:gdLst/>
            <a:ahLst/>
            <a:cxnLst/>
            <a:rect l="l" t="t" r="r" b="b"/>
            <a:pathLst>
              <a:path w="389889" h="164464">
                <a:moveTo>
                  <a:pt x="389267" y="164414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11"/>
          <p:cNvSpPr/>
          <p:nvPr/>
        </p:nvSpPr>
        <p:spPr>
          <a:xfrm>
            <a:off x="2792145" y="2320175"/>
            <a:ext cx="255904" cy="391160"/>
          </a:xfrm>
          <a:custGeom>
            <a:avLst/>
            <a:gdLst/>
            <a:ahLst/>
            <a:cxnLst/>
            <a:rect l="l" t="t" r="r" b="b"/>
            <a:pathLst>
              <a:path w="255905" h="391160">
                <a:moveTo>
                  <a:pt x="255854" y="390829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2"/>
          <p:cNvSpPr/>
          <p:nvPr/>
        </p:nvSpPr>
        <p:spPr>
          <a:xfrm>
            <a:off x="3048000" y="2725293"/>
            <a:ext cx="158115" cy="489584"/>
          </a:xfrm>
          <a:custGeom>
            <a:avLst/>
            <a:gdLst/>
            <a:ahLst/>
            <a:cxnLst/>
            <a:rect l="l" t="t" r="r" b="b"/>
            <a:pathLst>
              <a:path w="158114" h="489585">
                <a:moveTo>
                  <a:pt x="157886" y="489038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3"/>
          <p:cNvSpPr/>
          <p:nvPr/>
        </p:nvSpPr>
        <p:spPr>
          <a:xfrm>
            <a:off x="3208856" y="3257786"/>
            <a:ext cx="77470" cy="469265"/>
          </a:xfrm>
          <a:custGeom>
            <a:avLst/>
            <a:gdLst/>
            <a:ahLst/>
            <a:cxnLst/>
            <a:rect l="l" t="t" r="r" b="b"/>
            <a:pathLst>
              <a:path w="77470" h="469264">
                <a:moveTo>
                  <a:pt x="77266" y="468668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4"/>
          <p:cNvSpPr/>
          <p:nvPr/>
        </p:nvSpPr>
        <p:spPr>
          <a:xfrm>
            <a:off x="2776537" y="4846193"/>
            <a:ext cx="247650" cy="371475"/>
          </a:xfrm>
          <a:custGeom>
            <a:avLst/>
            <a:gdLst/>
            <a:ahLst/>
            <a:cxnLst/>
            <a:rect l="l" t="t" r="r" b="b"/>
            <a:pathLst>
              <a:path w="247650" h="371475">
                <a:moveTo>
                  <a:pt x="247650" y="0"/>
                </a:moveTo>
                <a:lnTo>
                  <a:pt x="0" y="37147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5"/>
          <p:cNvSpPr/>
          <p:nvPr/>
        </p:nvSpPr>
        <p:spPr>
          <a:xfrm>
            <a:off x="3902392" y="2705569"/>
            <a:ext cx="0" cy="2113915"/>
          </a:xfrm>
          <a:custGeom>
            <a:avLst/>
            <a:gdLst/>
            <a:ahLst/>
            <a:cxnLst/>
            <a:rect l="l" t="t" r="r" b="b"/>
            <a:pathLst>
              <a:path h="2113915">
                <a:moveTo>
                  <a:pt x="0" y="211363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6"/>
          <p:cNvSpPr/>
          <p:nvPr/>
        </p:nvSpPr>
        <p:spPr>
          <a:xfrm>
            <a:off x="3902392" y="4819205"/>
            <a:ext cx="116205" cy="257175"/>
          </a:xfrm>
          <a:custGeom>
            <a:avLst/>
            <a:gdLst/>
            <a:ahLst/>
            <a:cxnLst/>
            <a:rect l="l" t="t" r="r" b="b"/>
            <a:pathLst>
              <a:path w="116204" h="257175">
                <a:moveTo>
                  <a:pt x="0" y="0"/>
                </a:moveTo>
                <a:lnTo>
                  <a:pt x="115900" y="25708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7"/>
          <p:cNvSpPr/>
          <p:nvPr/>
        </p:nvSpPr>
        <p:spPr>
          <a:xfrm>
            <a:off x="3898888" y="2432130"/>
            <a:ext cx="116205" cy="262890"/>
          </a:xfrm>
          <a:custGeom>
            <a:avLst/>
            <a:gdLst/>
            <a:ahLst/>
            <a:cxnLst/>
            <a:rect l="l" t="t" r="r" b="b"/>
            <a:pathLst>
              <a:path w="116204" h="262889">
                <a:moveTo>
                  <a:pt x="0" y="262547"/>
                </a:moveTo>
                <a:lnTo>
                  <a:pt x="11590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8"/>
          <p:cNvSpPr/>
          <p:nvPr/>
        </p:nvSpPr>
        <p:spPr>
          <a:xfrm>
            <a:off x="4012349" y="5076291"/>
            <a:ext cx="0" cy="321310"/>
          </a:xfrm>
          <a:custGeom>
            <a:avLst/>
            <a:gdLst/>
            <a:ahLst/>
            <a:cxnLst/>
            <a:rect l="l" t="t" r="r" b="b"/>
            <a:pathLst>
              <a:path h="321310">
                <a:moveTo>
                  <a:pt x="0" y="0"/>
                </a:moveTo>
                <a:lnTo>
                  <a:pt x="0" y="32085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9"/>
          <p:cNvSpPr/>
          <p:nvPr/>
        </p:nvSpPr>
        <p:spPr>
          <a:xfrm>
            <a:off x="4012350" y="5397148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5">
                <a:moveTo>
                  <a:pt x="12467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20"/>
          <p:cNvSpPr/>
          <p:nvPr/>
        </p:nvSpPr>
        <p:spPr>
          <a:xfrm>
            <a:off x="4014790" y="2072961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12927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21"/>
          <p:cNvSpPr/>
          <p:nvPr/>
        </p:nvSpPr>
        <p:spPr>
          <a:xfrm>
            <a:off x="4012349" y="2068263"/>
            <a:ext cx="0" cy="365125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484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2"/>
          <p:cNvSpPr/>
          <p:nvPr/>
        </p:nvSpPr>
        <p:spPr>
          <a:xfrm>
            <a:off x="4183202" y="5363718"/>
            <a:ext cx="168275" cy="35560"/>
          </a:xfrm>
          <a:custGeom>
            <a:avLst/>
            <a:gdLst/>
            <a:ahLst/>
            <a:cxnLst/>
            <a:rect l="l" t="t" r="r" b="b"/>
            <a:pathLst>
              <a:path w="168275" h="35560">
                <a:moveTo>
                  <a:pt x="167995" y="0"/>
                </a:moveTo>
                <a:lnTo>
                  <a:pt x="0" y="35509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3"/>
          <p:cNvSpPr/>
          <p:nvPr/>
        </p:nvSpPr>
        <p:spPr>
          <a:xfrm>
            <a:off x="4859731" y="4304855"/>
            <a:ext cx="154305" cy="473075"/>
          </a:xfrm>
          <a:custGeom>
            <a:avLst/>
            <a:gdLst/>
            <a:ahLst/>
            <a:cxnLst/>
            <a:rect l="l" t="t" r="r" b="b"/>
            <a:pathLst>
              <a:path w="154304" h="473075">
                <a:moveTo>
                  <a:pt x="154114" y="0"/>
                </a:moveTo>
                <a:lnTo>
                  <a:pt x="0" y="47307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4"/>
          <p:cNvSpPr/>
          <p:nvPr/>
        </p:nvSpPr>
        <p:spPr>
          <a:xfrm>
            <a:off x="5017299" y="3780980"/>
            <a:ext cx="74295" cy="468630"/>
          </a:xfrm>
          <a:custGeom>
            <a:avLst/>
            <a:gdLst/>
            <a:ahLst/>
            <a:cxnLst/>
            <a:rect l="l" t="t" r="r" b="b"/>
            <a:pathLst>
              <a:path w="74295" h="468629">
                <a:moveTo>
                  <a:pt x="73812" y="0"/>
                </a:moveTo>
                <a:lnTo>
                  <a:pt x="0" y="46831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5"/>
          <p:cNvSpPr/>
          <p:nvPr/>
        </p:nvSpPr>
        <p:spPr>
          <a:xfrm>
            <a:off x="4167191" y="2091833"/>
            <a:ext cx="389890" cy="166370"/>
          </a:xfrm>
          <a:custGeom>
            <a:avLst/>
            <a:gdLst/>
            <a:ahLst/>
            <a:cxnLst/>
            <a:rect l="l" t="t" r="r" b="b"/>
            <a:pathLst>
              <a:path w="389889" h="166369">
                <a:moveTo>
                  <a:pt x="389267" y="165900"/>
                </a:moveTo>
                <a:lnTo>
                  <a:pt x="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6"/>
          <p:cNvSpPr/>
          <p:nvPr/>
        </p:nvSpPr>
        <p:spPr>
          <a:xfrm>
            <a:off x="4597134" y="2301307"/>
            <a:ext cx="255904" cy="394335"/>
          </a:xfrm>
          <a:custGeom>
            <a:avLst/>
            <a:gdLst/>
            <a:ahLst/>
            <a:cxnLst/>
            <a:rect l="l" t="t" r="r" b="b"/>
            <a:pathLst>
              <a:path w="255904" h="394335">
                <a:moveTo>
                  <a:pt x="255854" y="39434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7"/>
          <p:cNvSpPr/>
          <p:nvPr/>
        </p:nvSpPr>
        <p:spPr>
          <a:xfrm>
            <a:off x="4852990" y="2710072"/>
            <a:ext cx="158115" cy="494030"/>
          </a:xfrm>
          <a:custGeom>
            <a:avLst/>
            <a:gdLst/>
            <a:ahLst/>
            <a:cxnLst/>
            <a:rect l="l" t="t" r="r" b="b"/>
            <a:pathLst>
              <a:path w="158114" h="494030">
                <a:moveTo>
                  <a:pt x="157886" y="49344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8"/>
          <p:cNvSpPr/>
          <p:nvPr/>
        </p:nvSpPr>
        <p:spPr>
          <a:xfrm>
            <a:off x="5013845" y="3247354"/>
            <a:ext cx="77470" cy="473075"/>
          </a:xfrm>
          <a:custGeom>
            <a:avLst/>
            <a:gdLst/>
            <a:ahLst/>
            <a:cxnLst/>
            <a:rect l="l" t="t" r="r" b="b"/>
            <a:pathLst>
              <a:path w="77470" h="473075">
                <a:moveTo>
                  <a:pt x="77266" y="47289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9"/>
          <p:cNvSpPr/>
          <p:nvPr/>
        </p:nvSpPr>
        <p:spPr>
          <a:xfrm>
            <a:off x="4602826" y="4803829"/>
            <a:ext cx="257175" cy="389255"/>
          </a:xfrm>
          <a:custGeom>
            <a:avLst/>
            <a:gdLst/>
            <a:ahLst/>
            <a:cxnLst/>
            <a:rect l="l" t="t" r="r" b="b"/>
            <a:pathLst>
              <a:path w="257175" h="389254">
                <a:moveTo>
                  <a:pt x="256908" y="0"/>
                </a:moveTo>
                <a:lnTo>
                  <a:pt x="0" y="38883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30"/>
          <p:cNvSpPr/>
          <p:nvPr/>
        </p:nvSpPr>
        <p:spPr>
          <a:xfrm>
            <a:off x="4257536" y="5192665"/>
            <a:ext cx="345440" cy="78740"/>
          </a:xfrm>
          <a:custGeom>
            <a:avLst/>
            <a:gdLst/>
            <a:ahLst/>
            <a:cxnLst/>
            <a:rect l="l" t="t" r="r" b="b"/>
            <a:pathLst>
              <a:path w="345439" h="78739">
                <a:moveTo>
                  <a:pt x="345287" y="0"/>
                </a:moveTo>
                <a:lnTo>
                  <a:pt x="0" y="7857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31"/>
          <p:cNvSpPr/>
          <p:nvPr/>
        </p:nvSpPr>
        <p:spPr>
          <a:xfrm>
            <a:off x="4107650" y="2354478"/>
            <a:ext cx="1295400" cy="243204"/>
          </a:xfrm>
          <a:custGeom>
            <a:avLst/>
            <a:gdLst/>
            <a:ahLst/>
            <a:cxnLst/>
            <a:rect l="l" t="t" r="r" b="b"/>
            <a:pathLst>
              <a:path w="1295400" h="243205">
                <a:moveTo>
                  <a:pt x="1295400" y="0"/>
                </a:moveTo>
                <a:lnTo>
                  <a:pt x="0" y="0"/>
                </a:lnTo>
                <a:lnTo>
                  <a:pt x="0" y="243141"/>
                </a:lnTo>
                <a:lnTo>
                  <a:pt x="1295400" y="243141"/>
                </a:lnTo>
                <a:lnTo>
                  <a:pt x="1295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2"/>
          <p:cNvSpPr txBox="1"/>
          <p:nvPr/>
        </p:nvSpPr>
        <p:spPr>
          <a:xfrm>
            <a:off x="4165060" y="2347117"/>
            <a:ext cx="11811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A6A6A6"/>
                </a:solidFill>
                <a:latin typeface="Arial Narrow"/>
                <a:cs typeface="Arial Narrow"/>
              </a:rPr>
              <a:t>High-Z tile</a:t>
            </a:r>
            <a:r>
              <a:rPr sz="1600" b="1" spc="-120" dirty="0">
                <a:solidFill>
                  <a:srgbClr val="A6A6A6"/>
                </a:solidFill>
                <a:latin typeface="Arial Narrow"/>
                <a:cs typeface="Arial Narrow"/>
              </a:rPr>
              <a:t> </a:t>
            </a:r>
            <a:r>
              <a:rPr sz="1600" b="1" spc="-5" dirty="0">
                <a:solidFill>
                  <a:srgbClr val="A6A6A6"/>
                </a:solidFill>
                <a:latin typeface="Arial Narrow"/>
                <a:cs typeface="Arial Narrow"/>
              </a:rPr>
              <a:t>row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31" name="object 133"/>
          <p:cNvSpPr/>
          <p:nvPr/>
        </p:nvSpPr>
        <p:spPr>
          <a:xfrm>
            <a:off x="4324266" y="5487377"/>
            <a:ext cx="89535" cy="111760"/>
          </a:xfrm>
          <a:custGeom>
            <a:avLst/>
            <a:gdLst/>
            <a:ahLst/>
            <a:cxnLst/>
            <a:rect l="l" t="t" r="r" b="b"/>
            <a:pathLst>
              <a:path w="89535" h="111760">
                <a:moveTo>
                  <a:pt x="89166" y="111290"/>
                </a:moveTo>
                <a:lnTo>
                  <a:pt x="0" y="0"/>
                </a:lnTo>
              </a:path>
            </a:pathLst>
          </a:custGeom>
          <a:ln w="2857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4"/>
          <p:cNvSpPr/>
          <p:nvPr/>
        </p:nvSpPr>
        <p:spPr>
          <a:xfrm>
            <a:off x="4279586" y="5431628"/>
            <a:ext cx="87630" cy="93980"/>
          </a:xfrm>
          <a:custGeom>
            <a:avLst/>
            <a:gdLst/>
            <a:ahLst/>
            <a:cxnLst/>
            <a:rect l="l" t="t" r="r" b="b"/>
            <a:pathLst>
              <a:path w="87629" h="93979">
                <a:moveTo>
                  <a:pt x="0" y="0"/>
                </a:moveTo>
                <a:lnTo>
                  <a:pt x="20154" y="93700"/>
                </a:lnTo>
                <a:lnTo>
                  <a:pt x="87058" y="40106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5"/>
          <p:cNvSpPr/>
          <p:nvPr/>
        </p:nvSpPr>
        <p:spPr>
          <a:xfrm>
            <a:off x="5751576" y="2726519"/>
            <a:ext cx="0" cy="2113915"/>
          </a:xfrm>
          <a:custGeom>
            <a:avLst/>
            <a:gdLst/>
            <a:ahLst/>
            <a:cxnLst/>
            <a:rect l="l" t="t" r="r" b="b"/>
            <a:pathLst>
              <a:path h="2113915">
                <a:moveTo>
                  <a:pt x="0" y="211363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6"/>
          <p:cNvSpPr/>
          <p:nvPr/>
        </p:nvSpPr>
        <p:spPr>
          <a:xfrm>
            <a:off x="5755080" y="4840155"/>
            <a:ext cx="116205" cy="257175"/>
          </a:xfrm>
          <a:custGeom>
            <a:avLst/>
            <a:gdLst/>
            <a:ahLst/>
            <a:cxnLst/>
            <a:rect l="l" t="t" r="r" b="b"/>
            <a:pathLst>
              <a:path w="116204" h="257175">
                <a:moveTo>
                  <a:pt x="0" y="0"/>
                </a:moveTo>
                <a:lnTo>
                  <a:pt x="115900" y="25708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7"/>
          <p:cNvSpPr/>
          <p:nvPr/>
        </p:nvSpPr>
        <p:spPr>
          <a:xfrm>
            <a:off x="5751576" y="2453079"/>
            <a:ext cx="116205" cy="262890"/>
          </a:xfrm>
          <a:custGeom>
            <a:avLst/>
            <a:gdLst/>
            <a:ahLst/>
            <a:cxnLst/>
            <a:rect l="l" t="t" r="r" b="b"/>
            <a:pathLst>
              <a:path w="116204" h="262889">
                <a:moveTo>
                  <a:pt x="0" y="262547"/>
                </a:moveTo>
                <a:lnTo>
                  <a:pt x="11590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8"/>
          <p:cNvSpPr/>
          <p:nvPr/>
        </p:nvSpPr>
        <p:spPr>
          <a:xfrm>
            <a:off x="5865035" y="5097240"/>
            <a:ext cx="0" cy="321310"/>
          </a:xfrm>
          <a:custGeom>
            <a:avLst/>
            <a:gdLst/>
            <a:ahLst/>
            <a:cxnLst/>
            <a:rect l="l" t="t" r="r" b="b"/>
            <a:pathLst>
              <a:path h="321310">
                <a:moveTo>
                  <a:pt x="0" y="0"/>
                </a:moveTo>
                <a:lnTo>
                  <a:pt x="0" y="32085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9"/>
          <p:cNvSpPr/>
          <p:nvPr/>
        </p:nvSpPr>
        <p:spPr>
          <a:xfrm>
            <a:off x="5865037" y="5418098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5">
                <a:moveTo>
                  <a:pt x="12467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40"/>
          <p:cNvSpPr/>
          <p:nvPr/>
        </p:nvSpPr>
        <p:spPr>
          <a:xfrm>
            <a:off x="5867477" y="2093911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12927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41"/>
          <p:cNvSpPr/>
          <p:nvPr/>
        </p:nvSpPr>
        <p:spPr>
          <a:xfrm>
            <a:off x="5865035" y="2089213"/>
            <a:ext cx="0" cy="365125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484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2"/>
          <p:cNvSpPr/>
          <p:nvPr/>
        </p:nvSpPr>
        <p:spPr>
          <a:xfrm>
            <a:off x="6035889" y="5384667"/>
            <a:ext cx="168275" cy="35560"/>
          </a:xfrm>
          <a:custGeom>
            <a:avLst/>
            <a:gdLst/>
            <a:ahLst/>
            <a:cxnLst/>
            <a:rect l="l" t="t" r="r" b="b"/>
            <a:pathLst>
              <a:path w="168275" h="35560">
                <a:moveTo>
                  <a:pt x="167995" y="0"/>
                </a:moveTo>
                <a:lnTo>
                  <a:pt x="0" y="35509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3"/>
          <p:cNvSpPr/>
          <p:nvPr/>
        </p:nvSpPr>
        <p:spPr>
          <a:xfrm>
            <a:off x="6712418" y="4325805"/>
            <a:ext cx="154305" cy="473075"/>
          </a:xfrm>
          <a:custGeom>
            <a:avLst/>
            <a:gdLst/>
            <a:ahLst/>
            <a:cxnLst/>
            <a:rect l="l" t="t" r="r" b="b"/>
            <a:pathLst>
              <a:path w="154304" h="473075">
                <a:moveTo>
                  <a:pt x="154114" y="0"/>
                </a:moveTo>
                <a:lnTo>
                  <a:pt x="0" y="47307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4"/>
          <p:cNvSpPr/>
          <p:nvPr/>
        </p:nvSpPr>
        <p:spPr>
          <a:xfrm>
            <a:off x="6869987" y="3801930"/>
            <a:ext cx="74295" cy="468630"/>
          </a:xfrm>
          <a:custGeom>
            <a:avLst/>
            <a:gdLst/>
            <a:ahLst/>
            <a:cxnLst/>
            <a:rect l="l" t="t" r="r" b="b"/>
            <a:pathLst>
              <a:path w="74295" h="468629">
                <a:moveTo>
                  <a:pt x="73812" y="0"/>
                </a:moveTo>
                <a:lnTo>
                  <a:pt x="0" y="46831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5"/>
          <p:cNvSpPr/>
          <p:nvPr/>
        </p:nvSpPr>
        <p:spPr>
          <a:xfrm>
            <a:off x="6019878" y="2112783"/>
            <a:ext cx="389890" cy="166370"/>
          </a:xfrm>
          <a:custGeom>
            <a:avLst/>
            <a:gdLst/>
            <a:ahLst/>
            <a:cxnLst/>
            <a:rect l="l" t="t" r="r" b="b"/>
            <a:pathLst>
              <a:path w="389889" h="166369">
                <a:moveTo>
                  <a:pt x="389267" y="165900"/>
                </a:moveTo>
                <a:lnTo>
                  <a:pt x="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6"/>
          <p:cNvSpPr/>
          <p:nvPr/>
        </p:nvSpPr>
        <p:spPr>
          <a:xfrm>
            <a:off x="6449821" y="2322257"/>
            <a:ext cx="255904" cy="394335"/>
          </a:xfrm>
          <a:custGeom>
            <a:avLst/>
            <a:gdLst/>
            <a:ahLst/>
            <a:cxnLst/>
            <a:rect l="l" t="t" r="r" b="b"/>
            <a:pathLst>
              <a:path w="255904" h="394335">
                <a:moveTo>
                  <a:pt x="255854" y="39434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7"/>
          <p:cNvSpPr/>
          <p:nvPr/>
        </p:nvSpPr>
        <p:spPr>
          <a:xfrm>
            <a:off x="6705675" y="2731021"/>
            <a:ext cx="158115" cy="494030"/>
          </a:xfrm>
          <a:custGeom>
            <a:avLst/>
            <a:gdLst/>
            <a:ahLst/>
            <a:cxnLst/>
            <a:rect l="l" t="t" r="r" b="b"/>
            <a:pathLst>
              <a:path w="158115" h="494030">
                <a:moveTo>
                  <a:pt x="157886" y="49344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8"/>
          <p:cNvSpPr/>
          <p:nvPr/>
        </p:nvSpPr>
        <p:spPr>
          <a:xfrm>
            <a:off x="6866532" y="3268304"/>
            <a:ext cx="77470" cy="473075"/>
          </a:xfrm>
          <a:custGeom>
            <a:avLst/>
            <a:gdLst/>
            <a:ahLst/>
            <a:cxnLst/>
            <a:rect l="l" t="t" r="r" b="b"/>
            <a:pathLst>
              <a:path w="77470" h="473075">
                <a:moveTo>
                  <a:pt x="77266" y="47289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9"/>
          <p:cNvSpPr/>
          <p:nvPr/>
        </p:nvSpPr>
        <p:spPr>
          <a:xfrm>
            <a:off x="6455514" y="4824779"/>
            <a:ext cx="257175" cy="389255"/>
          </a:xfrm>
          <a:custGeom>
            <a:avLst/>
            <a:gdLst/>
            <a:ahLst/>
            <a:cxnLst/>
            <a:rect l="l" t="t" r="r" b="b"/>
            <a:pathLst>
              <a:path w="257175" h="389254">
                <a:moveTo>
                  <a:pt x="256908" y="0"/>
                </a:moveTo>
                <a:lnTo>
                  <a:pt x="0" y="38883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50"/>
          <p:cNvSpPr/>
          <p:nvPr/>
        </p:nvSpPr>
        <p:spPr>
          <a:xfrm>
            <a:off x="6110222" y="5213615"/>
            <a:ext cx="345440" cy="78740"/>
          </a:xfrm>
          <a:custGeom>
            <a:avLst/>
            <a:gdLst/>
            <a:ahLst/>
            <a:cxnLst/>
            <a:rect l="l" t="t" r="r" b="b"/>
            <a:pathLst>
              <a:path w="345439" h="78739">
                <a:moveTo>
                  <a:pt x="345287" y="0"/>
                </a:moveTo>
                <a:lnTo>
                  <a:pt x="0" y="7857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51"/>
          <p:cNvSpPr/>
          <p:nvPr/>
        </p:nvSpPr>
        <p:spPr>
          <a:xfrm>
            <a:off x="8180125" y="5356339"/>
            <a:ext cx="180975" cy="447675"/>
          </a:xfrm>
          <a:custGeom>
            <a:avLst/>
            <a:gdLst/>
            <a:ahLst/>
            <a:cxnLst/>
            <a:rect l="l" t="t" r="r" b="b"/>
            <a:pathLst>
              <a:path w="180975" h="447675">
                <a:moveTo>
                  <a:pt x="180416" y="447116"/>
                </a:moveTo>
                <a:lnTo>
                  <a:pt x="0" y="0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2"/>
          <p:cNvSpPr/>
          <p:nvPr/>
        </p:nvSpPr>
        <p:spPr>
          <a:xfrm>
            <a:off x="8145724" y="5290094"/>
            <a:ext cx="80010" cy="95885"/>
          </a:xfrm>
          <a:custGeom>
            <a:avLst/>
            <a:gdLst/>
            <a:ahLst/>
            <a:cxnLst/>
            <a:rect l="l" t="t" r="r" b="b"/>
            <a:pathLst>
              <a:path w="80009" h="95885">
                <a:moveTo>
                  <a:pt x="7670" y="0"/>
                </a:moveTo>
                <a:lnTo>
                  <a:pt x="0" y="95529"/>
                </a:lnTo>
                <a:lnTo>
                  <a:pt x="79502" y="63461"/>
                </a:lnTo>
                <a:lnTo>
                  <a:pt x="7670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3"/>
          <p:cNvSpPr/>
          <p:nvPr/>
        </p:nvSpPr>
        <p:spPr>
          <a:xfrm>
            <a:off x="7543800" y="2682430"/>
            <a:ext cx="0" cy="2129155"/>
          </a:xfrm>
          <a:custGeom>
            <a:avLst/>
            <a:gdLst/>
            <a:ahLst/>
            <a:cxnLst/>
            <a:rect l="l" t="t" r="r" b="b"/>
            <a:pathLst>
              <a:path h="2129154">
                <a:moveTo>
                  <a:pt x="0" y="2128837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4"/>
          <p:cNvSpPr/>
          <p:nvPr/>
        </p:nvSpPr>
        <p:spPr>
          <a:xfrm>
            <a:off x="7543800" y="2406205"/>
            <a:ext cx="123825" cy="276225"/>
          </a:xfrm>
          <a:custGeom>
            <a:avLst/>
            <a:gdLst/>
            <a:ahLst/>
            <a:cxnLst/>
            <a:rect l="l" t="t" r="r" b="b"/>
            <a:pathLst>
              <a:path w="123825" h="276225">
                <a:moveTo>
                  <a:pt x="0" y="276225"/>
                </a:moveTo>
                <a:lnTo>
                  <a:pt x="123825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5"/>
          <p:cNvSpPr/>
          <p:nvPr/>
        </p:nvSpPr>
        <p:spPr>
          <a:xfrm>
            <a:off x="7693025" y="2002980"/>
            <a:ext cx="138430" cy="76200"/>
          </a:xfrm>
          <a:custGeom>
            <a:avLst/>
            <a:gdLst/>
            <a:ahLst/>
            <a:cxnLst/>
            <a:rect l="l" t="t" r="r" b="b"/>
            <a:pathLst>
              <a:path w="138429" h="76200">
                <a:moveTo>
                  <a:pt x="0" y="76200"/>
                </a:moveTo>
                <a:lnTo>
                  <a:pt x="138112" y="76200"/>
                </a:lnTo>
                <a:lnTo>
                  <a:pt x="138112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6"/>
          <p:cNvSpPr/>
          <p:nvPr/>
        </p:nvSpPr>
        <p:spPr>
          <a:xfrm>
            <a:off x="7660542" y="2043463"/>
            <a:ext cx="0" cy="370205"/>
          </a:xfrm>
          <a:custGeom>
            <a:avLst/>
            <a:gdLst/>
            <a:ahLst/>
            <a:cxnLst/>
            <a:rect l="l" t="t" r="r" b="b"/>
            <a:pathLst>
              <a:path h="370205">
                <a:moveTo>
                  <a:pt x="0" y="0"/>
                </a:moveTo>
                <a:lnTo>
                  <a:pt x="0" y="369887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7"/>
          <p:cNvSpPr/>
          <p:nvPr/>
        </p:nvSpPr>
        <p:spPr>
          <a:xfrm>
            <a:off x="8585198" y="4304855"/>
            <a:ext cx="155575" cy="482600"/>
          </a:xfrm>
          <a:custGeom>
            <a:avLst/>
            <a:gdLst/>
            <a:ahLst/>
            <a:cxnLst/>
            <a:rect l="l" t="t" r="r" b="b"/>
            <a:pathLst>
              <a:path w="155575" h="482600">
                <a:moveTo>
                  <a:pt x="155575" y="0"/>
                </a:moveTo>
                <a:lnTo>
                  <a:pt x="0" y="48260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8"/>
          <p:cNvSpPr/>
          <p:nvPr/>
        </p:nvSpPr>
        <p:spPr>
          <a:xfrm>
            <a:off x="8743948" y="3780980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0"/>
                </a:moveTo>
                <a:lnTo>
                  <a:pt x="0" y="481012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9"/>
          <p:cNvSpPr/>
          <p:nvPr/>
        </p:nvSpPr>
        <p:spPr>
          <a:xfrm>
            <a:off x="7880350" y="2063305"/>
            <a:ext cx="395605" cy="165100"/>
          </a:xfrm>
          <a:custGeom>
            <a:avLst/>
            <a:gdLst/>
            <a:ahLst/>
            <a:cxnLst/>
            <a:rect l="l" t="t" r="r" b="b"/>
            <a:pathLst>
              <a:path w="395604" h="165100">
                <a:moveTo>
                  <a:pt x="395287" y="165100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60"/>
          <p:cNvSpPr/>
          <p:nvPr/>
        </p:nvSpPr>
        <p:spPr>
          <a:xfrm>
            <a:off x="8310562" y="2269680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412750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61"/>
          <p:cNvSpPr/>
          <p:nvPr/>
        </p:nvSpPr>
        <p:spPr>
          <a:xfrm>
            <a:off x="8585198" y="2707830"/>
            <a:ext cx="155575" cy="479425"/>
          </a:xfrm>
          <a:custGeom>
            <a:avLst/>
            <a:gdLst/>
            <a:ahLst/>
            <a:cxnLst/>
            <a:rect l="l" t="t" r="r" b="b"/>
            <a:pathLst>
              <a:path w="155575" h="479425">
                <a:moveTo>
                  <a:pt x="155575" y="479425"/>
                </a:moveTo>
                <a:lnTo>
                  <a:pt x="0" y="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2"/>
          <p:cNvSpPr/>
          <p:nvPr/>
        </p:nvSpPr>
        <p:spPr>
          <a:xfrm>
            <a:off x="8743948" y="3231705"/>
            <a:ext cx="82550" cy="481330"/>
          </a:xfrm>
          <a:custGeom>
            <a:avLst/>
            <a:gdLst/>
            <a:ahLst/>
            <a:cxnLst/>
            <a:rect l="l" t="t" r="r" b="b"/>
            <a:pathLst>
              <a:path w="82550" h="481329">
                <a:moveTo>
                  <a:pt x="82550" y="48101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3"/>
          <p:cNvSpPr/>
          <p:nvPr/>
        </p:nvSpPr>
        <p:spPr>
          <a:xfrm>
            <a:off x="7543068" y="4828730"/>
            <a:ext cx="123825" cy="274955"/>
          </a:xfrm>
          <a:custGeom>
            <a:avLst/>
            <a:gdLst/>
            <a:ahLst/>
            <a:cxnLst/>
            <a:rect l="l" t="t" r="r" b="b"/>
            <a:pathLst>
              <a:path w="123825" h="274954">
                <a:moveTo>
                  <a:pt x="0" y="0"/>
                </a:moveTo>
                <a:lnTo>
                  <a:pt x="123825" y="274637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4"/>
          <p:cNvSpPr/>
          <p:nvPr/>
        </p:nvSpPr>
        <p:spPr>
          <a:xfrm>
            <a:off x="7660543" y="5103368"/>
            <a:ext cx="0" cy="34290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0"/>
                </a:moveTo>
                <a:lnTo>
                  <a:pt x="0" y="34290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5"/>
          <p:cNvSpPr/>
          <p:nvPr/>
        </p:nvSpPr>
        <p:spPr>
          <a:xfrm>
            <a:off x="7681180" y="5398643"/>
            <a:ext cx="136525" cy="76200"/>
          </a:xfrm>
          <a:custGeom>
            <a:avLst/>
            <a:gdLst/>
            <a:ahLst/>
            <a:cxnLst/>
            <a:rect l="l" t="t" r="r" b="b"/>
            <a:pathLst>
              <a:path w="136525" h="76200">
                <a:moveTo>
                  <a:pt x="0" y="76200"/>
                </a:moveTo>
                <a:lnTo>
                  <a:pt x="136525" y="76200"/>
                </a:lnTo>
                <a:lnTo>
                  <a:pt x="136525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6"/>
          <p:cNvSpPr/>
          <p:nvPr/>
        </p:nvSpPr>
        <p:spPr>
          <a:xfrm>
            <a:off x="7866591" y="5400141"/>
            <a:ext cx="172720" cy="36830"/>
          </a:xfrm>
          <a:custGeom>
            <a:avLst/>
            <a:gdLst/>
            <a:ahLst/>
            <a:cxnLst/>
            <a:rect l="l" t="t" r="r" b="b"/>
            <a:pathLst>
              <a:path w="172720" h="36829">
                <a:moveTo>
                  <a:pt x="172110" y="0"/>
                </a:moveTo>
                <a:lnTo>
                  <a:pt x="0" y="36690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7"/>
          <p:cNvSpPr/>
          <p:nvPr/>
        </p:nvSpPr>
        <p:spPr>
          <a:xfrm>
            <a:off x="8298719" y="4819205"/>
            <a:ext cx="274955" cy="412750"/>
          </a:xfrm>
          <a:custGeom>
            <a:avLst/>
            <a:gdLst/>
            <a:ahLst/>
            <a:cxnLst/>
            <a:rect l="l" t="t" r="r" b="b"/>
            <a:pathLst>
              <a:path w="274954" h="412750">
                <a:moveTo>
                  <a:pt x="274637" y="0"/>
                </a:moveTo>
                <a:lnTo>
                  <a:pt x="0" y="412750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8"/>
          <p:cNvSpPr/>
          <p:nvPr/>
        </p:nvSpPr>
        <p:spPr>
          <a:xfrm>
            <a:off x="7955824" y="5223930"/>
            <a:ext cx="360680" cy="84455"/>
          </a:xfrm>
          <a:custGeom>
            <a:avLst/>
            <a:gdLst/>
            <a:ahLst/>
            <a:cxnLst/>
            <a:rect l="l" t="t" r="r" b="b"/>
            <a:pathLst>
              <a:path w="360679" h="84454">
                <a:moveTo>
                  <a:pt x="360349" y="0"/>
                </a:moveTo>
                <a:lnTo>
                  <a:pt x="0" y="8431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9"/>
          <p:cNvSpPr/>
          <p:nvPr/>
        </p:nvSpPr>
        <p:spPr>
          <a:xfrm>
            <a:off x="7931036" y="5269933"/>
            <a:ext cx="99060" cy="65405"/>
          </a:xfrm>
          <a:custGeom>
            <a:avLst/>
            <a:gdLst/>
            <a:ahLst/>
            <a:cxnLst/>
            <a:rect l="l" t="t" r="r" b="b"/>
            <a:pathLst>
              <a:path w="99059" h="65404">
                <a:moveTo>
                  <a:pt x="63911" y="0"/>
                </a:moveTo>
                <a:lnTo>
                  <a:pt x="25460" y="6102"/>
                </a:lnTo>
                <a:lnTo>
                  <a:pt x="0" y="40505"/>
                </a:lnTo>
                <a:lnTo>
                  <a:pt x="5868" y="52400"/>
                </a:lnTo>
                <a:lnTo>
                  <a:pt x="18075" y="60934"/>
                </a:lnTo>
                <a:lnTo>
                  <a:pt x="34868" y="65328"/>
                </a:lnTo>
                <a:lnTo>
                  <a:pt x="54495" y="64800"/>
                </a:lnTo>
                <a:lnTo>
                  <a:pt x="73314" y="59223"/>
                </a:lnTo>
                <a:lnTo>
                  <a:pt x="87920" y="49844"/>
                </a:lnTo>
                <a:lnTo>
                  <a:pt x="96884" y="37948"/>
                </a:lnTo>
                <a:lnTo>
                  <a:pt x="98780" y="24820"/>
                </a:lnTo>
                <a:lnTo>
                  <a:pt x="92912" y="12930"/>
                </a:lnTo>
                <a:lnTo>
                  <a:pt x="80705" y="4396"/>
                </a:lnTo>
                <a:lnTo>
                  <a:pt x="63911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70"/>
          <p:cNvSpPr/>
          <p:nvPr/>
        </p:nvSpPr>
        <p:spPr>
          <a:xfrm>
            <a:off x="7931036" y="5269933"/>
            <a:ext cx="99060" cy="65405"/>
          </a:xfrm>
          <a:custGeom>
            <a:avLst/>
            <a:gdLst/>
            <a:ahLst/>
            <a:cxnLst/>
            <a:rect l="l" t="t" r="r" b="b"/>
            <a:pathLst>
              <a:path w="99059" h="65404">
                <a:moveTo>
                  <a:pt x="0" y="40505"/>
                </a:moveTo>
                <a:lnTo>
                  <a:pt x="5868" y="52400"/>
                </a:lnTo>
                <a:lnTo>
                  <a:pt x="18075" y="60934"/>
                </a:lnTo>
                <a:lnTo>
                  <a:pt x="34868" y="65328"/>
                </a:lnTo>
                <a:lnTo>
                  <a:pt x="54495" y="64800"/>
                </a:lnTo>
                <a:lnTo>
                  <a:pt x="73314" y="59223"/>
                </a:lnTo>
                <a:lnTo>
                  <a:pt x="87920" y="49844"/>
                </a:lnTo>
                <a:lnTo>
                  <a:pt x="96884" y="37948"/>
                </a:lnTo>
                <a:lnTo>
                  <a:pt x="98780" y="24820"/>
                </a:lnTo>
                <a:lnTo>
                  <a:pt x="92912" y="12930"/>
                </a:lnTo>
                <a:lnTo>
                  <a:pt x="80705" y="4396"/>
                </a:lnTo>
                <a:lnTo>
                  <a:pt x="63911" y="0"/>
                </a:lnTo>
                <a:lnTo>
                  <a:pt x="44284" y="525"/>
                </a:lnTo>
                <a:lnTo>
                  <a:pt x="25460" y="6102"/>
                </a:lnTo>
                <a:lnTo>
                  <a:pt x="10855" y="15481"/>
                </a:lnTo>
                <a:lnTo>
                  <a:pt x="1893" y="27377"/>
                </a:lnTo>
                <a:lnTo>
                  <a:pt x="0" y="40505"/>
                </a:lnTo>
                <a:close/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71"/>
          <p:cNvSpPr/>
          <p:nvPr/>
        </p:nvSpPr>
        <p:spPr>
          <a:xfrm>
            <a:off x="8314775" y="5287473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45770" y="0"/>
                </a:move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2"/>
          <p:cNvSpPr/>
          <p:nvPr/>
        </p:nvSpPr>
        <p:spPr>
          <a:xfrm>
            <a:off x="8314775" y="5287473"/>
            <a:ext cx="92075" cy="92075"/>
          </a:xfrm>
          <a:custGeom>
            <a:avLst/>
            <a:gdLst/>
            <a:ahLst/>
            <a:cxnLst/>
            <a:rect l="l" t="t" r="r" b="b"/>
            <a:pathLst>
              <a:path w="92075" h="92075">
                <a:moveTo>
                  <a:pt x="0" y="45770"/>
                </a:moveTo>
                <a:lnTo>
                  <a:pt x="3595" y="63584"/>
                </a:lnTo>
                <a:lnTo>
                  <a:pt x="13403" y="78133"/>
                </a:lnTo>
                <a:lnTo>
                  <a:pt x="27951" y="87943"/>
                </a:lnTo>
                <a:lnTo>
                  <a:pt x="45770" y="91541"/>
                </a:lnTo>
                <a:lnTo>
                  <a:pt x="63582" y="87943"/>
                </a:lnTo>
                <a:lnTo>
                  <a:pt x="78127" y="78133"/>
                </a:lnTo>
                <a:lnTo>
                  <a:pt x="87933" y="63584"/>
                </a:lnTo>
                <a:lnTo>
                  <a:pt x="91528" y="45770"/>
                </a:lnTo>
                <a:lnTo>
                  <a:pt x="87933" y="27957"/>
                </a:lnTo>
                <a:lnTo>
                  <a:pt x="78127" y="13408"/>
                </a:lnTo>
                <a:lnTo>
                  <a:pt x="63582" y="3597"/>
                </a:lnTo>
                <a:lnTo>
                  <a:pt x="45770" y="0"/>
                </a:lnTo>
                <a:lnTo>
                  <a:pt x="27951" y="3597"/>
                </a:lnTo>
                <a:lnTo>
                  <a:pt x="13403" y="13408"/>
                </a:lnTo>
                <a:lnTo>
                  <a:pt x="3595" y="27957"/>
                </a:lnTo>
                <a:lnTo>
                  <a:pt x="0" y="45770"/>
                </a:lnTo>
                <a:close/>
              </a:path>
            </a:pathLst>
          </a:custGeom>
          <a:solidFill>
            <a:srgbClr val="000099"/>
          </a:solidFill>
          <a:ln w="158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3"/>
          <p:cNvSpPr/>
          <p:nvPr/>
        </p:nvSpPr>
        <p:spPr>
          <a:xfrm>
            <a:off x="8094116" y="5243949"/>
            <a:ext cx="118745" cy="31750"/>
          </a:xfrm>
          <a:custGeom>
            <a:avLst/>
            <a:gdLst/>
            <a:ahLst/>
            <a:cxnLst/>
            <a:rect l="l" t="t" r="r" b="b"/>
            <a:pathLst>
              <a:path w="118745" h="31750">
                <a:moveTo>
                  <a:pt x="118694" y="0"/>
                </a:moveTo>
                <a:lnTo>
                  <a:pt x="0" y="31572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4"/>
          <p:cNvSpPr/>
          <p:nvPr/>
        </p:nvSpPr>
        <p:spPr>
          <a:xfrm>
            <a:off x="8083297" y="2146463"/>
            <a:ext cx="129539" cy="53340"/>
          </a:xfrm>
          <a:custGeom>
            <a:avLst/>
            <a:gdLst/>
            <a:ahLst/>
            <a:cxnLst/>
            <a:rect l="l" t="t" r="r" b="b"/>
            <a:pathLst>
              <a:path w="129540" h="53339">
                <a:moveTo>
                  <a:pt x="0" y="0"/>
                </a:moveTo>
                <a:lnTo>
                  <a:pt x="129095" y="52755"/>
                </a:lnTo>
              </a:path>
            </a:pathLst>
          </a:custGeom>
          <a:ln w="762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5"/>
          <p:cNvSpPr txBox="1"/>
          <p:nvPr/>
        </p:nvSpPr>
        <p:spPr>
          <a:xfrm>
            <a:off x="7648419" y="2842986"/>
            <a:ext cx="933450" cy="1718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7955" marR="140970" algn="ctr">
              <a:lnSpc>
                <a:spcPts val="1920"/>
              </a:lnSpc>
            </a:pPr>
            <a:r>
              <a:rPr sz="2000" b="1" spc="-5" dirty="0">
                <a:latin typeface="Arial Narrow"/>
                <a:cs typeface="Arial Narrow"/>
              </a:rPr>
              <a:t>All  high-Z  FW</a:t>
            </a:r>
            <a:r>
              <a:rPr sz="2000" b="1" spc="-95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+</a:t>
            </a:r>
            <a:endParaRPr sz="2000">
              <a:latin typeface="Arial Narrow"/>
              <a:cs typeface="Arial Narrow"/>
            </a:endParaRPr>
          </a:p>
          <a:p>
            <a:pPr algn="ctr">
              <a:lnSpc>
                <a:spcPts val="1695"/>
              </a:lnSpc>
            </a:pPr>
            <a:r>
              <a:rPr sz="2000" b="1" spc="-5" dirty="0">
                <a:latin typeface="Arial Narrow"/>
                <a:cs typeface="Arial Narrow"/>
              </a:rPr>
              <a:t>divertors</a:t>
            </a:r>
            <a:endParaRPr sz="2000">
              <a:latin typeface="Arial Narrow"/>
              <a:cs typeface="Arial Narrow"/>
            </a:endParaRPr>
          </a:p>
          <a:p>
            <a:pPr marL="12700" marR="5080" algn="ctr">
              <a:lnSpc>
                <a:spcPts val="1920"/>
              </a:lnSpc>
              <a:spcBef>
                <a:spcPts val="225"/>
              </a:spcBef>
            </a:pPr>
            <a:r>
              <a:rPr sz="2000" b="1" spc="-5" dirty="0">
                <a:latin typeface="Arial Narrow"/>
                <a:cs typeface="Arial Narrow"/>
              </a:rPr>
              <a:t>+</a:t>
            </a:r>
            <a:r>
              <a:rPr sz="2000" b="1" spc="-85" dirty="0">
                <a:latin typeface="Arial Narrow"/>
                <a:cs typeface="Arial Narrow"/>
              </a:rPr>
              <a:t> </a:t>
            </a:r>
            <a:r>
              <a:rPr sz="2000" b="1" spc="-5" dirty="0">
                <a:latin typeface="Arial Narrow"/>
                <a:cs typeface="Arial Narrow"/>
              </a:rPr>
              <a:t>flowing  LLD</a:t>
            </a:r>
            <a:endParaRPr sz="2000">
              <a:latin typeface="Arial Narrow"/>
              <a:cs typeface="Arial Narrow"/>
            </a:endParaRPr>
          </a:p>
          <a:p>
            <a:pPr algn="ctr">
              <a:lnSpc>
                <a:spcPts val="1935"/>
              </a:lnSpc>
            </a:pPr>
            <a:r>
              <a:rPr sz="2000" b="1" spc="-5" dirty="0">
                <a:latin typeface="Arial Narrow"/>
                <a:cs typeface="Arial Narrow"/>
              </a:rPr>
              <a:t>module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74" name="object 176"/>
          <p:cNvSpPr txBox="1"/>
          <p:nvPr/>
        </p:nvSpPr>
        <p:spPr>
          <a:xfrm>
            <a:off x="8003664" y="1763836"/>
            <a:ext cx="789305" cy="313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0000"/>
                </a:solidFill>
                <a:latin typeface="Arial Narrow"/>
                <a:cs typeface="Arial Narrow"/>
              </a:rPr>
              <a:t>2022-23</a:t>
            </a:r>
            <a:endParaRPr sz="2000" b="1" dirty="0">
              <a:latin typeface="Arial Narrow"/>
              <a:cs typeface="Arial Narrow"/>
            </a:endParaRPr>
          </a:p>
        </p:txBody>
      </p:sp>
      <p:sp>
        <p:nvSpPr>
          <p:cNvPr id="175" name="object 177"/>
          <p:cNvSpPr/>
          <p:nvPr/>
        </p:nvSpPr>
        <p:spPr>
          <a:xfrm>
            <a:off x="7575048" y="2708766"/>
            <a:ext cx="0" cy="2113915"/>
          </a:xfrm>
          <a:custGeom>
            <a:avLst/>
            <a:gdLst/>
            <a:ahLst/>
            <a:cxnLst/>
            <a:rect l="l" t="t" r="r" b="b"/>
            <a:pathLst>
              <a:path h="2113915">
                <a:moveTo>
                  <a:pt x="0" y="211363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8"/>
          <p:cNvSpPr/>
          <p:nvPr/>
        </p:nvSpPr>
        <p:spPr>
          <a:xfrm>
            <a:off x="7578605" y="4822402"/>
            <a:ext cx="118110" cy="257175"/>
          </a:xfrm>
          <a:custGeom>
            <a:avLst/>
            <a:gdLst/>
            <a:ahLst/>
            <a:cxnLst/>
            <a:rect l="l" t="t" r="r" b="b"/>
            <a:pathLst>
              <a:path w="118109" h="257175">
                <a:moveTo>
                  <a:pt x="0" y="0"/>
                </a:moveTo>
                <a:lnTo>
                  <a:pt x="117640" y="25708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9"/>
          <p:cNvSpPr/>
          <p:nvPr/>
        </p:nvSpPr>
        <p:spPr>
          <a:xfrm>
            <a:off x="7575048" y="2435326"/>
            <a:ext cx="118110" cy="262890"/>
          </a:xfrm>
          <a:custGeom>
            <a:avLst/>
            <a:gdLst/>
            <a:ahLst/>
            <a:cxnLst/>
            <a:rect l="l" t="t" r="r" b="b"/>
            <a:pathLst>
              <a:path w="118109" h="262889">
                <a:moveTo>
                  <a:pt x="0" y="262547"/>
                </a:moveTo>
                <a:lnTo>
                  <a:pt x="11764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80"/>
          <p:cNvSpPr/>
          <p:nvPr/>
        </p:nvSpPr>
        <p:spPr>
          <a:xfrm>
            <a:off x="7690216" y="5079488"/>
            <a:ext cx="0" cy="321310"/>
          </a:xfrm>
          <a:custGeom>
            <a:avLst/>
            <a:gdLst/>
            <a:ahLst/>
            <a:cxnLst/>
            <a:rect l="l" t="t" r="r" b="b"/>
            <a:pathLst>
              <a:path h="321310">
                <a:moveTo>
                  <a:pt x="0" y="0"/>
                </a:moveTo>
                <a:lnTo>
                  <a:pt x="0" y="32085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81"/>
          <p:cNvSpPr/>
          <p:nvPr/>
        </p:nvSpPr>
        <p:spPr>
          <a:xfrm>
            <a:off x="7690215" y="5393994"/>
            <a:ext cx="127000" cy="12700"/>
          </a:xfrm>
          <a:custGeom>
            <a:avLst/>
            <a:gdLst/>
            <a:ahLst/>
            <a:cxnLst/>
            <a:rect l="l" t="t" r="r" b="b"/>
            <a:pathLst>
              <a:path w="127000" h="12700">
                <a:moveTo>
                  <a:pt x="0" y="12699"/>
                </a:moveTo>
                <a:lnTo>
                  <a:pt x="126555" y="12699"/>
                </a:lnTo>
                <a:lnTo>
                  <a:pt x="126555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2"/>
          <p:cNvSpPr/>
          <p:nvPr/>
        </p:nvSpPr>
        <p:spPr>
          <a:xfrm>
            <a:off x="7692697" y="2076159"/>
            <a:ext cx="131445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13121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3"/>
          <p:cNvSpPr/>
          <p:nvPr/>
        </p:nvSpPr>
        <p:spPr>
          <a:xfrm>
            <a:off x="7696251" y="2078507"/>
            <a:ext cx="0" cy="365125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484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4"/>
          <p:cNvSpPr/>
          <p:nvPr/>
        </p:nvSpPr>
        <p:spPr>
          <a:xfrm>
            <a:off x="7863644" y="5366915"/>
            <a:ext cx="170815" cy="35560"/>
          </a:xfrm>
          <a:custGeom>
            <a:avLst/>
            <a:gdLst/>
            <a:ahLst/>
            <a:cxnLst/>
            <a:rect l="l" t="t" r="r" b="b"/>
            <a:pathLst>
              <a:path w="170815" h="35560">
                <a:moveTo>
                  <a:pt x="170522" y="0"/>
                </a:moveTo>
                <a:lnTo>
                  <a:pt x="0" y="35509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5"/>
          <p:cNvSpPr/>
          <p:nvPr/>
        </p:nvSpPr>
        <p:spPr>
          <a:xfrm>
            <a:off x="8550366" y="4308053"/>
            <a:ext cx="156845" cy="473075"/>
          </a:xfrm>
          <a:custGeom>
            <a:avLst/>
            <a:gdLst/>
            <a:ahLst/>
            <a:cxnLst/>
            <a:rect l="l" t="t" r="r" b="b"/>
            <a:pathLst>
              <a:path w="156845" h="473075">
                <a:moveTo>
                  <a:pt x="156425" y="0"/>
                </a:moveTo>
                <a:lnTo>
                  <a:pt x="0" y="47307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6"/>
          <p:cNvSpPr/>
          <p:nvPr/>
        </p:nvSpPr>
        <p:spPr>
          <a:xfrm>
            <a:off x="8710293" y="3784178"/>
            <a:ext cx="74930" cy="468630"/>
          </a:xfrm>
          <a:custGeom>
            <a:avLst/>
            <a:gdLst/>
            <a:ahLst/>
            <a:cxnLst/>
            <a:rect l="l" t="t" r="r" b="b"/>
            <a:pathLst>
              <a:path w="74929" h="468629">
                <a:moveTo>
                  <a:pt x="74929" y="0"/>
                </a:moveTo>
                <a:lnTo>
                  <a:pt x="0" y="46831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7"/>
          <p:cNvSpPr/>
          <p:nvPr/>
        </p:nvSpPr>
        <p:spPr>
          <a:xfrm>
            <a:off x="7866580" y="2095031"/>
            <a:ext cx="377190" cy="166370"/>
          </a:xfrm>
          <a:custGeom>
            <a:avLst/>
            <a:gdLst/>
            <a:ahLst/>
            <a:cxnLst/>
            <a:rect l="l" t="t" r="r" b="b"/>
            <a:pathLst>
              <a:path w="377190" h="166369">
                <a:moveTo>
                  <a:pt x="377151" y="16590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8"/>
          <p:cNvSpPr/>
          <p:nvPr/>
        </p:nvSpPr>
        <p:spPr>
          <a:xfrm>
            <a:off x="8283812" y="2304505"/>
            <a:ext cx="259715" cy="394335"/>
          </a:xfrm>
          <a:custGeom>
            <a:avLst/>
            <a:gdLst/>
            <a:ahLst/>
            <a:cxnLst/>
            <a:rect l="l" t="t" r="r" b="b"/>
            <a:pathLst>
              <a:path w="259715" h="394335">
                <a:moveTo>
                  <a:pt x="259702" y="39434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9"/>
          <p:cNvSpPr/>
          <p:nvPr/>
        </p:nvSpPr>
        <p:spPr>
          <a:xfrm>
            <a:off x="8543518" y="2713268"/>
            <a:ext cx="160655" cy="494030"/>
          </a:xfrm>
          <a:custGeom>
            <a:avLst/>
            <a:gdLst/>
            <a:ahLst/>
            <a:cxnLst/>
            <a:rect l="l" t="t" r="r" b="b"/>
            <a:pathLst>
              <a:path w="160654" h="494030">
                <a:moveTo>
                  <a:pt x="160261" y="49344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90"/>
          <p:cNvSpPr/>
          <p:nvPr/>
        </p:nvSpPr>
        <p:spPr>
          <a:xfrm>
            <a:off x="8706788" y="3250552"/>
            <a:ext cx="78740" cy="473075"/>
          </a:xfrm>
          <a:custGeom>
            <a:avLst/>
            <a:gdLst/>
            <a:ahLst/>
            <a:cxnLst/>
            <a:rect l="l" t="t" r="r" b="b"/>
            <a:pathLst>
              <a:path w="78740" h="473075">
                <a:moveTo>
                  <a:pt x="78435" y="472897"/>
                </a:moveTo>
                <a:lnTo>
                  <a:pt x="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91"/>
          <p:cNvSpPr/>
          <p:nvPr/>
        </p:nvSpPr>
        <p:spPr>
          <a:xfrm>
            <a:off x="8289582" y="4807026"/>
            <a:ext cx="260985" cy="389255"/>
          </a:xfrm>
          <a:custGeom>
            <a:avLst/>
            <a:gdLst/>
            <a:ahLst/>
            <a:cxnLst/>
            <a:rect l="l" t="t" r="r" b="b"/>
            <a:pathLst>
              <a:path w="260984" h="389254">
                <a:moveTo>
                  <a:pt x="260781" y="0"/>
                </a:moveTo>
                <a:lnTo>
                  <a:pt x="0" y="388835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2"/>
          <p:cNvSpPr/>
          <p:nvPr/>
        </p:nvSpPr>
        <p:spPr>
          <a:xfrm>
            <a:off x="7939101" y="5195863"/>
            <a:ext cx="350520" cy="78740"/>
          </a:xfrm>
          <a:custGeom>
            <a:avLst/>
            <a:gdLst/>
            <a:ahLst/>
            <a:cxnLst/>
            <a:rect l="l" t="t" r="r" b="b"/>
            <a:pathLst>
              <a:path w="350520" h="78739">
                <a:moveTo>
                  <a:pt x="350481" y="0"/>
                </a:moveTo>
                <a:lnTo>
                  <a:pt x="0" y="7857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3"/>
          <p:cNvSpPr/>
          <p:nvPr/>
        </p:nvSpPr>
        <p:spPr>
          <a:xfrm>
            <a:off x="7880351" y="5528501"/>
            <a:ext cx="60960" cy="274955"/>
          </a:xfrm>
          <a:custGeom>
            <a:avLst/>
            <a:gdLst/>
            <a:ahLst/>
            <a:cxnLst/>
            <a:rect l="l" t="t" r="r" b="b"/>
            <a:pathLst>
              <a:path w="60959" h="274954">
                <a:moveTo>
                  <a:pt x="0" y="274955"/>
                </a:moveTo>
                <a:lnTo>
                  <a:pt x="60820" y="0"/>
                </a:lnTo>
              </a:path>
            </a:pathLst>
          </a:custGeom>
          <a:ln w="28575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4"/>
          <p:cNvSpPr/>
          <p:nvPr/>
        </p:nvSpPr>
        <p:spPr>
          <a:xfrm>
            <a:off x="7896230" y="5458742"/>
            <a:ext cx="83820" cy="93345"/>
          </a:xfrm>
          <a:custGeom>
            <a:avLst/>
            <a:gdLst/>
            <a:ahLst/>
            <a:cxnLst/>
            <a:rect l="l" t="t" r="r" b="b"/>
            <a:pathLst>
              <a:path w="83820" h="93345">
                <a:moveTo>
                  <a:pt x="60363" y="0"/>
                </a:moveTo>
                <a:lnTo>
                  <a:pt x="0" y="74460"/>
                </a:lnTo>
                <a:lnTo>
                  <a:pt x="83705" y="92963"/>
                </a:lnTo>
                <a:lnTo>
                  <a:pt x="60363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5"/>
          <p:cNvSpPr txBox="1"/>
          <p:nvPr/>
        </p:nvSpPr>
        <p:spPr>
          <a:xfrm>
            <a:off x="7346637" y="5573600"/>
            <a:ext cx="1721163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68910" algn="ctr">
              <a:lnSpc>
                <a:spcPts val="2155"/>
              </a:lnSpc>
            </a:pP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or</a:t>
            </a:r>
            <a:endParaRPr sz="1400" b="1" i="1" dirty="0">
              <a:latin typeface="Arial"/>
              <a:cs typeface="Arial"/>
            </a:endParaRPr>
          </a:p>
          <a:p>
            <a:pPr marL="12700" algn="ctr">
              <a:lnSpc>
                <a:spcPts val="1914"/>
              </a:lnSpc>
            </a:pPr>
            <a:r>
              <a:rPr sz="1600" b="1" dirty="0">
                <a:solidFill>
                  <a:srgbClr val="FF0000"/>
                </a:solidFill>
                <a:latin typeface="Arial Narrow"/>
                <a:cs typeface="Arial Narrow"/>
              </a:rPr>
              <a:t>Flowing Li</a:t>
            </a:r>
            <a:r>
              <a:rPr sz="1600" b="1" spc="-13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module</a:t>
            </a:r>
            <a:r>
              <a:rPr lang="en-US" sz="16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sz="1200" i="1" dirty="0" smtClean="0">
                <a:solidFill>
                  <a:srgbClr val="FF0000"/>
                </a:solidFill>
                <a:latin typeface="Arial Narrow"/>
                <a:cs typeface="Arial Narrow"/>
              </a:rPr>
              <a:t>(Concept, location, size TBD)</a:t>
            </a:r>
            <a:endParaRPr sz="1200" i="1" dirty="0">
              <a:latin typeface="Arial Narrow"/>
              <a:cs typeface="Arial Narrow"/>
            </a:endParaRPr>
          </a:p>
        </p:txBody>
      </p:sp>
      <p:sp>
        <p:nvSpPr>
          <p:cNvPr id="194" name="object 196"/>
          <p:cNvSpPr txBox="1"/>
          <p:nvPr/>
        </p:nvSpPr>
        <p:spPr>
          <a:xfrm>
            <a:off x="5187115" y="5582726"/>
            <a:ext cx="915669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000099"/>
                </a:solidFill>
                <a:latin typeface="Arial Narrow"/>
                <a:cs typeface="Arial Narrow"/>
              </a:rPr>
              <a:t>Cryo-pump</a:t>
            </a:r>
            <a:endParaRPr sz="1600" dirty="0">
              <a:solidFill>
                <a:srgbClr val="000099"/>
              </a:solidFill>
              <a:latin typeface="Arial Narrow"/>
              <a:cs typeface="Arial Narrow"/>
            </a:endParaRPr>
          </a:p>
        </p:txBody>
      </p:sp>
      <p:sp>
        <p:nvSpPr>
          <p:cNvPr id="195" name="object 197"/>
          <p:cNvSpPr/>
          <p:nvPr/>
        </p:nvSpPr>
        <p:spPr>
          <a:xfrm>
            <a:off x="351241" y="3636408"/>
            <a:ext cx="0" cy="1144905"/>
          </a:xfrm>
          <a:custGeom>
            <a:avLst/>
            <a:gdLst/>
            <a:ahLst/>
            <a:cxnLst/>
            <a:rect l="l" t="t" r="r" b="b"/>
            <a:pathLst>
              <a:path h="1144904">
                <a:moveTo>
                  <a:pt x="0" y="0"/>
                </a:moveTo>
                <a:lnTo>
                  <a:pt x="0" y="1144714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8"/>
          <p:cNvSpPr/>
          <p:nvPr/>
        </p:nvSpPr>
        <p:spPr>
          <a:xfrm>
            <a:off x="351241" y="4777930"/>
            <a:ext cx="115570" cy="267335"/>
          </a:xfrm>
          <a:custGeom>
            <a:avLst/>
            <a:gdLst/>
            <a:ahLst/>
            <a:cxnLst/>
            <a:rect l="l" t="t" r="r" b="b"/>
            <a:pathLst>
              <a:path w="115570" h="267335">
                <a:moveTo>
                  <a:pt x="0" y="0"/>
                </a:moveTo>
                <a:lnTo>
                  <a:pt x="115011" y="267182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9"/>
          <p:cNvSpPr/>
          <p:nvPr/>
        </p:nvSpPr>
        <p:spPr>
          <a:xfrm>
            <a:off x="465329" y="5402421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126809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200"/>
          <p:cNvSpPr/>
          <p:nvPr/>
        </p:nvSpPr>
        <p:spPr>
          <a:xfrm>
            <a:off x="469620" y="5049466"/>
            <a:ext cx="0" cy="360045"/>
          </a:xfrm>
          <a:custGeom>
            <a:avLst/>
            <a:gdLst/>
            <a:ahLst/>
            <a:cxnLst/>
            <a:rect l="l" t="t" r="r" b="b"/>
            <a:pathLst>
              <a:path h="360045">
                <a:moveTo>
                  <a:pt x="0" y="359841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201"/>
          <p:cNvSpPr/>
          <p:nvPr/>
        </p:nvSpPr>
        <p:spPr>
          <a:xfrm>
            <a:off x="1500466" y="3396810"/>
            <a:ext cx="46355" cy="306705"/>
          </a:xfrm>
          <a:custGeom>
            <a:avLst/>
            <a:gdLst/>
            <a:ahLst/>
            <a:cxnLst/>
            <a:rect l="l" t="t" r="r" b="b"/>
            <a:pathLst>
              <a:path w="46355" h="306704">
                <a:moveTo>
                  <a:pt x="45758" y="306133"/>
                </a:moveTo>
                <a:lnTo>
                  <a:pt x="0" y="0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2"/>
          <p:cNvSpPr/>
          <p:nvPr/>
        </p:nvSpPr>
        <p:spPr>
          <a:xfrm>
            <a:off x="660016" y="5210276"/>
            <a:ext cx="367665" cy="160655"/>
          </a:xfrm>
          <a:custGeom>
            <a:avLst/>
            <a:gdLst/>
            <a:ahLst/>
            <a:cxnLst/>
            <a:rect l="l" t="t" r="r" b="b"/>
            <a:pathLst>
              <a:path w="367665" h="160654">
                <a:moveTo>
                  <a:pt x="367144" y="0"/>
                </a:moveTo>
                <a:lnTo>
                  <a:pt x="0" y="160616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3"/>
          <p:cNvSpPr/>
          <p:nvPr/>
        </p:nvSpPr>
        <p:spPr>
          <a:xfrm>
            <a:off x="1036642" y="4773168"/>
            <a:ext cx="278130" cy="419734"/>
          </a:xfrm>
          <a:custGeom>
            <a:avLst/>
            <a:gdLst/>
            <a:ahLst/>
            <a:cxnLst/>
            <a:rect l="l" t="t" r="r" b="b"/>
            <a:pathLst>
              <a:path w="278130" h="419735">
                <a:moveTo>
                  <a:pt x="278041" y="0"/>
                </a:moveTo>
                <a:lnTo>
                  <a:pt x="0" y="419493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4"/>
          <p:cNvSpPr/>
          <p:nvPr/>
        </p:nvSpPr>
        <p:spPr>
          <a:xfrm>
            <a:off x="1314683" y="4279455"/>
            <a:ext cx="147955" cy="467995"/>
          </a:xfrm>
          <a:custGeom>
            <a:avLst/>
            <a:gdLst/>
            <a:ahLst/>
            <a:cxnLst/>
            <a:rect l="l" t="t" r="r" b="b"/>
            <a:pathLst>
              <a:path w="147955" h="467995">
                <a:moveTo>
                  <a:pt x="147447" y="0"/>
                </a:moveTo>
                <a:lnTo>
                  <a:pt x="0" y="467499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5"/>
          <p:cNvSpPr/>
          <p:nvPr/>
        </p:nvSpPr>
        <p:spPr>
          <a:xfrm>
            <a:off x="1462125" y="3765584"/>
            <a:ext cx="84455" cy="471805"/>
          </a:xfrm>
          <a:custGeom>
            <a:avLst/>
            <a:gdLst/>
            <a:ahLst/>
            <a:cxnLst/>
            <a:rect l="l" t="t" r="r" b="b"/>
            <a:pathLst>
              <a:path w="84455" h="471804">
                <a:moveTo>
                  <a:pt x="84099" y="0"/>
                </a:moveTo>
                <a:lnTo>
                  <a:pt x="0" y="471728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6"/>
          <p:cNvSpPr txBox="1"/>
          <p:nvPr/>
        </p:nvSpPr>
        <p:spPr>
          <a:xfrm>
            <a:off x="101073" y="5572311"/>
            <a:ext cx="1336040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78435" algn="ctr">
              <a:lnSpc>
                <a:spcPts val="1540"/>
              </a:lnSpc>
            </a:pPr>
            <a:r>
              <a:rPr sz="1600" spc="-5" dirty="0">
                <a:solidFill>
                  <a:srgbClr val="FF0000"/>
                </a:solidFill>
                <a:latin typeface="Arial Narrow"/>
                <a:cs typeface="Arial Narrow"/>
              </a:rPr>
              <a:t>Downward</a:t>
            </a:r>
            <a:r>
              <a:rPr sz="1600" spc="-8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dirty="0">
                <a:solidFill>
                  <a:srgbClr val="FF0000"/>
                </a:solidFill>
                <a:latin typeface="Arial Narrow"/>
                <a:cs typeface="Arial Narrow"/>
              </a:rPr>
              <a:t>Li  </a:t>
            </a:r>
            <a:r>
              <a:rPr sz="1600" spc="-5" dirty="0">
                <a:solidFill>
                  <a:srgbClr val="FF0000"/>
                </a:solidFill>
                <a:latin typeface="Arial Narrow"/>
                <a:cs typeface="Arial Narrow"/>
              </a:rPr>
              <a:t>evaporator</a:t>
            </a:r>
            <a:r>
              <a:rPr sz="1600" spc="-95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dirty="0">
                <a:solidFill>
                  <a:srgbClr val="FF0000"/>
                </a:solidFill>
                <a:latin typeface="Arial Narrow"/>
                <a:cs typeface="Arial Narrow"/>
              </a:rPr>
              <a:t>+</a:t>
            </a:r>
            <a:endParaRPr sz="1600" dirty="0">
              <a:latin typeface="Arial Narrow"/>
              <a:cs typeface="Arial Narrow"/>
            </a:endParaRPr>
          </a:p>
          <a:p>
            <a:pPr algn="ctr">
              <a:lnSpc>
                <a:spcPts val="1550"/>
              </a:lnSpc>
            </a:pPr>
            <a:r>
              <a:rPr sz="1600" dirty="0">
                <a:solidFill>
                  <a:srgbClr val="FF0000"/>
                </a:solidFill>
                <a:latin typeface="Arial Narrow"/>
                <a:cs typeface="Arial Narrow"/>
              </a:rPr>
              <a:t>Li </a:t>
            </a:r>
            <a:r>
              <a:rPr sz="1600" spc="-5" dirty="0">
                <a:solidFill>
                  <a:srgbClr val="FF0000"/>
                </a:solidFill>
                <a:latin typeface="Arial Narrow"/>
                <a:cs typeface="Arial Narrow"/>
              </a:rPr>
              <a:t>granule</a:t>
            </a:r>
            <a:r>
              <a:rPr sz="1600" spc="-9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Narrow"/>
                <a:cs typeface="Arial Narrow"/>
              </a:rPr>
              <a:t>injector</a:t>
            </a:r>
            <a:endParaRPr sz="1600" dirty="0">
              <a:latin typeface="Arial Narrow"/>
              <a:cs typeface="Arial Narrow"/>
            </a:endParaRPr>
          </a:p>
        </p:txBody>
      </p:sp>
      <p:cxnSp>
        <p:nvCxnSpPr>
          <p:cNvPr id="208" name="Straight Arrow Connector 207"/>
          <p:cNvCxnSpPr/>
          <p:nvPr/>
        </p:nvCxnSpPr>
        <p:spPr>
          <a:xfrm flipH="1" flipV="1">
            <a:off x="4725087" y="5381499"/>
            <a:ext cx="409997" cy="328227"/>
          </a:xfrm>
          <a:prstGeom prst="straightConnector1">
            <a:avLst/>
          </a:prstGeom>
          <a:ln w="28575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 flipV="1">
            <a:off x="6153269" y="5403512"/>
            <a:ext cx="348876" cy="306214"/>
          </a:xfrm>
          <a:prstGeom prst="straightConnector1">
            <a:avLst/>
          </a:prstGeom>
          <a:ln w="28575">
            <a:solidFill>
              <a:srgbClr val="0000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/>
          <p:cNvSpPr txBox="1"/>
          <p:nvPr/>
        </p:nvSpPr>
        <p:spPr>
          <a:xfrm>
            <a:off x="3066856" y="6276201"/>
            <a:ext cx="4553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See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Maingi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200" i="1" dirty="0" err="1" smtClean="0">
                <a:solidFill>
                  <a:schemeClr val="bg1">
                    <a:lumMod val="65000"/>
                  </a:schemeClr>
                </a:solidFill>
              </a:rPr>
              <a:t>Jaworski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 talks for more details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 </a:t>
            </a:r>
            <a:r>
              <a:rPr lang="en-US" dirty="0" smtClean="0"/>
              <a:t>– Cu TF FNSF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70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5771"/>
            <a:ext cx="9144000" cy="8885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ct val="107200"/>
              </a:lnSpc>
            </a:pPr>
            <a:r>
              <a:rPr lang="en-US" sz="2800" dirty="0" smtClean="0"/>
              <a:t>Recent d</a:t>
            </a:r>
            <a:r>
              <a:rPr sz="2800" dirty="0" smtClean="0"/>
              <a:t>esign </a:t>
            </a:r>
            <a:r>
              <a:rPr sz="2800" dirty="0"/>
              <a:t>studies show </a:t>
            </a:r>
            <a:r>
              <a:rPr sz="2800" spc="-5" dirty="0"/>
              <a:t>ST </a:t>
            </a:r>
            <a:r>
              <a:rPr sz="2800" dirty="0"/>
              <a:t>potentially attractive </a:t>
            </a:r>
            <a:r>
              <a:rPr sz="2800" dirty="0" smtClean="0"/>
              <a:t>as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sz="2800" dirty="0" smtClean="0"/>
              <a:t>Fusion </a:t>
            </a:r>
            <a:r>
              <a:rPr sz="2800" dirty="0"/>
              <a:t>Nuclear Science Facility </a:t>
            </a:r>
            <a:r>
              <a:rPr sz="2800" spc="-5" dirty="0"/>
              <a:t>(FNSF</a:t>
            </a:r>
            <a:r>
              <a:rPr sz="2800" spc="-5" dirty="0" smtClean="0"/>
              <a:t>)</a:t>
            </a:r>
            <a:r>
              <a:rPr lang="en-US" sz="2800" spc="-5" dirty="0" smtClean="0"/>
              <a:t> and</a:t>
            </a:r>
            <a:r>
              <a:rPr sz="2800" dirty="0" smtClean="0"/>
              <a:t> </a:t>
            </a:r>
            <a:r>
              <a:rPr sz="2800" spc="-5" dirty="0"/>
              <a:t>Pilot</a:t>
            </a:r>
            <a:r>
              <a:rPr sz="2800" spc="-60" dirty="0"/>
              <a:t> </a:t>
            </a:r>
            <a:r>
              <a:rPr sz="2800" dirty="0"/>
              <a:t>Plant</a:t>
            </a:r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5562600" y="2983597"/>
            <a:ext cx="2663884" cy="28838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8876" y="2032000"/>
            <a:ext cx="3579724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285"/>
              </a:lnSpc>
            </a:pPr>
            <a:r>
              <a:rPr sz="2000" b="1" spc="-5" dirty="0">
                <a:latin typeface="Arial"/>
                <a:cs typeface="Arial"/>
              </a:rPr>
              <a:t>FNSF with </a:t>
            </a:r>
            <a:r>
              <a:rPr sz="2000" b="1" spc="-10" dirty="0">
                <a:latin typeface="Arial"/>
                <a:cs typeface="Arial"/>
              </a:rPr>
              <a:t>copper </a:t>
            </a:r>
            <a:r>
              <a:rPr sz="2000" b="1" spc="-5" dirty="0">
                <a:latin typeface="Arial"/>
                <a:cs typeface="Arial"/>
              </a:rPr>
              <a:t>TF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coils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ts val="2160"/>
              </a:lnSpc>
            </a:pP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A=1.7, </a:t>
            </a:r>
            <a:r>
              <a:rPr spc="5" dirty="0">
                <a:solidFill>
                  <a:srgbClr val="336699"/>
                </a:solidFill>
                <a:latin typeface="Arial"/>
                <a:cs typeface="Arial"/>
              </a:rPr>
              <a:t>R</a:t>
            </a:r>
            <a:r>
              <a:rPr spc="7" baseline="-21367" dirty="0">
                <a:solidFill>
                  <a:srgbClr val="336699"/>
                </a:solidFill>
                <a:latin typeface="Arial"/>
                <a:cs typeface="Arial"/>
              </a:rPr>
              <a:t>0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= 1.7m, </a:t>
            </a:r>
            <a:r>
              <a:rPr spc="5" dirty="0">
                <a:solidFill>
                  <a:srgbClr val="336699"/>
                </a:solidFill>
                <a:latin typeface="Symbol"/>
                <a:cs typeface="Symbol"/>
              </a:rPr>
              <a:t></a:t>
            </a:r>
            <a:r>
              <a:rPr spc="7" baseline="-21367" dirty="0">
                <a:solidFill>
                  <a:srgbClr val="336699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=</a:t>
            </a:r>
            <a:r>
              <a:rPr spc="254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pc="-5" dirty="0" smtClean="0">
                <a:solidFill>
                  <a:srgbClr val="336699"/>
                </a:solidFill>
                <a:latin typeface="Arial"/>
                <a:cs typeface="Arial"/>
              </a:rPr>
              <a:t>2.7</a:t>
            </a:r>
            <a:r>
              <a:rPr lang="en-US" spc="-5" dirty="0" smtClean="0">
                <a:solidFill>
                  <a:srgbClr val="336699"/>
                </a:solidFill>
                <a:latin typeface="Arial"/>
                <a:cs typeface="Arial"/>
              </a:rPr>
              <a:t>, B</a:t>
            </a:r>
            <a:r>
              <a:rPr lang="en-US" spc="-5" baseline="-25000" dirty="0" smtClean="0">
                <a:solidFill>
                  <a:srgbClr val="336699"/>
                </a:solidFill>
                <a:latin typeface="Arial"/>
                <a:cs typeface="Arial"/>
              </a:rPr>
              <a:t>T</a:t>
            </a:r>
            <a:r>
              <a:rPr lang="en-US" spc="-5" dirty="0" smtClean="0">
                <a:solidFill>
                  <a:srgbClr val="336699"/>
                </a:solidFill>
                <a:latin typeface="Arial"/>
                <a:cs typeface="Arial"/>
              </a:rPr>
              <a:t>=3T</a:t>
            </a:r>
            <a:endParaRPr dirty="0">
              <a:solidFill>
                <a:srgbClr val="336699"/>
              </a:solidFill>
              <a:latin typeface="Arial"/>
              <a:cs typeface="Arial"/>
            </a:endParaRPr>
          </a:p>
          <a:p>
            <a:pPr algn="ctr">
              <a:lnSpc>
                <a:spcPts val="2275"/>
              </a:lnSpc>
            </a:pPr>
            <a:r>
              <a:rPr lang="en-US" spc="-5" dirty="0" err="1">
                <a:solidFill>
                  <a:srgbClr val="C00000"/>
                </a:solidFill>
                <a:cs typeface="Arial"/>
              </a:rPr>
              <a:t>F</a:t>
            </a:r>
            <a:r>
              <a:rPr lang="en-US" spc="-5" dirty="0" err="1" smtClean="0">
                <a:solidFill>
                  <a:srgbClr val="C00000"/>
                </a:solidFill>
                <a:cs typeface="Arial"/>
              </a:rPr>
              <a:t>luence</a:t>
            </a:r>
            <a:r>
              <a:rPr lang="en-US" spc="-5" dirty="0" smtClean="0">
                <a:solidFill>
                  <a:srgbClr val="C00000"/>
                </a:solidFill>
                <a:cs typeface="Arial"/>
              </a:rPr>
              <a:t> = </a:t>
            </a:r>
            <a:r>
              <a:rPr spc="-5" dirty="0" smtClean="0">
                <a:solidFill>
                  <a:srgbClr val="C00000"/>
                </a:solidFill>
                <a:latin typeface="Arial"/>
                <a:cs typeface="Arial"/>
              </a:rPr>
              <a:t>6MWy/m</a:t>
            </a:r>
            <a:r>
              <a:rPr spc="-7" baseline="2564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, TBR ~</a:t>
            </a:r>
            <a:r>
              <a:rPr spc="-1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endParaRPr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48200" y="2023566"/>
            <a:ext cx="4495800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285"/>
              </a:lnSpc>
            </a:pPr>
            <a:r>
              <a:rPr lang="en-US" sz="2000" b="1" spc="-5" dirty="0" smtClean="0">
                <a:latin typeface="Arial"/>
                <a:cs typeface="Arial"/>
              </a:rPr>
              <a:t>FNSF / </a:t>
            </a:r>
            <a:r>
              <a:rPr sz="2000" b="1" spc="-5" dirty="0" smtClean="0">
                <a:latin typeface="Arial"/>
                <a:cs typeface="Arial"/>
              </a:rPr>
              <a:t>Pilot </a:t>
            </a:r>
            <a:r>
              <a:rPr sz="2000" b="1" spc="-5" dirty="0">
                <a:latin typeface="Arial"/>
                <a:cs typeface="Arial"/>
              </a:rPr>
              <a:t>Plant with HTS TF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coils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ts val="2160"/>
              </a:lnSpc>
            </a:pP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A=2, </a:t>
            </a:r>
            <a:r>
              <a:rPr spc="5" dirty="0">
                <a:solidFill>
                  <a:srgbClr val="336699"/>
                </a:solidFill>
                <a:latin typeface="Arial"/>
                <a:cs typeface="Arial"/>
              </a:rPr>
              <a:t>R</a:t>
            </a:r>
            <a:r>
              <a:rPr spc="7" baseline="-21367" dirty="0">
                <a:solidFill>
                  <a:srgbClr val="336699"/>
                </a:solidFill>
                <a:latin typeface="Arial"/>
                <a:cs typeface="Arial"/>
              </a:rPr>
              <a:t>0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= 3m, </a:t>
            </a:r>
            <a:r>
              <a:rPr spc="5" dirty="0">
                <a:solidFill>
                  <a:srgbClr val="336699"/>
                </a:solidFill>
                <a:latin typeface="Symbol"/>
                <a:cs typeface="Symbol"/>
              </a:rPr>
              <a:t></a:t>
            </a:r>
            <a:r>
              <a:rPr spc="7" baseline="-21367" dirty="0">
                <a:solidFill>
                  <a:srgbClr val="336699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=</a:t>
            </a:r>
            <a:r>
              <a:rPr spc="26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pc="-5" dirty="0" smtClean="0">
                <a:solidFill>
                  <a:srgbClr val="336699"/>
                </a:solidFill>
                <a:latin typeface="Arial"/>
                <a:cs typeface="Arial"/>
              </a:rPr>
              <a:t>2.5</a:t>
            </a:r>
            <a:r>
              <a:rPr lang="en-US" spc="-5" dirty="0" smtClean="0">
                <a:solidFill>
                  <a:srgbClr val="336699"/>
                </a:solidFill>
                <a:latin typeface="Arial"/>
                <a:cs typeface="Arial"/>
              </a:rPr>
              <a:t>, B</a:t>
            </a:r>
            <a:r>
              <a:rPr lang="en-US" spc="-5" baseline="-25000" dirty="0" smtClean="0">
                <a:solidFill>
                  <a:srgbClr val="336699"/>
                </a:solidFill>
                <a:latin typeface="Arial"/>
                <a:cs typeface="Arial"/>
              </a:rPr>
              <a:t>T</a:t>
            </a:r>
            <a:r>
              <a:rPr lang="en-US" spc="-5" dirty="0" smtClean="0">
                <a:solidFill>
                  <a:srgbClr val="336699"/>
                </a:solidFill>
                <a:latin typeface="Arial"/>
                <a:cs typeface="Arial"/>
              </a:rPr>
              <a:t> = 4T</a:t>
            </a:r>
            <a:endParaRPr dirty="0">
              <a:solidFill>
                <a:srgbClr val="336699"/>
              </a:solidFill>
              <a:latin typeface="Arial"/>
              <a:cs typeface="Arial"/>
            </a:endParaRPr>
          </a:p>
          <a:p>
            <a:pPr algn="ctr">
              <a:lnSpc>
                <a:spcPts val="2275"/>
              </a:lnSpc>
            </a:pPr>
            <a:r>
              <a:rPr spc="-5" dirty="0" smtClean="0">
                <a:solidFill>
                  <a:srgbClr val="C00000"/>
                </a:solidFill>
                <a:latin typeface="Arial"/>
                <a:cs typeface="Arial"/>
              </a:rPr>
              <a:t>6MWy/m</a:t>
            </a:r>
            <a:r>
              <a:rPr spc="-7" baseline="2564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, TBR ~ 1, </a:t>
            </a:r>
            <a:r>
              <a:rPr spc="5" dirty="0">
                <a:solidFill>
                  <a:srgbClr val="C00000"/>
                </a:solidFill>
                <a:latin typeface="Arial"/>
                <a:cs typeface="Arial"/>
              </a:rPr>
              <a:t>Q</a:t>
            </a:r>
            <a:r>
              <a:rPr spc="7" baseline="-21367" dirty="0">
                <a:solidFill>
                  <a:srgbClr val="C00000"/>
                </a:solidFill>
                <a:latin typeface="Arial"/>
                <a:cs typeface="Arial"/>
              </a:rPr>
              <a:t>eng 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~</a:t>
            </a:r>
            <a:r>
              <a:rPr spc="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endParaRPr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1066800"/>
            <a:ext cx="899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 Narrow" panose="020B0606020202030204" pitchFamily="34" charset="0"/>
              </a:rPr>
              <a:t>FNSF:  </a:t>
            </a:r>
            <a:r>
              <a:rPr lang="en-US" sz="2200" dirty="0" smtClean="0">
                <a:latin typeface="Arial Narrow" panose="020B0606020202030204" pitchFamily="34" charset="0"/>
              </a:rPr>
              <a:t>Provide neutron </a:t>
            </a:r>
            <a:r>
              <a:rPr lang="en-US" sz="2200" dirty="0" err="1" smtClean="0">
                <a:latin typeface="Arial Narrow" panose="020B0606020202030204" pitchFamily="34" charset="0"/>
              </a:rPr>
              <a:t>fluence</a:t>
            </a:r>
            <a:r>
              <a:rPr lang="en-US" sz="2200" dirty="0" smtClean="0">
                <a:latin typeface="Arial Narrow" panose="020B0606020202030204" pitchFamily="34" charset="0"/>
              </a:rPr>
              <a:t> for material/component R&amp;D (+ T self-sufficiency?)</a:t>
            </a:r>
          </a:p>
          <a:p>
            <a:r>
              <a:rPr lang="en-US" sz="2200" b="1" dirty="0" smtClean="0">
                <a:latin typeface="Arial Narrow" panose="020B0606020202030204" pitchFamily="34" charset="0"/>
              </a:rPr>
              <a:t>Pilot Plant:  </a:t>
            </a:r>
            <a:r>
              <a:rPr lang="en-US" sz="2200" dirty="0" smtClean="0">
                <a:latin typeface="Arial Narrow" panose="020B0606020202030204" pitchFamily="34" charset="0"/>
              </a:rPr>
              <a:t>Electrical self-sufficiency: </a:t>
            </a:r>
            <a:r>
              <a:rPr lang="en-US" sz="2200" dirty="0" err="1" smtClean="0">
                <a:latin typeface="Arial Narrow" panose="020B0606020202030204" pitchFamily="34" charset="0"/>
              </a:rPr>
              <a:t>Q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eng</a:t>
            </a:r>
            <a:r>
              <a:rPr lang="en-US" sz="2200" dirty="0" smtClean="0">
                <a:latin typeface="Arial Narrow" panose="020B0606020202030204" pitchFamily="34" charset="0"/>
              </a:rPr>
              <a:t> = </a:t>
            </a:r>
            <a:r>
              <a:rPr lang="en-US" sz="2200" dirty="0" err="1" smtClean="0">
                <a:latin typeface="Arial Narrow" panose="020B0606020202030204" pitchFamily="34" charset="0"/>
              </a:rPr>
              <a:t>P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elec</a:t>
            </a:r>
            <a:r>
              <a:rPr lang="en-US" sz="2200" baseline="-25000" dirty="0" smtClean="0">
                <a:latin typeface="Arial Narrow" panose="020B0606020202030204" pitchFamily="34" charset="0"/>
              </a:rPr>
              <a:t> </a:t>
            </a:r>
            <a:r>
              <a:rPr lang="en-US" sz="2200" dirty="0" smtClean="0">
                <a:latin typeface="Arial Narrow" panose="020B0606020202030204" pitchFamily="34" charset="0"/>
              </a:rPr>
              <a:t>/ </a:t>
            </a:r>
            <a:r>
              <a:rPr lang="en-US" sz="2200" dirty="0" err="1" smtClean="0">
                <a:latin typeface="Arial Narrow" panose="020B0606020202030204" pitchFamily="34" charset="0"/>
              </a:rPr>
              <a:t>P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consumed</a:t>
            </a:r>
            <a:r>
              <a:rPr lang="en-US" sz="2200" dirty="0" smtClean="0">
                <a:latin typeface="Arial Narrow" panose="020B0606020202030204" pitchFamily="34" charset="0"/>
              </a:rPr>
              <a:t> ≥ 1 (+ FNSF mission?)</a:t>
            </a:r>
            <a:endParaRPr lang="en-US" sz="2200" dirty="0">
              <a:latin typeface="Arial Narrow" panose="020B060602020203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23093" t="23322" r="19881" b="13478"/>
          <a:stretch>
            <a:fillRect/>
          </a:stretch>
        </p:blipFill>
        <p:spPr bwMode="auto">
          <a:xfrm>
            <a:off x="382676" y="2971800"/>
            <a:ext cx="3579724" cy="295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6031468"/>
            <a:ext cx="777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 panose="020B0606020202030204" pitchFamily="34" charset="0"/>
              </a:rPr>
              <a:t>Designs integrate ST higher </a:t>
            </a:r>
            <a:r>
              <a:rPr lang="en-US" b="1" dirty="0" smtClean="0">
                <a:latin typeface="Symbol" panose="05050102010706020507" pitchFamily="18" charset="2"/>
              </a:rPr>
              <a:t>k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smtClean="0">
                <a:latin typeface="Arial Narrow" panose="020B0606020202030204" pitchFamily="34" charset="0"/>
              </a:rPr>
              <a:t>, </a:t>
            </a:r>
            <a:r>
              <a:rPr lang="en-US" b="1" dirty="0" err="1" smtClean="0">
                <a:latin typeface="Symbol" panose="05050102010706020507" pitchFamily="18" charset="2"/>
              </a:rPr>
              <a:t>b</a:t>
            </a:r>
            <a:r>
              <a:rPr lang="en-US" b="1" baseline="-25000" dirty="0" err="1" smtClean="0">
                <a:latin typeface="Arial Narrow" panose="020B0606020202030204" pitchFamily="34" charset="0"/>
              </a:rPr>
              <a:t>N</a:t>
            </a:r>
            <a:r>
              <a:rPr lang="en-US" b="1" dirty="0" smtClean="0">
                <a:latin typeface="Arial Narrow" panose="020B0606020202030204" pitchFamily="34" charset="0"/>
              </a:rPr>
              <a:t>  and advanced </a:t>
            </a:r>
            <a:r>
              <a:rPr lang="en-US" b="1" dirty="0" err="1" smtClean="0">
                <a:latin typeface="Arial Narrow" panose="020B0606020202030204" pitchFamily="34" charset="0"/>
              </a:rPr>
              <a:t>divertors</a:t>
            </a:r>
            <a:r>
              <a:rPr lang="en-US" b="1" dirty="0" smtClean="0">
                <a:latin typeface="Arial Narrow" panose="020B0606020202030204" pitchFamily="34" charset="0"/>
              </a:rPr>
              <a:t> (+ HTS TF for Pilot Plant)</a:t>
            </a:r>
          </a:p>
        </p:txBody>
      </p:sp>
    </p:spTree>
    <p:extLst>
      <p:ext uri="{BB962C8B-B14F-4D97-AF65-F5344CB8AC3E}">
        <p14:creationId xmlns:p14="http://schemas.microsoft.com/office/powerpoint/2010/main" val="35012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24"/>
            <a:ext cx="9144000" cy="85355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b="1" dirty="0" smtClean="0"/>
              <a:t>Identified self-consistent configuration for power exhaust, equilibrium flexibility, breeding, maintenance</a:t>
            </a:r>
            <a:endParaRPr lang="en-US" sz="2600" b="1" baseline="-25000" dirty="0"/>
          </a:p>
        </p:txBody>
      </p:sp>
      <p:sp>
        <p:nvSpPr>
          <p:cNvPr id="13" name="TextBox 24"/>
          <p:cNvSpPr txBox="1">
            <a:spLocks noChangeArrowheads="1"/>
          </p:cNvSpPr>
          <p:nvPr/>
        </p:nvSpPr>
        <p:spPr bwMode="auto">
          <a:xfrm>
            <a:off x="76199" y="2971800"/>
            <a:ext cx="5695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7013" indent="-227013">
              <a:buFont typeface="Arial" pitchFamily="34" charset="0"/>
              <a:buChar char="•"/>
            </a:pPr>
            <a:r>
              <a:rPr lang="en-US" sz="2000" b="1" i="0" dirty="0" smtClean="0">
                <a:cs typeface="Arial" panose="020B0604020202020204" pitchFamily="34" charset="0"/>
              </a:rPr>
              <a:t>2</a:t>
            </a:r>
            <a:r>
              <a:rPr lang="en-US" sz="2000" b="1" i="0" baseline="30000" dirty="0" smtClean="0">
                <a:cs typeface="Arial" panose="020B0604020202020204" pitchFamily="34" charset="0"/>
              </a:rPr>
              <a:t>nd</a:t>
            </a:r>
            <a:r>
              <a:rPr lang="en-US" sz="2000" b="1" i="0" dirty="0" smtClean="0">
                <a:cs typeface="Arial" panose="020B0604020202020204" pitchFamily="34" charset="0"/>
              </a:rPr>
              <a:t> X-point increases SOL line-length</a:t>
            </a:r>
            <a:endParaRPr lang="en-US" sz="2000" b="1" i="0" dirty="0"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5798" y="5867400"/>
            <a:ext cx="617260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" indent="-1143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200" b="1" i="0" dirty="0" smtClean="0">
                <a:latin typeface="Arial Narrow" panose="020B0606020202030204" pitchFamily="34" charset="0"/>
                <a:cs typeface="+mn-cs"/>
              </a:rPr>
              <a:t>Breeding at top/bottom important for maximizing TBR</a:t>
            </a:r>
            <a:endParaRPr lang="en-US" sz="2200" b="1" i="0" baseline="-25000" dirty="0"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71036" y="3590925"/>
            <a:ext cx="618212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1775" indent="-231775" eaLnBrk="0" hangingPunct="0">
              <a:lnSpc>
                <a:spcPct val="85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b="1" i="0" dirty="0" smtClean="0">
                <a:cs typeface="Arial" panose="020B0604020202020204" pitchFamily="34" charset="0"/>
              </a:rPr>
              <a:t>PF coil set supports wide range of l</a:t>
            </a:r>
            <a:r>
              <a:rPr lang="en-US" sz="2000" b="1" i="0" baseline="-25000" dirty="0" smtClean="0">
                <a:cs typeface="Arial" panose="020B0604020202020204" pitchFamily="34" charset="0"/>
              </a:rPr>
              <a:t>i</a:t>
            </a:r>
            <a:r>
              <a:rPr lang="en-US" sz="2000" b="1" i="0" dirty="0" smtClean="0">
                <a:cs typeface="Arial" panose="020B0604020202020204" pitchFamily="34" charset="0"/>
              </a:rPr>
              <a:t>:  0.4-0.8</a:t>
            </a:r>
          </a:p>
          <a:p>
            <a:pPr marL="400050" lvl="1" indent="-171450" eaLnBrk="0" hangingPunct="0">
              <a:lnSpc>
                <a:spcPct val="85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i="0" dirty="0">
                <a:cs typeface="Arial" panose="020B0604020202020204" pitchFamily="34" charset="0"/>
              </a:rPr>
              <a:t>Elongation and </a:t>
            </a:r>
            <a:r>
              <a:rPr lang="en-US" sz="1600" i="0" dirty="0" err="1">
                <a:cs typeface="Arial" panose="020B0604020202020204" pitchFamily="34" charset="0"/>
              </a:rPr>
              <a:t>squareness</a:t>
            </a:r>
            <a:r>
              <a:rPr lang="en-US" sz="1600" i="0" dirty="0">
                <a:cs typeface="Arial" panose="020B0604020202020204" pitchFamily="34" charset="0"/>
              </a:rPr>
              <a:t> </a:t>
            </a:r>
            <a:r>
              <a:rPr lang="en-US" sz="1600" i="0" dirty="0" smtClean="0">
                <a:cs typeface="Arial" panose="020B0604020202020204" pitchFamily="34" charset="0"/>
              </a:rPr>
              <a:t>change </a:t>
            </a:r>
            <a:r>
              <a:rPr lang="en-US" sz="1600" i="0" dirty="0">
                <a:cs typeface="Arial" panose="020B0604020202020204" pitchFamily="34" charset="0"/>
              </a:rPr>
              <a:t>with l</a:t>
            </a:r>
            <a:r>
              <a:rPr lang="en-US" sz="1600" i="0" baseline="-25000" dirty="0">
                <a:cs typeface="Arial" panose="020B0604020202020204" pitchFamily="34" charset="0"/>
              </a:rPr>
              <a:t>i</a:t>
            </a:r>
            <a:r>
              <a:rPr lang="en-US" sz="1600" i="0" dirty="0">
                <a:cs typeface="Arial" panose="020B0604020202020204" pitchFamily="34" charset="0"/>
              </a:rPr>
              <a:t> variation</a:t>
            </a:r>
          </a:p>
          <a:p>
            <a:pPr marL="400050" lvl="1" indent="-171450" eaLnBrk="0" hangingPunct="0">
              <a:lnSpc>
                <a:spcPct val="85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i="0" dirty="0" smtClean="0">
                <a:cs typeface="Arial" panose="020B0604020202020204" pitchFamily="34" charset="0"/>
              </a:rPr>
              <a:t>Fixed strike-point R, controllable </a:t>
            </a:r>
            <a:r>
              <a:rPr lang="en-US" sz="1600" b="1" i="0" dirty="0" smtClean="0">
                <a:cs typeface="Arial" panose="020B0604020202020204" pitchFamily="34" charset="0"/>
              </a:rPr>
              <a:t>B</a:t>
            </a:r>
            <a:r>
              <a:rPr lang="en-US" sz="1600" i="0" dirty="0" smtClean="0">
                <a:cs typeface="Arial" panose="020B0604020202020204" pitchFamily="34" charset="0"/>
              </a:rPr>
              <a:t> angle of incidence (0.5-5˚)</a:t>
            </a:r>
          </a:p>
          <a:p>
            <a:pPr marL="231775" indent="-231775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i="0" baseline="-25000" dirty="0">
              <a:cs typeface="Arial" panose="020B0604020202020204" pitchFamily="34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76200" y="50292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" indent="-1143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200" b="1" i="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Divertor</a:t>
            </a:r>
            <a:r>
              <a:rPr lang="en-US" sz="2200" b="1" i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200" b="1" i="0" dirty="0">
                <a:latin typeface="Arial Narrow" panose="020B0606020202030204" pitchFamily="34" charset="0"/>
                <a:cs typeface="Arial" panose="020B0604020202020204" pitchFamily="34" charset="0"/>
              </a:rPr>
              <a:t>coils </a:t>
            </a:r>
            <a:r>
              <a:rPr lang="en-US" sz="2200" b="1" i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in </a:t>
            </a:r>
            <a:r>
              <a:rPr lang="en-US" sz="2200" b="1" i="0" dirty="0">
                <a:latin typeface="Arial Narrow" panose="020B0606020202030204" pitchFamily="34" charset="0"/>
                <a:cs typeface="Arial" panose="020B0604020202020204" pitchFamily="34" charset="0"/>
              </a:rPr>
              <a:t>TF coil </a:t>
            </a:r>
            <a:r>
              <a:rPr lang="en-US" sz="2200" b="1" i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ends for </a:t>
            </a:r>
            <a:r>
              <a:rPr lang="en-US" sz="2200" b="1" i="0" dirty="0">
                <a:latin typeface="Arial Narrow" panose="020B0606020202030204" pitchFamily="34" charset="0"/>
                <a:cs typeface="Arial" panose="020B0604020202020204" pitchFamily="34" charset="0"/>
              </a:rPr>
              <a:t>equilibrium, high </a:t>
            </a:r>
            <a:r>
              <a:rPr lang="en-US" sz="2200" b="1" i="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76199" y="2133600"/>
            <a:ext cx="569554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7013" indent="-227013" eaLnBrk="0" hangingPunct="0">
              <a:lnSpc>
                <a:spcPct val="8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b="1" i="0" dirty="0">
                <a:latin typeface="Arial Narrow" panose="020B0606020202030204" pitchFamily="34" charset="0"/>
                <a:cs typeface="Arial" panose="020B0604020202020204" pitchFamily="34" charset="0"/>
              </a:rPr>
              <a:t>Increased strike-point radius </a:t>
            </a:r>
            <a:r>
              <a:rPr lang="en-US" sz="2200" b="1" i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reduces B, q</a:t>
            </a:r>
            <a:r>
              <a:rPr lang="en-US" sz="2200" b="1" i="0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||</a:t>
            </a:r>
            <a:endParaRPr lang="en-US" sz="2200" b="1" i="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298847" y="2460397"/>
            <a:ext cx="472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800" i="0" dirty="0" smtClean="0">
                <a:cs typeface="Arial" panose="020B0604020202020204" pitchFamily="34" charset="0"/>
              </a:rPr>
              <a:t>Strike-point PFCs also shielded </a:t>
            </a:r>
            <a:r>
              <a:rPr lang="en-US" sz="1800" i="0" dirty="0">
                <a:cs typeface="Arial" panose="020B0604020202020204" pitchFamily="34" charset="0"/>
              </a:rPr>
              <a:t>by </a:t>
            </a:r>
            <a:r>
              <a:rPr lang="en-US" sz="1800" i="0" dirty="0" smtClean="0">
                <a:cs typeface="Arial" panose="020B0604020202020204" pitchFamily="34" charset="0"/>
              </a:rPr>
              <a:t>blankets</a:t>
            </a:r>
            <a:endParaRPr lang="en-US" sz="1800" i="0" dirty="0"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504553" y="1066800"/>
            <a:ext cx="800100" cy="24622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600" i="0" dirty="0" smtClean="0">
                <a:latin typeface="Arial Narrow" panose="020B0606020202030204" pitchFamily="34" charset="0"/>
              </a:rPr>
              <a:t>TF coil</a:t>
            </a:r>
            <a:endParaRPr lang="en-US" sz="1600" i="0" dirty="0">
              <a:latin typeface="Arial Narrow" panose="020B0606020202030204" pitchFamily="34" charset="0"/>
            </a:endParaRPr>
          </a:p>
        </p:txBody>
      </p:sp>
      <p:sp>
        <p:nvSpPr>
          <p:cNvPr id="106" name="Content Placeholder 2"/>
          <p:cNvSpPr txBox="1">
            <a:spLocks/>
          </p:cNvSpPr>
          <p:nvPr/>
        </p:nvSpPr>
        <p:spPr bwMode="auto">
          <a:xfrm>
            <a:off x="76199" y="1524000"/>
            <a:ext cx="6305149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1775" indent="-231775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200" b="1" i="0" dirty="0" smtClean="0">
                <a:latin typeface="Arial Narrow" panose="020B0606020202030204" pitchFamily="34" charset="0"/>
                <a:cs typeface="+mn-cs"/>
              </a:rPr>
              <a:t>All equilibrium PF coils outside vacuum vessel</a:t>
            </a:r>
            <a:endParaRPr lang="en-US" sz="2200" b="1" i="0" dirty="0"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438400" y="1066800"/>
            <a:ext cx="1041797" cy="2462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600" i="0" dirty="0" smtClean="0">
                <a:latin typeface="Arial Narrow" panose="020B0606020202030204" pitchFamily="34" charset="0"/>
              </a:rPr>
              <a:t>PF coil</a:t>
            </a:r>
            <a:endParaRPr lang="en-US" sz="1600" i="0" dirty="0">
              <a:latin typeface="Arial Narrow" panose="020B060602020203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5365353" y="1066800"/>
            <a:ext cx="819547" cy="24622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600" i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Blanket</a:t>
            </a:r>
            <a:endParaRPr lang="en-US" sz="1600" i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600053" y="1066800"/>
            <a:ext cx="718344" cy="2462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600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Vessel</a:t>
            </a:r>
            <a:endParaRPr lang="en-US" sz="1600" i="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95250" y="100012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b="1" i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Components:</a:t>
            </a:r>
            <a:endParaRPr lang="en-US" sz="1800" b="1" i="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998" y="1123950"/>
            <a:ext cx="2870937" cy="537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74947" y="114300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panose="05050102010706020507" pitchFamily="18" charset="2"/>
              </a:rPr>
              <a:t>k</a:t>
            </a:r>
            <a:r>
              <a:rPr lang="en-US" b="1" dirty="0" smtClean="0"/>
              <a:t> = 2.55, l</a:t>
            </a:r>
            <a:r>
              <a:rPr lang="en-US" b="1" baseline="-25000" dirty="0" smtClean="0"/>
              <a:t>i</a:t>
            </a:r>
            <a:r>
              <a:rPr lang="en-US" b="1" dirty="0" smtClean="0"/>
              <a:t> = 0.82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7149429" y="6096000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panose="05050102010706020507" pitchFamily="18" charset="2"/>
              </a:rPr>
              <a:t>k</a:t>
            </a:r>
            <a:r>
              <a:rPr lang="en-US" b="1" dirty="0" smtClean="0"/>
              <a:t> = 3.0, l</a:t>
            </a:r>
            <a:r>
              <a:rPr lang="en-US" b="1" baseline="-25000" dirty="0" smtClean="0"/>
              <a:t>i</a:t>
            </a:r>
            <a:r>
              <a:rPr lang="en-US" b="1" dirty="0" smtClean="0"/>
              <a:t> = 0.40</a:t>
            </a:r>
            <a:endParaRPr lang="en-US" b="1" dirty="0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5257800" y="3187244"/>
            <a:ext cx="714375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6258322" y="5448300"/>
            <a:ext cx="704453" cy="6477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6124575" y="6096000"/>
            <a:ext cx="152400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5972175" y="3200404"/>
            <a:ext cx="990600" cy="53974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5972175" y="3740150"/>
            <a:ext cx="990600" cy="60325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795570" y="3740150"/>
            <a:ext cx="176204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6124575" y="5257800"/>
            <a:ext cx="304800" cy="1905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6124575" y="5105400"/>
            <a:ext cx="304800" cy="1524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5972175" y="5257800"/>
            <a:ext cx="152400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705600" y="1990725"/>
            <a:ext cx="714375" cy="14287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5257800" y="2347911"/>
            <a:ext cx="537770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5795570" y="1981200"/>
            <a:ext cx="214304" cy="366711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6009874" y="1990725"/>
            <a:ext cx="695726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5526685" y="1676400"/>
            <a:ext cx="1664690" cy="762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5971774" y="2133600"/>
            <a:ext cx="914801" cy="105364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431903" y="1066800"/>
            <a:ext cx="819547" cy="246221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600" i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Shield</a:t>
            </a:r>
            <a:endParaRPr lang="en-US" sz="1600" i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82153" y="45212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" indent="-1143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200" b="1" i="0" dirty="0" smtClean="0">
                <a:latin typeface="Arial Narrow" panose="020B0606020202030204" pitchFamily="34" charset="0"/>
                <a:cs typeface="Arial" panose="020B0604020202020204" pitchFamily="34" charset="0"/>
              </a:rPr>
              <a:t>No central solenoid in this design</a:t>
            </a:r>
            <a:endParaRPr lang="en-US" sz="2200" b="1" i="0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2349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57250"/>
          </a:xfrm>
        </p:spPr>
        <p:txBody>
          <a:bodyPr lIns="0" rIns="0"/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Long-leg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reduces heat flux 3×to ~10MW/m</a:t>
            </a:r>
            <a:r>
              <a:rPr lang="en-US" sz="2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Also promotes detachment 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additional 5-10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×reduction</a:t>
            </a:r>
            <a:endParaRPr lang="en-US" sz="2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99" y="1317717"/>
            <a:ext cx="3622875" cy="523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6083300" y="1012918"/>
            <a:ext cx="1993899" cy="32855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i="0" kern="0" dirty="0" err="1" smtClean="0">
                <a:latin typeface="Symbol" panose="05050102010706020507" pitchFamily="18" charset="2"/>
              </a:rPr>
              <a:t>l</a:t>
            </a:r>
            <a:r>
              <a:rPr lang="en-US" sz="2000" b="1" i="0" kern="0" baseline="-25000" dirty="0" err="1" smtClean="0">
                <a:latin typeface="Arial Narrow" pitchFamily="34" charset="0"/>
              </a:rPr>
              <a:t>q-int</a:t>
            </a:r>
            <a:r>
              <a:rPr lang="en-US" sz="2000" b="1" i="0" kern="0" dirty="0" smtClean="0">
                <a:latin typeface="Arial Narrow" panose="020B0606020202030204" pitchFamily="34" charset="0"/>
              </a:rPr>
              <a:t> = </a:t>
            </a:r>
            <a:r>
              <a:rPr lang="en-US" sz="2000" b="1" kern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2mm</a:t>
            </a:r>
            <a:r>
              <a:rPr lang="en-US" sz="2000" b="1" kern="0" dirty="0" smtClean="0">
                <a:latin typeface="Arial Narrow" panose="020B0606020202030204" pitchFamily="34" charset="0"/>
              </a:rPr>
              <a:t>, </a:t>
            </a:r>
            <a:r>
              <a:rPr lang="en-US" sz="2000" b="1" kern="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4mm</a:t>
            </a:r>
            <a:endParaRPr lang="en-US" sz="1800" b="1" i="0" kern="0" dirty="0" smtClean="0">
              <a:solidFill>
                <a:srgbClr val="0000CC"/>
              </a:solidFill>
              <a:latin typeface="Arial Narrow" pitchFamily="34" charset="0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09429" y="1115472"/>
            <a:ext cx="4381439" cy="5437728"/>
            <a:chOff x="533400" y="1282700"/>
            <a:chExt cx="3657600" cy="4539384"/>
          </a:xfrm>
        </p:grpSpPr>
        <p:pic>
          <p:nvPicPr>
            <p:cNvPr id="163848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24" y="1282700"/>
              <a:ext cx="3222858" cy="2900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49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4334543"/>
              <a:ext cx="3657600" cy="1487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3" name="Straight Connector 22"/>
            <p:cNvCxnSpPr/>
            <p:nvPr/>
          </p:nvCxnSpPr>
          <p:spPr bwMode="auto">
            <a:xfrm flipV="1">
              <a:off x="685800" y="4325092"/>
              <a:ext cx="987" cy="185166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 flipV="1">
              <a:off x="685800" y="4121913"/>
              <a:ext cx="2332482" cy="20317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flipV="1">
              <a:off x="3018282" y="3998468"/>
              <a:ext cx="987" cy="123444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3573780" y="4121912"/>
              <a:ext cx="555498" cy="150909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 flipV="1">
              <a:off x="3572793" y="3875024"/>
              <a:ext cx="987" cy="24688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TextBox 56"/>
            <p:cNvSpPr txBox="1"/>
            <p:nvPr/>
          </p:nvSpPr>
          <p:spPr>
            <a:xfrm>
              <a:off x="2049474" y="4559300"/>
              <a:ext cx="1684326" cy="274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0" dirty="0" smtClean="0">
                  <a:solidFill>
                    <a:srgbClr val="FF0000"/>
                  </a:solidFill>
                </a:rPr>
                <a:t>Peak q</a:t>
              </a:r>
              <a:r>
                <a:rPr lang="en-US" sz="1600" i="0" baseline="-25000" dirty="0" smtClean="0">
                  <a:solidFill>
                    <a:srgbClr val="FF0000"/>
                  </a:solidFill>
                  <a:sym typeface="Symbol"/>
                </a:rPr>
                <a:t></a:t>
              </a:r>
              <a:r>
                <a:rPr lang="en-US" sz="1600" i="0" dirty="0" smtClean="0">
                  <a:solidFill>
                    <a:srgbClr val="FF0000"/>
                  </a:solidFill>
                </a:rPr>
                <a:t> &lt; 10MW/m</a:t>
              </a:r>
              <a:r>
                <a:rPr lang="en-US" sz="1600" i="0" baseline="30000" dirty="0" smtClean="0">
                  <a:solidFill>
                    <a:srgbClr val="FF0000"/>
                  </a:solidFill>
                </a:rPr>
                <a:t>2</a:t>
              </a:r>
              <a:endParaRPr lang="en-US" sz="1600" i="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58" name="Right Arrow 57"/>
            <p:cNvSpPr/>
            <p:nvPr/>
          </p:nvSpPr>
          <p:spPr bwMode="auto">
            <a:xfrm flipH="1">
              <a:off x="1838822" y="4621022"/>
              <a:ext cx="246887" cy="123444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 flipV="1">
              <a:off x="4137885" y="4272821"/>
              <a:ext cx="0" cy="23743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" name="Group 6"/>
          <p:cNvGrpSpPr/>
          <p:nvPr/>
        </p:nvGrpSpPr>
        <p:grpSpPr>
          <a:xfrm>
            <a:off x="8010525" y="3962400"/>
            <a:ext cx="1069524" cy="1106082"/>
            <a:chOff x="8010525" y="4384382"/>
            <a:chExt cx="1069524" cy="1154378"/>
          </a:xfrm>
        </p:grpSpPr>
        <p:sp>
          <p:nvSpPr>
            <p:cNvPr id="6" name="TextBox 5"/>
            <p:cNvSpPr txBox="1"/>
            <p:nvPr/>
          </p:nvSpPr>
          <p:spPr>
            <a:xfrm>
              <a:off x="8010525" y="4384382"/>
              <a:ext cx="1069524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smtClean="0"/>
                <a:t>SOLPS</a:t>
              </a:r>
            </a:p>
            <a:p>
              <a:pPr algn="ctr"/>
              <a:r>
                <a:rPr lang="en-US" b="1" i="1" dirty="0" smtClean="0"/>
                <a:t>J. </a:t>
              </a:r>
              <a:r>
                <a:rPr lang="en-US" b="1" i="1" dirty="0" err="1" smtClean="0"/>
                <a:t>Canik</a:t>
              </a:r>
              <a:endParaRPr lang="en-US" b="1" i="1" dirty="0"/>
            </a:p>
          </p:txBody>
        </p:sp>
        <p:pic>
          <p:nvPicPr>
            <p:cNvPr id="36" name="Picture 4" descr="Image result for ORNL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2640" y="5035691"/>
              <a:ext cx="987273" cy="503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109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Used free-boundary TRANSP/NUBEAM to specify NBI and simulate 100% non-inductive plasmas with Q</a:t>
            </a:r>
            <a:r>
              <a:rPr lang="en-US" sz="2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~2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2176" y="1361470"/>
            <a:ext cx="3044824" cy="3928248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168275" indent="-168275">
              <a:lnSpc>
                <a:spcPct val="110000"/>
              </a:lnSpc>
            </a:pPr>
            <a:r>
              <a:rPr lang="en-US" sz="1800" dirty="0" smtClean="0">
                <a:solidFill>
                  <a:srgbClr val="C00000"/>
                </a:solidFill>
              </a:rPr>
              <a:t>Neoclassical </a:t>
            </a:r>
            <a:r>
              <a:rPr lang="en-US" sz="200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c</a:t>
            </a:r>
            <a:r>
              <a:rPr lang="en-US" sz="2000" baseline="-25000" dirty="0" err="1" smtClean="0">
                <a:solidFill>
                  <a:srgbClr val="C00000"/>
                </a:solidFill>
              </a:rPr>
              <a:t>ion</a:t>
            </a:r>
            <a:endParaRPr lang="en-US" sz="2000" baseline="-25000" dirty="0" smtClean="0">
              <a:solidFill>
                <a:srgbClr val="C00000"/>
              </a:solidFill>
            </a:endParaRPr>
          </a:p>
          <a:p>
            <a:pPr marL="168275" indent="-168275">
              <a:lnSpc>
                <a:spcPct val="110000"/>
              </a:lnSpc>
            </a:pPr>
            <a:r>
              <a:rPr lang="en-US" sz="1800" dirty="0" smtClean="0">
                <a:solidFill>
                  <a:srgbClr val="C00000"/>
                </a:solidFill>
              </a:rPr>
              <a:t>n</a:t>
            </a:r>
            <a:r>
              <a:rPr lang="en-US" sz="1800" baseline="-25000" dirty="0" smtClean="0">
                <a:solidFill>
                  <a:srgbClr val="C00000"/>
                </a:solidFill>
              </a:rPr>
              <a:t>e</a:t>
            </a:r>
            <a:r>
              <a:rPr lang="en-US" sz="1800" dirty="0" smtClean="0">
                <a:solidFill>
                  <a:srgbClr val="C00000"/>
                </a:solidFill>
              </a:rPr>
              <a:t> / </a:t>
            </a:r>
            <a:r>
              <a:rPr lang="en-US" sz="1800" dirty="0" err="1" smtClean="0">
                <a:solidFill>
                  <a:srgbClr val="C00000"/>
                </a:solidFill>
              </a:rPr>
              <a:t>n</a:t>
            </a:r>
            <a:r>
              <a:rPr lang="en-US" sz="1800" baseline="-25000" dirty="0" err="1" smtClean="0">
                <a:solidFill>
                  <a:srgbClr val="C00000"/>
                </a:solidFill>
              </a:rPr>
              <a:t>Greenwald</a:t>
            </a:r>
            <a:r>
              <a:rPr lang="en-US" sz="1800" dirty="0" smtClean="0">
                <a:solidFill>
                  <a:srgbClr val="C00000"/>
                </a:solidFill>
              </a:rPr>
              <a:t> = 0.7</a:t>
            </a:r>
          </a:p>
          <a:p>
            <a:pPr marL="168275" indent="-168275">
              <a:lnSpc>
                <a:spcPct val="110000"/>
              </a:lnSpc>
            </a:pPr>
            <a:r>
              <a:rPr lang="en-US" sz="1800" dirty="0">
                <a:solidFill>
                  <a:srgbClr val="C00000"/>
                </a:solidFill>
              </a:rPr>
              <a:t>H</a:t>
            </a:r>
            <a:r>
              <a:rPr lang="en-US" sz="1800" baseline="-25000" dirty="0">
                <a:solidFill>
                  <a:srgbClr val="C00000"/>
                </a:solidFill>
              </a:rPr>
              <a:t>98,y2 </a:t>
            </a:r>
            <a:r>
              <a:rPr lang="en-US" sz="1800" dirty="0">
                <a:solidFill>
                  <a:srgbClr val="C00000"/>
                </a:solidFill>
              </a:rPr>
              <a:t>= 1.4</a:t>
            </a:r>
          </a:p>
          <a:p>
            <a:pPr marL="168275" indent="-168275">
              <a:lnSpc>
                <a:spcPct val="110000"/>
              </a:lnSpc>
            </a:pPr>
            <a:r>
              <a:rPr lang="en-US" sz="1800" dirty="0" smtClean="0">
                <a:solidFill>
                  <a:srgbClr val="C00000"/>
                </a:solidFill>
              </a:rPr>
              <a:t>I</a:t>
            </a:r>
            <a:r>
              <a:rPr lang="en-US" sz="1800" baseline="-25000" dirty="0" smtClean="0">
                <a:solidFill>
                  <a:srgbClr val="C00000"/>
                </a:solidFill>
              </a:rPr>
              <a:t>P</a:t>
            </a:r>
            <a:r>
              <a:rPr lang="en-US" sz="1800" dirty="0" smtClean="0">
                <a:solidFill>
                  <a:srgbClr val="C00000"/>
                </a:solidFill>
              </a:rPr>
              <a:t> = 8.9MA, B</a:t>
            </a:r>
            <a:r>
              <a:rPr lang="en-US" sz="1800" baseline="-25000" dirty="0" smtClean="0">
                <a:solidFill>
                  <a:srgbClr val="C00000"/>
                </a:solidFill>
              </a:rPr>
              <a:t>T</a:t>
            </a:r>
            <a:r>
              <a:rPr lang="en-US" sz="1800" dirty="0" smtClean="0">
                <a:solidFill>
                  <a:srgbClr val="C00000"/>
                </a:solidFill>
              </a:rPr>
              <a:t> = 2.9T</a:t>
            </a:r>
          </a:p>
          <a:p>
            <a:pPr marL="168275" indent="-168275">
              <a:lnSpc>
                <a:spcPct val="110000"/>
              </a:lnSpc>
            </a:pPr>
            <a:r>
              <a:rPr lang="en-US" sz="1800" dirty="0" err="1">
                <a:solidFill>
                  <a:srgbClr val="C00000"/>
                </a:solidFill>
              </a:rPr>
              <a:t>f</a:t>
            </a:r>
            <a:r>
              <a:rPr lang="en-US" sz="1800" baseline="-25000" dirty="0" err="1">
                <a:solidFill>
                  <a:srgbClr val="C00000"/>
                </a:solidFill>
              </a:rPr>
              <a:t>NICD</a:t>
            </a:r>
            <a:r>
              <a:rPr lang="en-US" sz="1800" dirty="0">
                <a:solidFill>
                  <a:srgbClr val="C00000"/>
                </a:solidFill>
              </a:rPr>
              <a:t> = 100%, </a:t>
            </a:r>
            <a:r>
              <a:rPr lang="en-US" sz="1800" dirty="0" err="1">
                <a:solidFill>
                  <a:srgbClr val="C00000"/>
                </a:solidFill>
              </a:rPr>
              <a:t>f</a:t>
            </a:r>
            <a:r>
              <a:rPr lang="en-US" sz="1800" baseline="-25000" dirty="0" err="1">
                <a:solidFill>
                  <a:srgbClr val="C00000"/>
                </a:solidFill>
              </a:rPr>
              <a:t>BS</a:t>
            </a:r>
            <a:r>
              <a:rPr lang="en-US" sz="1800" baseline="-25000" dirty="0">
                <a:solidFill>
                  <a:srgbClr val="C00000"/>
                </a:solidFill>
              </a:rPr>
              <a:t> </a:t>
            </a:r>
            <a:r>
              <a:rPr lang="en-US" sz="1800" dirty="0">
                <a:solidFill>
                  <a:srgbClr val="C00000"/>
                </a:solidFill>
              </a:rPr>
              <a:t>= 65</a:t>
            </a:r>
            <a:r>
              <a:rPr lang="en-US" sz="1800" dirty="0" smtClean="0">
                <a:solidFill>
                  <a:srgbClr val="C00000"/>
                </a:solidFill>
              </a:rPr>
              <a:t>%</a:t>
            </a:r>
          </a:p>
          <a:p>
            <a:pPr marL="168275" indent="-168275">
              <a:lnSpc>
                <a:spcPct val="110000"/>
              </a:lnSpc>
            </a:pPr>
            <a:r>
              <a:rPr lang="en-US" sz="1800" dirty="0" smtClean="0"/>
              <a:t>P</a:t>
            </a:r>
            <a:r>
              <a:rPr lang="en-US" sz="1800" baseline="-25000" dirty="0" smtClean="0"/>
              <a:t>NNBI</a:t>
            </a:r>
            <a:r>
              <a:rPr lang="en-US" sz="1800" dirty="0" smtClean="0"/>
              <a:t> </a:t>
            </a:r>
            <a:r>
              <a:rPr lang="en-US" sz="1800" dirty="0"/>
              <a:t>= </a:t>
            </a:r>
            <a:r>
              <a:rPr lang="en-US" sz="1800" dirty="0" smtClean="0"/>
              <a:t>80MW (0.5MeV)</a:t>
            </a:r>
          </a:p>
          <a:p>
            <a:pPr marL="168275" indent="-168275">
              <a:lnSpc>
                <a:spcPct val="110000"/>
              </a:lnSpc>
            </a:pPr>
            <a:r>
              <a:rPr lang="en-US" sz="1800" dirty="0" err="1" smtClean="0"/>
              <a:t>P</a:t>
            </a:r>
            <a:r>
              <a:rPr lang="en-US" sz="1800" baseline="-25000" dirty="0" err="1" smtClean="0"/>
              <a:t>fus</a:t>
            </a:r>
            <a:r>
              <a:rPr lang="en-US" sz="1800" dirty="0" smtClean="0"/>
              <a:t> </a:t>
            </a:r>
            <a:r>
              <a:rPr lang="en-US" sz="1800" dirty="0"/>
              <a:t>= 200MW (50-50 DT</a:t>
            </a:r>
            <a:r>
              <a:rPr lang="en-US" sz="1800" dirty="0" smtClean="0"/>
              <a:t>)</a:t>
            </a:r>
          </a:p>
          <a:p>
            <a:pPr marL="347663" lvl="1" indent="-173038">
              <a:lnSpc>
                <a:spcPct val="110000"/>
              </a:lnSpc>
            </a:pPr>
            <a:r>
              <a:rPr lang="en-US" sz="1400" dirty="0" smtClean="0"/>
              <a:t>2.6</a:t>
            </a:r>
            <a:r>
              <a:rPr lang="en-US" sz="1400" dirty="0"/>
              <a:t>% alpha bad orbit loss</a:t>
            </a:r>
          </a:p>
          <a:p>
            <a:pPr marL="168275" indent="-168275">
              <a:lnSpc>
                <a:spcPct val="110000"/>
              </a:lnSpc>
            </a:pPr>
            <a:r>
              <a:rPr lang="en-US" sz="1800" dirty="0"/>
              <a:t>Q</a:t>
            </a:r>
            <a:r>
              <a:rPr lang="en-US" sz="1800" baseline="-25000" dirty="0"/>
              <a:t>DT</a:t>
            </a:r>
            <a:r>
              <a:rPr lang="en-US" sz="1800" dirty="0"/>
              <a:t> = </a:t>
            </a:r>
            <a:r>
              <a:rPr lang="en-US" sz="1800" dirty="0" smtClean="0"/>
              <a:t>2.5</a:t>
            </a:r>
            <a:endParaRPr lang="en-US" sz="1050" dirty="0" smtClean="0"/>
          </a:p>
          <a:p>
            <a:pPr marL="168275" indent="-168275">
              <a:lnSpc>
                <a:spcPct val="110000"/>
              </a:lnSpc>
            </a:pPr>
            <a:r>
              <a:rPr lang="en-US" sz="1800" dirty="0" smtClean="0"/>
              <a:t> </a:t>
            </a:r>
            <a:r>
              <a:rPr lang="en-US" sz="1800" dirty="0" err="1" smtClean="0">
                <a:latin typeface="Symbol" panose="05050102010706020507" pitchFamily="18" charset="2"/>
              </a:rPr>
              <a:t>b</a:t>
            </a:r>
            <a:r>
              <a:rPr lang="en-US" sz="1800" baseline="-25000" dirty="0" err="1" smtClean="0"/>
              <a:t>N</a:t>
            </a:r>
            <a:r>
              <a:rPr lang="en-US" sz="1800" dirty="0" smtClean="0"/>
              <a:t> = 5.5, </a:t>
            </a:r>
            <a:r>
              <a:rPr lang="en-US" sz="1800" dirty="0" err="1" smtClean="0"/>
              <a:t>W</a:t>
            </a:r>
            <a:r>
              <a:rPr lang="en-US" sz="1800" baseline="-25000" dirty="0" err="1" smtClean="0"/>
              <a:t>tot</a:t>
            </a:r>
            <a:r>
              <a:rPr lang="en-US" sz="1800" dirty="0" smtClean="0"/>
              <a:t> = 58MJ</a:t>
            </a:r>
          </a:p>
          <a:p>
            <a:pPr marL="347663" lvl="1" indent="-173038">
              <a:lnSpc>
                <a:spcPct val="110000"/>
              </a:lnSpc>
            </a:pPr>
            <a:r>
              <a:rPr lang="en-US" sz="1400" dirty="0" err="1" smtClean="0"/>
              <a:t>W</a:t>
            </a:r>
            <a:r>
              <a:rPr lang="en-US" sz="1400" baseline="-25000" dirty="0" err="1" smtClean="0"/>
              <a:t>fast</a:t>
            </a:r>
            <a:r>
              <a:rPr lang="en-US" sz="1400" dirty="0" smtClean="0"/>
              <a:t> / </a:t>
            </a:r>
            <a:r>
              <a:rPr lang="en-US" sz="1400" dirty="0" err="1" smtClean="0"/>
              <a:t>W</a:t>
            </a:r>
            <a:r>
              <a:rPr lang="en-US" sz="1400" baseline="-25000" dirty="0" err="1" smtClean="0"/>
              <a:t>tot</a:t>
            </a:r>
            <a:r>
              <a:rPr lang="en-US" sz="1400" dirty="0" smtClean="0"/>
              <a:t> = 14%</a:t>
            </a:r>
          </a:p>
        </p:txBody>
      </p: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6" y="1143000"/>
            <a:ext cx="5705884" cy="476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740" y="2971800"/>
            <a:ext cx="138112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/>
          <p:cNvSpPr/>
          <p:nvPr/>
        </p:nvSpPr>
        <p:spPr>
          <a:xfrm rot="17187908">
            <a:off x="3594715" y="5461130"/>
            <a:ext cx="1155209" cy="106358"/>
          </a:xfrm>
          <a:prstGeom prst="rightArrow">
            <a:avLst>
              <a:gd name="adj1" fmla="val 73333"/>
              <a:gd name="adj2" fmla="val 50000"/>
            </a:avLst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03200" y="6083300"/>
            <a:ext cx="8674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68275" indent="-168275">
              <a:lnSpc>
                <a:spcPct val="85000"/>
              </a:lnSpc>
            </a:pPr>
            <a:r>
              <a:rPr lang="en-US" sz="2000" i="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</a:t>
            </a:r>
            <a:r>
              <a:rPr lang="en-US" sz="2000" i="0" kern="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i="0" kern="0" baseline="-25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2000" i="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2, q(0) / </a:t>
            </a:r>
            <a:r>
              <a:rPr lang="en-US" sz="2000" i="0" kern="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i="0" kern="0" baseline="-25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2000" i="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controllable via </a:t>
            </a:r>
            <a:r>
              <a:rPr lang="en-US" sz="2000" i="0" kern="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i="0" kern="0" baseline="-25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</a:t>
            </a:r>
            <a:r>
              <a:rPr lang="en-US" sz="2000" i="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density</a:t>
            </a:r>
            <a:endParaRPr lang="en-US" sz="2000" i="0" kern="0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08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Box 7"/>
          <p:cNvSpPr txBox="1">
            <a:spLocks noChangeArrowheads="1"/>
          </p:cNvSpPr>
          <p:nvPr/>
        </p:nvSpPr>
        <p:spPr bwMode="auto">
          <a:xfrm>
            <a:off x="0" y="1905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0" dirty="0" smtClean="0">
                <a:solidFill>
                  <a:srgbClr val="000099"/>
                </a:solidFill>
                <a:cs typeface="Arial" panose="020B0604020202020204" pitchFamily="34" charset="0"/>
              </a:rPr>
              <a:t>Developed </a:t>
            </a:r>
            <a:r>
              <a:rPr lang="en-US" sz="2800" b="1" dirty="0" smtClean="0">
                <a:solidFill>
                  <a:srgbClr val="000099"/>
                </a:solidFill>
                <a:cs typeface="Arial" panose="020B0604020202020204" pitchFamily="34" charset="0"/>
              </a:rPr>
              <a:t>detailed CAD models for 2 different sizes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(R = 1m and 1.7m  – most analysis done for R=1.7m configuration)</a:t>
            </a:r>
            <a:endParaRPr lang="en-US" sz="20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 l="23093" t="23322" r="19881" b="13478"/>
          <a:stretch>
            <a:fillRect/>
          </a:stretch>
        </p:blipFill>
        <p:spPr bwMode="auto">
          <a:xfrm>
            <a:off x="468630" y="2286000"/>
            <a:ext cx="4526280" cy="373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flipH="1">
            <a:off x="3333990" y="2667000"/>
            <a:ext cx="1009410" cy="429101"/>
          </a:xfrm>
          <a:prstGeom prst="straightConnector1">
            <a:avLst/>
          </a:prstGeom>
          <a:ln w="19050"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503297" y="3479005"/>
            <a:ext cx="865820" cy="142160"/>
          </a:xfrm>
          <a:prstGeom prst="straightConnector1">
            <a:avLst/>
          </a:prstGeom>
          <a:ln w="19050"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3" name="TextBox 15"/>
          <p:cNvSpPr txBox="1">
            <a:spLocks noChangeArrowheads="1"/>
          </p:cNvSpPr>
          <p:nvPr/>
        </p:nvSpPr>
        <p:spPr bwMode="auto">
          <a:xfrm>
            <a:off x="0" y="3637848"/>
            <a:ext cx="1447800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0" dirty="0" smtClean="0">
                <a:solidFill>
                  <a:schemeClr val="tx1"/>
                </a:solidFill>
              </a:rPr>
              <a:t>Cu/SC </a:t>
            </a:r>
            <a:r>
              <a:rPr lang="en-US" sz="1400" i="0" dirty="0">
                <a:solidFill>
                  <a:schemeClr val="tx1"/>
                </a:solidFill>
              </a:rPr>
              <a:t>PF coils housed in VV lower shell structure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306877" y="4120775"/>
            <a:ext cx="1167718" cy="500159"/>
          </a:xfrm>
          <a:prstGeom prst="straightConnector1">
            <a:avLst/>
          </a:prstGeom>
          <a:ln w="19050"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5" name="TextBox 19"/>
          <p:cNvSpPr txBox="1">
            <a:spLocks noChangeArrowheads="1"/>
          </p:cNvSpPr>
          <p:nvPr/>
        </p:nvSpPr>
        <p:spPr bwMode="auto">
          <a:xfrm>
            <a:off x="0" y="2667000"/>
            <a:ext cx="1371600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0" dirty="0" smtClean="0">
                <a:solidFill>
                  <a:schemeClr val="tx1"/>
                </a:solidFill>
              </a:rPr>
              <a:t>SC </a:t>
            </a:r>
            <a:r>
              <a:rPr lang="en-US" sz="1400" i="0" dirty="0">
                <a:solidFill>
                  <a:schemeClr val="tx1"/>
                </a:solidFill>
              </a:rPr>
              <a:t>PF coils pairs located in common cryostat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143000" y="3276499"/>
            <a:ext cx="1074420" cy="418605"/>
          </a:xfrm>
          <a:prstGeom prst="straightConnector1">
            <a:avLst/>
          </a:prstGeom>
          <a:ln w="19050"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9" name="TextBox 26"/>
          <p:cNvSpPr txBox="1">
            <a:spLocks noChangeArrowheads="1"/>
          </p:cNvSpPr>
          <p:nvPr/>
        </p:nvSpPr>
        <p:spPr bwMode="auto">
          <a:xfrm>
            <a:off x="2137410" y="5902164"/>
            <a:ext cx="106299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0" dirty="0" smtClean="0">
                <a:solidFill>
                  <a:schemeClr val="tx1"/>
                </a:solidFill>
              </a:rPr>
              <a:t>TF leads</a:t>
            </a:r>
            <a:endParaRPr lang="en-US" sz="1400" i="0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1908812" y="5810729"/>
            <a:ext cx="340994" cy="206450"/>
          </a:xfrm>
          <a:prstGeom prst="straightConnector1">
            <a:avLst/>
          </a:prstGeom>
          <a:ln w="19050"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3" cstate="print"/>
          <a:srcRect l="27461" t="16028" r="24156" b="1859"/>
          <a:stretch>
            <a:fillRect/>
          </a:stretch>
        </p:blipFill>
        <p:spPr bwMode="auto">
          <a:xfrm>
            <a:off x="5387725" y="1840751"/>
            <a:ext cx="3756275" cy="456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5130222" y="1266825"/>
            <a:ext cx="386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0" dirty="0" smtClean="0">
                <a:solidFill>
                  <a:schemeClr val="tx1"/>
                </a:solidFill>
              </a:rPr>
              <a:t>Vertical maintenance</a:t>
            </a:r>
            <a:endParaRPr lang="en-US" sz="2800" i="0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06877" y="1266825"/>
            <a:ext cx="2884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0" dirty="0" smtClean="0">
                <a:solidFill>
                  <a:schemeClr val="tx1"/>
                </a:solidFill>
              </a:rPr>
              <a:t>Design features</a:t>
            </a:r>
            <a:endParaRPr lang="en-US" sz="2800" i="0" dirty="0">
              <a:solidFill>
                <a:schemeClr val="tx1"/>
              </a:solidFill>
            </a:endParaRPr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4038600" y="2209800"/>
            <a:ext cx="1730125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0" dirty="0" smtClean="0">
                <a:solidFill>
                  <a:schemeClr val="tx1"/>
                </a:solidFill>
              </a:rPr>
              <a:t>Cu/SC </a:t>
            </a:r>
            <a:r>
              <a:rPr lang="en-US" sz="1400" i="0" dirty="0">
                <a:solidFill>
                  <a:schemeClr val="tx1"/>
                </a:solidFill>
              </a:rPr>
              <a:t>PF coils housed in VV upper lid</a:t>
            </a:r>
          </a:p>
        </p:txBody>
      </p:sp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4191000" y="3200400"/>
            <a:ext cx="1676400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0" dirty="0">
                <a:solidFill>
                  <a:schemeClr val="tx1"/>
                </a:solidFill>
              </a:rPr>
              <a:t>VV outer shell </a:t>
            </a:r>
            <a:r>
              <a:rPr lang="en-US" sz="1400" i="0" dirty="0" smtClean="0">
                <a:solidFill>
                  <a:schemeClr val="tx1"/>
                </a:solidFill>
              </a:rPr>
              <a:t>w/ </a:t>
            </a:r>
            <a:r>
              <a:rPr lang="en-US" sz="1400" i="0" dirty="0">
                <a:solidFill>
                  <a:schemeClr val="tx1"/>
                </a:solidFill>
              </a:rPr>
              <a:t>shield material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390900" y="5914156"/>
            <a:ext cx="1752600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0" dirty="0">
                <a:solidFill>
                  <a:schemeClr val="tx1"/>
                </a:solidFill>
              </a:rPr>
              <a:t>Angled DCLL concentric lines to external header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4191000" y="4648200"/>
            <a:ext cx="381002" cy="1253966"/>
          </a:xfrm>
          <a:prstGeom prst="straightConnector1">
            <a:avLst/>
          </a:prstGeom>
          <a:ln w="19050"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3280262" y="4021700"/>
            <a:ext cx="1139338" cy="209346"/>
          </a:xfrm>
          <a:prstGeom prst="straightConnector1">
            <a:avLst/>
          </a:prstGeom>
          <a:ln w="19050"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962400" y="3810000"/>
            <a:ext cx="457200" cy="41896"/>
          </a:xfrm>
          <a:prstGeom prst="straightConnector1">
            <a:avLst/>
          </a:prstGeom>
          <a:ln w="19050"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4"/>
          <p:cNvSpPr txBox="1">
            <a:spLocks noChangeArrowheads="1"/>
          </p:cNvSpPr>
          <p:nvPr/>
        </p:nvSpPr>
        <p:spPr bwMode="auto">
          <a:xfrm>
            <a:off x="4343400" y="3677757"/>
            <a:ext cx="1438274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0" dirty="0" smtClean="0">
                <a:solidFill>
                  <a:schemeClr val="tx1"/>
                </a:solidFill>
              </a:rPr>
              <a:t>Ports for TBM, MTM, NBI</a:t>
            </a:r>
            <a:endParaRPr lang="en-US" sz="1400" i="0" dirty="0">
              <a:solidFill>
                <a:schemeClr val="tx1"/>
              </a:solidFill>
            </a:endParaRPr>
          </a:p>
        </p:txBody>
      </p:sp>
      <p:sp>
        <p:nvSpPr>
          <p:cNvPr id="35" name="TextBox 14"/>
          <p:cNvSpPr txBox="1">
            <a:spLocks noChangeArrowheads="1"/>
          </p:cNvSpPr>
          <p:nvPr/>
        </p:nvSpPr>
        <p:spPr bwMode="auto">
          <a:xfrm>
            <a:off x="4267200" y="4114800"/>
            <a:ext cx="106680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0" dirty="0" smtClean="0">
                <a:solidFill>
                  <a:schemeClr val="tx1"/>
                </a:solidFill>
              </a:rPr>
              <a:t>Blankets</a:t>
            </a:r>
            <a:endParaRPr lang="en-US" sz="1400" i="0" dirty="0">
              <a:solidFill>
                <a:schemeClr val="tx1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066800" y="2418344"/>
            <a:ext cx="1407795" cy="553456"/>
          </a:xfrm>
          <a:prstGeom prst="straightConnector1">
            <a:avLst/>
          </a:prstGeom>
          <a:ln w="19050"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26"/>
          <p:cNvSpPr txBox="1">
            <a:spLocks noChangeArrowheads="1"/>
          </p:cNvSpPr>
          <p:nvPr/>
        </p:nvSpPr>
        <p:spPr bwMode="auto">
          <a:xfrm>
            <a:off x="105410" y="2286000"/>
            <a:ext cx="106299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0" dirty="0" smtClean="0">
                <a:solidFill>
                  <a:schemeClr val="tx1"/>
                </a:solidFill>
              </a:rPr>
              <a:t>TF coils</a:t>
            </a:r>
            <a:endParaRPr lang="en-US" sz="14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1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42975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Conformal blankets + breeding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dirty="0" smtClean="0"/>
              <a:t>top/bottom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important for tritium breeding ratio TBR ~ 1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62475" y="3602040"/>
            <a:ext cx="3751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/>
              <a:t>Inner Blanket Segment = </a:t>
            </a:r>
            <a:r>
              <a:rPr lang="en-US" sz="2000" b="1" i="0" dirty="0" smtClean="0">
                <a:solidFill>
                  <a:srgbClr val="FF0000"/>
                </a:solidFill>
              </a:rPr>
              <a:t>0.81</a:t>
            </a:r>
            <a:endParaRPr lang="en-US" sz="2000" b="1" i="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86275" y="4276665"/>
            <a:ext cx="3807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/>
              <a:t>Outer Blanket Segment = </a:t>
            </a:r>
            <a:r>
              <a:rPr lang="en-US" sz="2000" b="1" i="0" dirty="0" smtClean="0">
                <a:solidFill>
                  <a:srgbClr val="FF0000"/>
                </a:solidFill>
              </a:rPr>
              <a:t>0.15</a:t>
            </a:r>
            <a:endParaRPr lang="en-US" sz="2000" b="1" i="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808214" y="5147446"/>
            <a:ext cx="3163574" cy="923330"/>
          </a:xfrm>
          <a:prstGeom prst="rect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2000" i="0" dirty="0" smtClean="0">
                <a:solidFill>
                  <a:schemeClr val="dk1"/>
                </a:solidFill>
                <a:cs typeface="Arial" panose="020B0604020202020204" pitchFamily="34" charset="0"/>
              </a:rPr>
              <a:t>Total TBR ~ 1.03 with no penetrations or ports</a:t>
            </a:r>
          </a:p>
          <a:p>
            <a:pPr algn="ctr" eaLnBrk="1" hangingPunct="1">
              <a:defRPr/>
            </a:pPr>
            <a:r>
              <a:rPr lang="en-US" sz="1400" i="0" dirty="0" smtClean="0">
                <a:solidFill>
                  <a:schemeClr val="dk1"/>
                </a:solidFill>
                <a:cs typeface="Arial" panose="020B0604020202020204" pitchFamily="34" charset="0"/>
              </a:rPr>
              <a:t>(</a:t>
            </a:r>
            <a:r>
              <a:rPr lang="en-US" sz="1400" i="0" dirty="0" err="1" smtClean="0">
                <a:solidFill>
                  <a:schemeClr val="dk1"/>
                </a:solidFill>
                <a:cs typeface="Arial" panose="020B0604020202020204" pitchFamily="34" charset="0"/>
              </a:rPr>
              <a:t>heterogenous</a:t>
            </a:r>
            <a:r>
              <a:rPr lang="en-US" sz="1400" i="0" dirty="0" smtClean="0">
                <a:solidFill>
                  <a:schemeClr val="dk1"/>
                </a:solidFill>
                <a:cs typeface="Arial" panose="020B0604020202020204" pitchFamily="34" charset="0"/>
              </a:rPr>
              <a:t> outboard blanket)</a:t>
            </a:r>
            <a:endParaRPr lang="en-US" sz="1400" i="0" dirty="0">
              <a:solidFill>
                <a:schemeClr val="dk1"/>
              </a:solidFill>
              <a:cs typeface="Arial" panose="020B0604020202020204" pitchFamily="34" charset="0"/>
            </a:endParaRPr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446" y="1066800"/>
            <a:ext cx="2519629" cy="540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>
            <a:off x="1280846" y="1842189"/>
            <a:ext cx="86488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280846" y="1497701"/>
            <a:ext cx="919429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3" idx="3"/>
          </p:cNvCxnSpPr>
          <p:nvPr/>
        </p:nvCxnSpPr>
        <p:spPr>
          <a:xfrm>
            <a:off x="1285875" y="6115260"/>
            <a:ext cx="87629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280846" y="5670244"/>
            <a:ext cx="91942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36254" y="131303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dirty="0" smtClean="0">
                <a:solidFill>
                  <a:srgbClr val="FF0000"/>
                </a:solidFill>
              </a:rPr>
              <a:t>0.0004</a:t>
            </a:r>
            <a:endParaRPr lang="en-US" sz="1800" b="1" i="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5888" y="593059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dirty="0" smtClean="0">
                <a:solidFill>
                  <a:srgbClr val="FF0000"/>
                </a:solidFill>
              </a:rPr>
              <a:t>0.0004</a:t>
            </a:r>
            <a:endParaRPr lang="en-US" sz="1800" b="1" i="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5981" y="169665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dirty="0" smtClean="0">
                <a:solidFill>
                  <a:srgbClr val="FF0000"/>
                </a:solidFill>
              </a:rPr>
              <a:t>0.034</a:t>
            </a:r>
            <a:endParaRPr lang="en-US" sz="1800" b="1" i="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9099" y="547668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dirty="0" smtClean="0">
                <a:solidFill>
                  <a:srgbClr val="FF0000"/>
                </a:solidFill>
              </a:rPr>
              <a:t>0.034</a:t>
            </a:r>
            <a:endParaRPr lang="en-US" sz="1800" b="1" i="0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3038475" y="3592725"/>
            <a:ext cx="1447800" cy="1764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3267075" y="4138278"/>
            <a:ext cx="1219200" cy="1159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2200275" y="1404049"/>
            <a:ext cx="1981200" cy="4117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210050" y="1168094"/>
            <a:ext cx="2413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en-US" sz="2400" i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TBR = +0.07</a:t>
            </a:r>
            <a:endParaRPr lang="en-US" sz="2400" b="1" i="0" dirty="0">
              <a:solidFill>
                <a:srgbClr val="FF0000"/>
              </a:solidFill>
            </a:endParaRPr>
          </a:p>
        </p:txBody>
      </p:sp>
      <p:sp>
        <p:nvSpPr>
          <p:cNvPr id="19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04F7EDE0-0B50-47F6-9EAD-4C5D564506F9}" type="slidenum">
              <a:rPr lang="en-US" sz="900" i="0" smtClean="0">
                <a:solidFill>
                  <a:srgbClr val="3333CC"/>
                </a:solidFill>
                <a:latin typeface="+mn-lt"/>
                <a:ea typeface="ＭＳ Ｐゴシック" pitchFamily="1" charset="-128"/>
              </a:rPr>
              <a:pPr algn="r">
                <a:defRPr/>
              </a:pPr>
              <a:t>44</a:t>
            </a:fld>
            <a:endParaRPr lang="en-US" sz="900" i="0" smtClean="0">
              <a:solidFill>
                <a:srgbClr val="3333CC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3041" y="3557115"/>
            <a:ext cx="23910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i="0" dirty="0" smtClean="0"/>
              <a:t>R=1.7m configuration</a:t>
            </a:r>
            <a:endParaRPr lang="en-US" i="0" dirty="0"/>
          </a:p>
        </p:txBody>
      </p:sp>
      <p:pic>
        <p:nvPicPr>
          <p:cNvPr id="21" name="Picture 6" descr="File:UW-Madison logo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187144"/>
            <a:ext cx="1074989" cy="36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99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Quantified impact of TBM, MTM, NBI ports on TBR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922" y="1783280"/>
            <a:ext cx="2349878" cy="19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58355" y="1028581"/>
            <a:ext cx="292580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/>
              <a:t>No ports or penetrations, </a:t>
            </a:r>
          </a:p>
          <a:p>
            <a:pPr algn="ctr"/>
            <a:r>
              <a:rPr lang="en-US" sz="1400" i="0" dirty="0"/>
              <a:t>homogeneous breeding zones:  </a:t>
            </a:r>
          </a:p>
          <a:p>
            <a:pPr algn="ctr"/>
            <a:r>
              <a:rPr lang="en-US" sz="1800" i="0" dirty="0" smtClean="0">
                <a:solidFill>
                  <a:srgbClr val="FF0000"/>
                </a:solidFill>
              </a:rPr>
              <a:t>TBR = 1.03</a:t>
            </a:r>
            <a:endParaRPr lang="en-US" sz="1800" i="0" dirty="0">
              <a:solidFill>
                <a:srgbClr val="FF0000"/>
              </a:solidFill>
            </a:endParaRPr>
          </a:p>
        </p:txBody>
      </p:sp>
      <p:pic>
        <p:nvPicPr>
          <p:cNvPr id="10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95055"/>
            <a:ext cx="1905029" cy="184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752600"/>
            <a:ext cx="2392198" cy="1985649"/>
          </a:xfrm>
        </p:spPr>
      </p:pic>
      <p:sp>
        <p:nvSpPr>
          <p:cNvPr id="12" name="TextBox 11"/>
          <p:cNvSpPr txBox="1"/>
          <p:nvPr/>
        </p:nvSpPr>
        <p:spPr>
          <a:xfrm>
            <a:off x="2998420" y="1028581"/>
            <a:ext cx="299312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 smtClean="0"/>
              <a:t>Add 4 Test Blanket </a:t>
            </a:r>
          </a:p>
          <a:p>
            <a:pPr algn="ctr"/>
            <a:r>
              <a:rPr lang="en-US" sz="1400" i="0" dirty="0" smtClean="0"/>
              <a:t>Modules (TBMs)</a:t>
            </a:r>
          </a:p>
          <a:p>
            <a:pPr algn="ctr"/>
            <a:r>
              <a:rPr lang="en-US" sz="1800" i="0" dirty="0" smtClean="0">
                <a:solidFill>
                  <a:srgbClr val="FF0000"/>
                </a:solidFill>
              </a:rPr>
              <a:t>TBR = 1.02 (</a:t>
            </a:r>
            <a:r>
              <a:rPr lang="en-US" sz="18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1800" i="0" dirty="0" smtClean="0">
                <a:solidFill>
                  <a:srgbClr val="FF0000"/>
                </a:solidFill>
                <a:latin typeface="+mn-lt"/>
              </a:rPr>
              <a:t>TBR</a:t>
            </a:r>
            <a:r>
              <a:rPr lang="en-US" sz="18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sz="1800" i="0" dirty="0" smtClean="0">
                <a:solidFill>
                  <a:srgbClr val="FF0000"/>
                </a:solidFill>
              </a:rPr>
              <a:t>= -0.01)</a:t>
            </a:r>
            <a:endParaRPr lang="en-US" sz="1800" i="0" dirty="0">
              <a:solidFill>
                <a:srgbClr val="FF0000"/>
              </a:solidFill>
            </a:endParaRPr>
          </a:p>
        </p:txBody>
      </p:sp>
      <p:pic>
        <p:nvPicPr>
          <p:cNvPr id="13" name="Content Placehold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217446" y="2392679"/>
            <a:ext cx="1517982" cy="827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ight Arrow 14"/>
          <p:cNvSpPr/>
          <p:nvPr/>
        </p:nvSpPr>
        <p:spPr bwMode="auto">
          <a:xfrm>
            <a:off x="2883278" y="2590800"/>
            <a:ext cx="457200" cy="3810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75807" y="1828800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chemeClr val="tx1"/>
                </a:solidFill>
              </a:rPr>
              <a:t>TBM</a:t>
            </a:r>
            <a:endParaRPr lang="en-US" sz="1400" i="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50706" y="2140803"/>
            <a:ext cx="839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0" dirty="0" err="1" smtClean="0">
                <a:solidFill>
                  <a:schemeClr val="bg1"/>
                </a:solidFill>
              </a:rPr>
              <a:t>LiPb</a:t>
            </a:r>
            <a:r>
              <a:rPr lang="en-US" sz="1100" b="1" i="0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sz="1100" b="1" i="0" dirty="0" smtClean="0">
                <a:solidFill>
                  <a:schemeClr val="bg1"/>
                </a:solidFill>
              </a:rPr>
              <a:t>cooling channel,</a:t>
            </a:r>
          </a:p>
          <a:p>
            <a:pPr algn="ctr"/>
            <a:r>
              <a:rPr lang="en-US" sz="1100" b="1" i="0" dirty="0" smtClean="0">
                <a:solidFill>
                  <a:schemeClr val="bg1"/>
                </a:solidFill>
              </a:rPr>
              <a:t> FCI</a:t>
            </a:r>
            <a:endParaRPr lang="en-US" sz="1100" b="1" i="0" dirty="0">
              <a:solidFill>
                <a:schemeClr val="bg1"/>
              </a:solidFill>
            </a:endParaRPr>
          </a:p>
        </p:txBody>
      </p:sp>
      <p:pic>
        <p:nvPicPr>
          <p:cNvPr id="19" name="Content Placeholder 4"/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801" y="4059051"/>
            <a:ext cx="2362200" cy="196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66767" y="5968425"/>
            <a:ext cx="2986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 smtClean="0"/>
              <a:t>1 Materials Test  Module (MTM)</a:t>
            </a:r>
          </a:p>
          <a:p>
            <a:pPr algn="ctr"/>
            <a:r>
              <a:rPr lang="en-US" sz="1800" i="0" dirty="0" smtClean="0">
                <a:solidFill>
                  <a:srgbClr val="FF0000"/>
                </a:solidFill>
              </a:rPr>
              <a:t>TBR = 1.01 (</a:t>
            </a:r>
            <a:r>
              <a:rPr lang="en-US" sz="18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1800" i="0" dirty="0" smtClean="0">
                <a:solidFill>
                  <a:srgbClr val="FF0000"/>
                </a:solidFill>
                <a:latin typeface="+mn-lt"/>
              </a:rPr>
              <a:t>TBR </a:t>
            </a:r>
            <a:r>
              <a:rPr lang="en-US" sz="1800" i="0" dirty="0" smtClean="0">
                <a:solidFill>
                  <a:srgbClr val="FF0000"/>
                </a:solidFill>
              </a:rPr>
              <a:t>= </a:t>
            </a:r>
            <a:r>
              <a:rPr lang="en-US" sz="1800" i="0" dirty="0">
                <a:solidFill>
                  <a:srgbClr val="FF0000"/>
                </a:solidFill>
              </a:rPr>
              <a:t>-</a:t>
            </a:r>
            <a:r>
              <a:rPr lang="en-US" sz="1800" i="0" dirty="0" smtClean="0">
                <a:solidFill>
                  <a:srgbClr val="FF0000"/>
                </a:solidFill>
              </a:rPr>
              <a:t>0.02)</a:t>
            </a:r>
            <a:endParaRPr lang="en-US" sz="1800" i="0" dirty="0">
              <a:solidFill>
                <a:srgbClr val="FF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6200" y="4264223"/>
            <a:ext cx="721398" cy="1532699"/>
            <a:chOff x="2743200" y="4264223"/>
            <a:chExt cx="721398" cy="1532699"/>
          </a:xfrm>
        </p:grpSpPr>
        <p:pic>
          <p:nvPicPr>
            <p:cNvPr id="24" name="Content Placeholder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2453252" y="4802124"/>
              <a:ext cx="1298144" cy="691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4"/>
            <p:cNvSpPr txBox="1">
              <a:spLocks noChangeAspect="1"/>
            </p:cNvSpPr>
            <p:nvPr/>
          </p:nvSpPr>
          <p:spPr>
            <a:xfrm>
              <a:off x="2743200" y="4722912"/>
              <a:ext cx="721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0" dirty="0" err="1" smtClean="0"/>
                <a:t>Ferritic</a:t>
              </a:r>
              <a:r>
                <a:rPr lang="en-US" sz="1200" b="1" i="0" dirty="0" smtClean="0"/>
                <a:t> Steel</a:t>
              </a:r>
              <a:endParaRPr lang="en-US" sz="1200" b="1" i="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91203" y="4264223"/>
              <a:ext cx="5918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0" dirty="0" smtClean="0">
                  <a:solidFill>
                    <a:schemeClr val="tx1"/>
                  </a:solidFill>
                </a:rPr>
                <a:t>MTM</a:t>
              </a:r>
              <a:endParaRPr lang="en-US" sz="1400" i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Right Arrow 26"/>
          <p:cNvSpPr/>
          <p:nvPr/>
        </p:nvSpPr>
        <p:spPr bwMode="auto">
          <a:xfrm rot="5400000">
            <a:off x="1603818" y="3706863"/>
            <a:ext cx="434874" cy="3810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19063" y="5968425"/>
            <a:ext cx="2143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0" dirty="0" smtClean="0"/>
              <a:t>4 TBM + 1 MTM + 4 NBI</a:t>
            </a:r>
          </a:p>
          <a:p>
            <a:pPr algn="ctr"/>
            <a:r>
              <a:rPr lang="en-US" sz="1800" i="0" dirty="0" smtClean="0">
                <a:solidFill>
                  <a:srgbClr val="FF0000"/>
                </a:solidFill>
              </a:rPr>
              <a:t>TBR = 0.97 </a:t>
            </a:r>
            <a:endParaRPr lang="en-US" sz="1800" i="0" dirty="0">
              <a:solidFill>
                <a:srgbClr val="FF0000"/>
              </a:solidFill>
            </a:endParaRPr>
          </a:p>
        </p:txBody>
      </p:sp>
      <p:sp>
        <p:nvSpPr>
          <p:cNvPr id="30" name="Right Arrow 29"/>
          <p:cNvSpPr/>
          <p:nvPr/>
        </p:nvSpPr>
        <p:spPr bwMode="auto">
          <a:xfrm rot="5400000">
            <a:off x="4240263" y="3706863"/>
            <a:ext cx="434874" cy="3810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2873753" y="4800600"/>
            <a:ext cx="457200" cy="38100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98227" y="3863876"/>
            <a:ext cx="3017173" cy="230832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u="sng" dirty="0" smtClean="0">
                <a:latin typeface="Arial Narrow" panose="020B0606020202030204" pitchFamily="34" charset="0"/>
              </a:rPr>
              <a:t>Approx. </a:t>
            </a:r>
            <a:r>
              <a:rPr lang="en-US" sz="2400" b="1" i="0" u="sng" dirty="0" smtClean="0">
                <a:latin typeface="Symbol" panose="05050102010706020507" pitchFamily="18" charset="2"/>
              </a:rPr>
              <a:t>D</a:t>
            </a:r>
            <a:r>
              <a:rPr lang="en-US" sz="2400" b="1" i="0" u="sng" dirty="0" smtClean="0">
                <a:latin typeface="Arial Narrow" panose="020B0606020202030204" pitchFamily="34" charset="0"/>
              </a:rPr>
              <a:t>TBR per port:</a:t>
            </a:r>
          </a:p>
          <a:p>
            <a:pPr marL="342900" indent="-2286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314450" algn="l"/>
              </a:tabLst>
            </a:pPr>
            <a:r>
              <a:rPr lang="en-US" sz="2400" i="0" dirty="0" smtClean="0">
                <a:solidFill>
                  <a:srgbClr val="FF0000"/>
                </a:solidFill>
              </a:rPr>
              <a:t>TBM:  	-0.25%</a:t>
            </a:r>
          </a:p>
          <a:p>
            <a:pPr marL="342900" indent="-2286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314450" algn="l"/>
              </a:tabLst>
            </a:pPr>
            <a:r>
              <a:rPr lang="en-US" sz="2400" i="0" dirty="0" smtClean="0">
                <a:solidFill>
                  <a:srgbClr val="FF0000"/>
                </a:solidFill>
              </a:rPr>
              <a:t>MTM:  	-2.0%</a:t>
            </a:r>
          </a:p>
          <a:p>
            <a:pPr marL="342900" indent="-2286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314450" algn="l"/>
              </a:tabLst>
            </a:pPr>
            <a:r>
              <a:rPr lang="en-US" sz="2400" i="0" dirty="0" smtClean="0">
                <a:solidFill>
                  <a:srgbClr val="FF0000"/>
                </a:solidFill>
              </a:rPr>
              <a:t>NBI: 	-0.75%</a:t>
            </a:r>
            <a:endParaRPr lang="en-US" sz="2400" i="0" dirty="0">
              <a:solidFill>
                <a:srgbClr val="FF0000"/>
              </a:solidFill>
            </a:endParaRPr>
          </a:p>
        </p:txBody>
      </p:sp>
      <p:pic>
        <p:nvPicPr>
          <p:cNvPr id="28" name="Picture 6" descr="File:UW-Madison logo.sv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461" y="1066704"/>
            <a:ext cx="1074989" cy="36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16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Find R ≥ 1.7m necessary for TBR ≥ 1 at A=1.7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60"/>
          <p:cNvSpPr txBox="1">
            <a:spLocks noChangeArrowheads="1"/>
          </p:cNvSpPr>
          <p:nvPr/>
        </p:nvSpPr>
        <p:spPr bwMode="auto">
          <a:xfrm>
            <a:off x="304800" y="1143000"/>
            <a:ext cx="30877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hangingPunct="1"/>
            <a:r>
              <a:rPr lang="en-US" altLang="en-US" sz="2800" b="0" i="0" dirty="0" smtClean="0"/>
              <a:t>R=1.7m:  </a:t>
            </a:r>
            <a:r>
              <a:rPr lang="en-US" altLang="en-US" sz="2800" b="1" i="0" dirty="0" smtClean="0">
                <a:solidFill>
                  <a:srgbClr val="FF0000"/>
                </a:solidFill>
              </a:rPr>
              <a:t>TBR ≥ 1</a:t>
            </a:r>
            <a:endParaRPr lang="en-US" altLang="en-US" sz="2800" b="1" i="0" dirty="0">
              <a:solidFill>
                <a:srgbClr val="FF0000"/>
              </a:solidFill>
            </a:endParaRPr>
          </a:p>
        </p:txBody>
      </p:sp>
      <p:sp>
        <p:nvSpPr>
          <p:cNvPr id="13" name="TextBox 60"/>
          <p:cNvSpPr txBox="1">
            <a:spLocks noChangeArrowheads="1"/>
          </p:cNvSpPr>
          <p:nvPr/>
        </p:nvSpPr>
        <p:spPr bwMode="auto">
          <a:xfrm>
            <a:off x="4487786" y="1143000"/>
            <a:ext cx="42370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 eaLnBrk="1" hangingPunct="1"/>
            <a:r>
              <a:rPr lang="en-US" altLang="en-US" sz="2800" b="0" i="0" dirty="0" smtClean="0"/>
              <a:t>R=1.0m:  </a:t>
            </a:r>
            <a:r>
              <a:rPr lang="en-US" altLang="en-US" sz="2800" b="1" i="0" dirty="0" smtClean="0">
                <a:solidFill>
                  <a:srgbClr val="FF0000"/>
                </a:solidFill>
              </a:rPr>
              <a:t>TBR &lt; 1 (≈ 0.9)</a:t>
            </a:r>
          </a:p>
        </p:txBody>
      </p:sp>
      <p:pic>
        <p:nvPicPr>
          <p:cNvPr id="14" name="Picture 13" descr="1 Meter Device Midplane Section 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273" y="1821922"/>
            <a:ext cx="3408527" cy="2954421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858" y="3871912"/>
            <a:ext cx="33576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9337">
            <a:off x="5859170" y="3695937"/>
            <a:ext cx="33576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06414">
            <a:off x="5525207" y="2642616"/>
            <a:ext cx="33576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7536">
            <a:off x="5859170" y="2172385"/>
            <a:ext cx="33576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8681">
            <a:off x="6960738" y="3695769"/>
            <a:ext cx="331470" cy="61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25973" y="1752600"/>
            <a:ext cx="4329007" cy="4200653"/>
            <a:chOff x="225973" y="1752600"/>
            <a:chExt cx="4329007" cy="4200653"/>
          </a:xfrm>
        </p:grpSpPr>
        <p:pic>
          <p:nvPicPr>
            <p:cNvPr id="22" name="Picture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73" y="1752600"/>
              <a:ext cx="4329007" cy="4200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3200400" y="1929384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0">
                <a:solidFill>
                  <a:schemeClr val="accent2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7200" y="205105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0">
                <a:solidFill>
                  <a:schemeClr val="accent2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43000" y="5715000"/>
              <a:ext cx="609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0">
                <a:solidFill>
                  <a:schemeClr val="accent2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162798" y="1752600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TBM</a:t>
            </a:r>
            <a:endParaRPr lang="en-US" sz="1600" b="1" i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8950" y="1937266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endParaRPr lang="en-US" sz="1600" b="1" i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47800" y="5726668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MTM</a:t>
            </a:r>
            <a:endParaRPr lang="en-US" sz="1600" b="1" i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76536" y="2178050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TBM</a:t>
            </a:r>
            <a:endParaRPr lang="en-US" sz="1600" b="1" i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24407" y="4278868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MTM</a:t>
            </a:r>
            <a:endParaRPr lang="en-US" sz="1600" b="1" i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52647" y="1905000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endParaRPr lang="en-US" sz="1600" b="1" i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4659005" y="4776343"/>
            <a:ext cx="4175236" cy="158981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/>
            <a:r>
              <a:rPr lang="en-US" sz="1800" b="1" i="0" kern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1m device cannot achieve TBR &gt; 1 even with design changes</a:t>
            </a:r>
          </a:p>
          <a:p>
            <a:pPr marL="233363" indent="-233363"/>
            <a:r>
              <a:rPr lang="en-US" sz="1800" b="1" i="0" kern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r>
              <a:rPr lang="en-US" sz="1800" b="0" i="0" kern="0" smtClean="0">
                <a:latin typeface="Arial" panose="020B0604020202020204" pitchFamily="34" charset="0"/>
                <a:cs typeface="Arial" panose="020B0604020202020204" pitchFamily="34" charset="0"/>
              </a:rPr>
              <a:t>: purchase ~0.4-0.55kg of T/FPY from outside sources at $30-100k/g of T, costing $12-55M/FPY</a:t>
            </a:r>
            <a:endParaRPr lang="en-US" b="0" i="0" kern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i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6" descr="File:UW-Madison logo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1" y="6065222"/>
            <a:ext cx="1074989" cy="36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80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FNSF center-stack can build upon NSTX-U design </a:t>
            </a:r>
            <a:br>
              <a:rPr lang="en-US" sz="2800" dirty="0" smtClean="0"/>
            </a:br>
            <a:r>
              <a:rPr lang="en-US" sz="2800" dirty="0" smtClean="0"/>
              <a:t>and incorporate NSTX stability results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876800"/>
            <a:ext cx="9067800" cy="1676400"/>
          </a:xfrm>
        </p:spPr>
        <p:txBody>
          <a:bodyPr>
            <a:normAutofit lnSpcReduction="10000"/>
          </a:bodyPr>
          <a:lstStyle/>
          <a:p>
            <a:pPr marL="114300" indent="-114300"/>
            <a:r>
              <a:rPr lang="en-US" sz="2000" b="1" dirty="0" smtClean="0"/>
              <a:t>Like NSTX-U, use TF wedge segments (but brazed/pressed-fit together)</a:t>
            </a:r>
          </a:p>
          <a:p>
            <a:pPr marL="342900" lvl="1" indent="-168275"/>
            <a:r>
              <a:rPr lang="en-US" sz="1800" dirty="0" smtClean="0"/>
              <a:t>Coolant paths: gun-drilled holes or grooves in side of wedges + welded tube</a:t>
            </a:r>
          </a:p>
          <a:p>
            <a:pPr marL="114300" indent="-114300"/>
            <a:r>
              <a:rPr lang="en-US" sz="2000" b="1" dirty="0" smtClean="0"/>
              <a:t>Bitter-plate </a:t>
            </a:r>
            <a:r>
              <a:rPr lang="en-US" sz="2000" b="1" dirty="0" err="1" smtClean="0"/>
              <a:t>divertor</a:t>
            </a:r>
            <a:r>
              <a:rPr lang="en-US" sz="2000" b="1" dirty="0" smtClean="0"/>
              <a:t> PF magnets in ends of TF achieve high </a:t>
            </a:r>
            <a:r>
              <a:rPr lang="en-US" sz="2000" b="1" dirty="0" err="1" smtClean="0"/>
              <a:t>triangularity</a:t>
            </a:r>
            <a:endParaRPr lang="en-US" sz="2000" b="1" dirty="0" smtClean="0"/>
          </a:p>
          <a:p>
            <a:pPr marL="342900" lvl="1" indent="-168275"/>
            <a:r>
              <a:rPr lang="en-US" sz="1800" b="1" dirty="0" smtClean="0"/>
              <a:t>NSTX data:  </a:t>
            </a:r>
            <a:r>
              <a:rPr lang="en-US" sz="1800" dirty="0" smtClean="0"/>
              <a:t>High </a:t>
            </a:r>
            <a:r>
              <a:rPr lang="en-US" sz="1800" dirty="0" smtClean="0">
                <a:latin typeface="Symbol" pitchFamily="18" charset="2"/>
              </a:rPr>
              <a:t>d</a:t>
            </a:r>
            <a:r>
              <a:rPr lang="en-US" sz="1800" dirty="0" smtClean="0"/>
              <a:t> &gt; 0.55 and shaping S </a:t>
            </a:r>
            <a:r>
              <a:rPr lang="en-US" sz="1800" dirty="0" smtClean="0">
                <a:latin typeface="Symbol" pitchFamily="18" charset="2"/>
              </a:rPr>
              <a:t></a:t>
            </a:r>
            <a:r>
              <a:rPr lang="en-US" sz="1800" dirty="0" smtClean="0"/>
              <a:t> q</a:t>
            </a:r>
            <a:r>
              <a:rPr lang="en-US" sz="1800" baseline="-25000" dirty="0" smtClean="0"/>
              <a:t>95</a:t>
            </a:r>
            <a:r>
              <a:rPr lang="en-US" sz="1800" dirty="0" smtClean="0"/>
              <a:t>I</a:t>
            </a:r>
            <a:r>
              <a:rPr lang="en-US" sz="1800" baseline="-25000" dirty="0" smtClean="0"/>
              <a:t>P</a:t>
            </a:r>
            <a:r>
              <a:rPr lang="en-US" sz="1800" dirty="0" smtClean="0"/>
              <a:t>/</a:t>
            </a:r>
            <a:r>
              <a:rPr lang="en-US" sz="1800" dirty="0" err="1" smtClean="0"/>
              <a:t>aB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 &gt; 25 minimizes </a:t>
            </a:r>
            <a:r>
              <a:rPr lang="en-US" sz="1800" dirty="0" err="1" smtClean="0"/>
              <a:t>disruptivity</a:t>
            </a:r>
            <a:endParaRPr lang="en-US" sz="1800" dirty="0" smtClean="0"/>
          </a:p>
          <a:p>
            <a:pPr marL="342900" lvl="1" indent="-168275"/>
            <a:r>
              <a:rPr lang="en-US" sz="1800" dirty="0" err="1" smtClean="0"/>
              <a:t>Neutronics</a:t>
            </a:r>
            <a:r>
              <a:rPr lang="en-US" sz="1800" dirty="0" smtClean="0"/>
              <a:t>:  </a:t>
            </a:r>
            <a:r>
              <a:rPr lang="en-US" sz="1800" dirty="0" err="1" smtClean="0"/>
              <a:t>MgO</a:t>
            </a:r>
            <a:r>
              <a:rPr lang="en-US" sz="1800" dirty="0" smtClean="0"/>
              <a:t> insulation can withstand lifetime (6 FPY) radiation dose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F6138E-F839-4DBF-BB53-E95B5537780E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3333CC"/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 l="27341" t="25552" r="38132" b="2837"/>
          <a:stretch>
            <a:fillRect/>
          </a:stretch>
        </p:blipFill>
        <p:spPr bwMode="auto">
          <a:xfrm>
            <a:off x="6043981" y="1143000"/>
            <a:ext cx="249041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/>
          <a:srcRect l="47131" t="21538" r="32668" b="9744"/>
          <a:stretch>
            <a:fillRect/>
          </a:stretch>
        </p:blipFill>
        <p:spPr bwMode="auto">
          <a:xfrm>
            <a:off x="3770845" y="1035685"/>
            <a:ext cx="1563288" cy="376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 bwMode="auto">
          <a:xfrm rot="2145919">
            <a:off x="4448297" y="2412181"/>
            <a:ext cx="2834701" cy="209702"/>
          </a:xfrm>
          <a:prstGeom prst="rightArrow">
            <a:avLst/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30673" t="21538" r="49876" b="5641"/>
          <a:stretch>
            <a:fillRect/>
          </a:stretch>
        </p:blipFill>
        <p:spPr bwMode="auto">
          <a:xfrm>
            <a:off x="986465" y="1066800"/>
            <a:ext cx="148898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43781" t="16467" r="44279" b="10463"/>
          <a:stretch>
            <a:fillRect/>
          </a:stretch>
        </p:blipFill>
        <p:spPr bwMode="auto">
          <a:xfrm>
            <a:off x="457200" y="1371600"/>
            <a:ext cx="570445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 l="26186" t="20512" r="55859" b="2563"/>
          <a:stretch>
            <a:fillRect/>
          </a:stretch>
        </p:blipFill>
        <p:spPr bwMode="auto">
          <a:xfrm>
            <a:off x="2475445" y="1219200"/>
            <a:ext cx="119562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 bwMode="auto">
          <a:xfrm>
            <a:off x="875245" y="2667000"/>
            <a:ext cx="457200" cy="323599"/>
          </a:xfrm>
          <a:prstGeom prst="rightArrow">
            <a:avLst/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2246845" y="2667000"/>
            <a:ext cx="457200" cy="323599"/>
          </a:xfrm>
          <a:prstGeom prst="rightArrow">
            <a:avLst/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3618445" y="2667000"/>
            <a:ext cx="457200" cy="323599"/>
          </a:xfrm>
          <a:prstGeom prst="rightArrow">
            <a:avLst/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6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2" cstate="print"/>
          <a:srcRect l="28500" t="20583" r="27250" b="4288"/>
          <a:stretch>
            <a:fillRect/>
          </a:stretch>
        </p:blipFill>
        <p:spPr bwMode="auto">
          <a:xfrm>
            <a:off x="304800" y="1066800"/>
            <a:ext cx="246345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2918" t="24615" r="39401" b="8718"/>
          <a:stretch>
            <a:fillRect/>
          </a:stretch>
        </p:blipFill>
        <p:spPr bwMode="auto">
          <a:xfrm>
            <a:off x="2514600" y="2590800"/>
            <a:ext cx="2319506" cy="399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34826" t="30875" r="18408" b="28988"/>
          <a:stretch>
            <a:fillRect/>
          </a:stretch>
        </p:blipFill>
        <p:spPr bwMode="auto">
          <a:xfrm>
            <a:off x="5257800" y="1295400"/>
            <a:ext cx="2570264" cy="208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flipV="1">
            <a:off x="4267200" y="2971800"/>
            <a:ext cx="1692613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 l="31841" t="27787" r="22388" b="31046"/>
          <a:stretch>
            <a:fillRect/>
          </a:stretch>
        </p:blipFill>
        <p:spPr bwMode="auto">
          <a:xfrm>
            <a:off x="6629400" y="3505200"/>
            <a:ext cx="2306969" cy="196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5257800" y="5105400"/>
            <a:ext cx="114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Glidcop plates </a:t>
            </a:r>
            <a:endParaRPr lang="en-US" sz="1600" dirty="0"/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958945" y="4343400"/>
            <a:ext cx="14418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 smtClean="0"/>
              <a:t>Insulator 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400800" y="4267200"/>
            <a:ext cx="533400" cy="22860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172200" y="5181600"/>
            <a:ext cx="990600" cy="33664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228600"/>
            <a:ext cx="9144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i="0" dirty="0" smtClean="0"/>
              <a:t>Bitter coil insert for </a:t>
            </a:r>
            <a:r>
              <a:rPr lang="en-US" sz="2800" b="1" i="0" dirty="0" err="1" smtClean="0"/>
              <a:t>divertor</a:t>
            </a:r>
            <a:r>
              <a:rPr lang="en-US" sz="2800" b="1" i="0" dirty="0" smtClean="0"/>
              <a:t> coils in ends of TF</a:t>
            </a:r>
            <a:endParaRPr lang="en-US" sz="2800" b="1" i="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524000" y="3124200"/>
            <a:ext cx="1066800" cy="7620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 anchor="ctr"/>
          <a:lstStyle/>
          <a:p>
            <a:pPr algn="r">
              <a:defRPr/>
            </a:pPr>
            <a:fld id="{23F6138E-F839-4DBF-BB53-E95B5537780E}" type="slidenum">
              <a:rPr lang="en-US" sz="900" i="0" smtClean="0">
                <a:solidFill>
                  <a:srgbClr val="3333CC"/>
                </a:solidFill>
              </a:rPr>
              <a:pPr algn="r">
                <a:defRPr/>
              </a:pPr>
              <a:t>48</a:t>
            </a:fld>
            <a:endParaRPr lang="en-US" sz="900" i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5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dirty="0" err="1" smtClean="0"/>
              <a:t>MgO</a:t>
            </a:r>
            <a:r>
              <a:rPr lang="en-US" sz="2800" dirty="0" smtClean="0"/>
              <a:t> insulation appears to have good </a:t>
            </a:r>
            <a:br>
              <a:rPr lang="en-US" sz="2800" dirty="0" smtClean="0"/>
            </a:br>
            <a:r>
              <a:rPr lang="en-US" sz="2800" dirty="0" smtClean="0"/>
              <a:t>radiation resistance for </a:t>
            </a:r>
            <a:r>
              <a:rPr lang="en-US" sz="2800" dirty="0" err="1" smtClean="0"/>
              <a:t>divertor</a:t>
            </a:r>
            <a:r>
              <a:rPr lang="en-US" sz="2800" dirty="0" smtClean="0"/>
              <a:t> PF coils</a:t>
            </a:r>
          </a:p>
        </p:txBody>
      </p:sp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066800"/>
            <a:ext cx="4424436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5941543"/>
            <a:ext cx="3631163" cy="27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5733493"/>
            <a:ext cx="3200400" cy="92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3D9F0C7-13CA-46AE-99FA-1E9939B040BD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5410200" y="4122420"/>
            <a:ext cx="990600" cy="10668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6324600" y="3505200"/>
            <a:ext cx="685800" cy="60960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6566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Beyond high-B</a:t>
            </a:r>
            <a:r>
              <a:rPr lang="en-US" sz="3200" baseline="-25000" dirty="0" smtClean="0"/>
              <a:t>T</a:t>
            </a:r>
            <a:r>
              <a:rPr lang="en-US" sz="3200" dirty="0" smtClean="0"/>
              <a:t> capability, HTS cables using REBCO tapes achieving very high winding pack current density</a:t>
            </a:r>
            <a:endParaRPr lang="en-US" sz="32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859185" y="1066800"/>
            <a:ext cx="3156140" cy="2701194"/>
            <a:chOff x="5075365" y="1206002"/>
            <a:chExt cx="3945175" cy="3376492"/>
          </a:xfrm>
        </p:grpSpPr>
        <p:sp>
          <p:nvSpPr>
            <p:cNvPr id="5" name="Oval 4"/>
            <p:cNvSpPr/>
            <p:nvPr/>
          </p:nvSpPr>
          <p:spPr>
            <a:xfrm>
              <a:off x="5339892" y="2010336"/>
              <a:ext cx="1981200" cy="18288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120750" y="1834404"/>
              <a:ext cx="2394408" cy="21806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339892" y="2010336"/>
              <a:ext cx="1981200" cy="18288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7642693" y="1871403"/>
              <a:ext cx="6844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642693" y="4010063"/>
              <a:ext cx="6844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984913" y="1871403"/>
              <a:ext cx="0" cy="2157892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953740" y="2734235"/>
              <a:ext cx="1066800" cy="4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10 mm</a:t>
              </a:r>
              <a:endParaRPr lang="en-US" sz="1600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5120750" y="1286436"/>
              <a:ext cx="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7510658" y="1261803"/>
              <a:ext cx="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111225" y="1578421"/>
              <a:ext cx="2413458" cy="0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838030" y="1206002"/>
              <a:ext cx="1066800" cy="4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10 mm</a:t>
              </a:r>
              <a:endParaRPr lang="en-US" sz="1600" dirty="0"/>
            </a:p>
          </p:txBody>
        </p:sp>
        <p:cxnSp>
          <p:nvCxnSpPr>
            <p:cNvPr id="16" name="Straight Connector 15"/>
            <p:cNvCxnSpPr>
              <a:stCxn id="5" idx="1"/>
              <a:endCxn id="5" idx="5"/>
            </p:cNvCxnSpPr>
            <p:nvPr/>
          </p:nvCxnSpPr>
          <p:spPr>
            <a:xfrm>
              <a:off x="5630032" y="2278158"/>
              <a:ext cx="1400920" cy="1293156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2576571">
              <a:off x="5977304" y="2713140"/>
              <a:ext cx="1066800" cy="4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6</a:t>
              </a:r>
              <a:r>
                <a:rPr lang="en-US" sz="1600" dirty="0" smtClean="0"/>
                <a:t> mm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5365" y="4159301"/>
              <a:ext cx="3945174" cy="4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CC"/>
                  </a:solidFill>
                </a:rPr>
                <a:t>7</a:t>
              </a:r>
              <a:r>
                <a:rPr lang="en-US" sz="1600" b="1" dirty="0" smtClean="0">
                  <a:solidFill>
                    <a:srgbClr val="0000CC"/>
                  </a:solidFill>
                </a:rPr>
                <a:t> kA CORC (4.2K, 19 T) cable </a:t>
              </a:r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10" y="1401864"/>
            <a:ext cx="2222046" cy="21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4379" y="3779866"/>
            <a:ext cx="8989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CC"/>
                </a:solidFill>
              </a:rPr>
              <a:t>Base cable: </a:t>
            </a:r>
            <a:r>
              <a:rPr lang="en-US" sz="1600" dirty="0">
                <a:solidFill>
                  <a:srgbClr val="0000CC"/>
                </a:solidFill>
              </a:rPr>
              <a:t>5</a:t>
            </a:r>
            <a:r>
              <a:rPr lang="en-US" sz="1600" dirty="0" smtClean="0">
                <a:solidFill>
                  <a:srgbClr val="0000CC"/>
                </a:solidFill>
              </a:rPr>
              <a:t>0 tapes YBCO  Tapes with 38 </a:t>
            </a:r>
            <a:r>
              <a:rPr lang="en-US" sz="1600" dirty="0" smtClean="0">
                <a:solidFill>
                  <a:srgbClr val="0000CC"/>
                </a:solidFill>
                <a:latin typeface="Symbol" panose="05050102010706020507" pitchFamily="18" charset="2"/>
              </a:rPr>
              <a:t>m</a:t>
            </a:r>
            <a:r>
              <a:rPr lang="en-US" sz="1600" dirty="0" smtClean="0">
                <a:solidFill>
                  <a:srgbClr val="0000CC"/>
                </a:solidFill>
              </a:rPr>
              <a:t>m substrate (</a:t>
            </a:r>
            <a:r>
              <a:rPr lang="en-US" sz="1600" dirty="0" smtClean="0">
                <a:solidFill>
                  <a:srgbClr val="0000CC"/>
                </a:solidFill>
                <a:cs typeface="Calibri"/>
              </a:rPr>
              <a:t>Van </a:t>
            </a:r>
            <a:r>
              <a:rPr lang="en-US" sz="1600" dirty="0">
                <a:solidFill>
                  <a:srgbClr val="0000CC"/>
                </a:solidFill>
                <a:cs typeface="Calibri"/>
              </a:rPr>
              <a:t>Der </a:t>
            </a:r>
            <a:r>
              <a:rPr lang="en-US" sz="1600" dirty="0" err="1">
                <a:solidFill>
                  <a:srgbClr val="0000CC"/>
                </a:solidFill>
                <a:cs typeface="Calibri"/>
              </a:rPr>
              <a:t>Laan</a:t>
            </a:r>
            <a:r>
              <a:rPr lang="en-US" sz="1600" dirty="0">
                <a:solidFill>
                  <a:srgbClr val="0000CC"/>
                </a:solidFill>
                <a:cs typeface="Calibri"/>
              </a:rPr>
              <a:t>, HTS4Fusion, 2015</a:t>
            </a:r>
            <a:r>
              <a:rPr lang="en-US" sz="1600" dirty="0" smtClean="0">
                <a:solidFill>
                  <a:srgbClr val="0000CC"/>
                </a:solidFill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020850"/>
            <a:ext cx="3288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Higher </a:t>
            </a:r>
            <a:r>
              <a:rPr lang="en-US" sz="2400" b="1" dirty="0" err="1">
                <a:solidFill>
                  <a:srgbClr val="C00000"/>
                </a:solidFill>
              </a:rPr>
              <a:t>J</a:t>
            </a:r>
            <a:r>
              <a:rPr lang="en-US" sz="2400" b="1" baseline="-25000" dirty="0" err="1">
                <a:solidFill>
                  <a:srgbClr val="C00000"/>
                </a:solidFill>
              </a:rPr>
              <a:t>cable</a:t>
            </a:r>
            <a:r>
              <a:rPr lang="en-US" sz="2400" b="1" dirty="0">
                <a:solidFill>
                  <a:srgbClr val="C00000"/>
                </a:solidFill>
              </a:rPr>
              <a:t> HTS cable concepts </a:t>
            </a:r>
            <a:r>
              <a:rPr lang="en-US" sz="2400" b="1" dirty="0" smtClean="0">
                <a:solidFill>
                  <a:srgbClr val="C00000"/>
                </a:solidFill>
              </a:rPr>
              <a:t>under development: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276551" y="4882039"/>
            <a:ext cx="2560656" cy="15335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Conductor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Gas Cooled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8kA, 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000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160MA/m</a:t>
            </a:r>
            <a:r>
              <a:rPr lang="en-US" sz="2000" b="1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baseline="30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5753819" y="4533643"/>
            <a:ext cx="3306982" cy="1758336"/>
            <a:chOff x="4564693" y="1424115"/>
            <a:chExt cx="3890561" cy="2068632"/>
          </a:xfrm>
        </p:grpSpPr>
        <p:sp>
          <p:nvSpPr>
            <p:cNvPr id="24" name="Rounded Rectangle 23"/>
            <p:cNvSpPr/>
            <p:nvPr/>
          </p:nvSpPr>
          <p:spPr>
            <a:xfrm>
              <a:off x="6105654" y="1849358"/>
              <a:ext cx="1447355" cy="145282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238119" y="1966569"/>
              <a:ext cx="1197582" cy="1218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630100" y="1874007"/>
              <a:ext cx="413726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630100" y="3298845"/>
              <a:ext cx="413726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7836963" y="1874007"/>
              <a:ext cx="0" cy="1424837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6105654" y="1484285"/>
              <a:ext cx="0" cy="40613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550289" y="1467874"/>
              <a:ext cx="0" cy="40613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099896" y="1678814"/>
              <a:ext cx="1458870" cy="0"/>
            </a:xfrm>
            <a:prstGeom prst="line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550435" y="1424115"/>
              <a:ext cx="6448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mm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342614" y="2052898"/>
              <a:ext cx="988593" cy="1045741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342614" y="2200482"/>
              <a:ext cx="72800" cy="74757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421458" y="2068835"/>
              <a:ext cx="59430" cy="10298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495808" y="2052189"/>
              <a:ext cx="43422" cy="10298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539959" y="2068835"/>
              <a:ext cx="54573" cy="101315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614760" y="2060512"/>
              <a:ext cx="68691" cy="101315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686786" y="2060512"/>
              <a:ext cx="74305" cy="10214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761092" y="2061544"/>
              <a:ext cx="68240" cy="103709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836769" y="2070673"/>
              <a:ext cx="69091" cy="102796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092548" y="2052189"/>
              <a:ext cx="97911" cy="1046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190459" y="2070672"/>
              <a:ext cx="46061" cy="100299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291523" y="2196338"/>
              <a:ext cx="46061" cy="7766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994637" y="2051046"/>
              <a:ext cx="97911" cy="1046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5890925" y="2845946"/>
              <a:ext cx="284146" cy="254052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4564693" y="2949611"/>
              <a:ext cx="1680034" cy="543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SS conductor jacket for strength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5695634" y="2256872"/>
              <a:ext cx="584984" cy="19198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7810402" y="2443979"/>
              <a:ext cx="6448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mm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936062" y="2093931"/>
              <a:ext cx="972415" cy="325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Copper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itle 1"/>
          <p:cNvSpPr txBox="1">
            <a:spLocks/>
          </p:cNvSpPr>
          <p:nvPr/>
        </p:nvSpPr>
        <p:spPr bwMode="auto">
          <a:xfrm>
            <a:off x="0" y="1412455"/>
            <a:ext cx="2965409" cy="214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000" b="1" dirty="0" smtClean="0"/>
              <a:t>Conductor on Round Core Cables (CORC) </a:t>
            </a:r>
          </a:p>
          <a:p>
            <a:r>
              <a:rPr lang="en-US" sz="2000" b="1" dirty="0" smtClean="0"/>
              <a:t>J</a:t>
            </a:r>
            <a:r>
              <a:rPr lang="en-US" sz="2000" b="1" baseline="-25000" dirty="0" smtClean="0"/>
              <a:t>WP </a:t>
            </a:r>
            <a:r>
              <a:rPr lang="en-US" sz="2000" b="1" dirty="0" smtClean="0"/>
              <a:t>~ 70MA/m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19T</a:t>
            </a:r>
            <a:endParaRPr lang="en-US" sz="2000" b="1" dirty="0"/>
          </a:p>
        </p:txBody>
      </p:sp>
      <p:sp>
        <p:nvSpPr>
          <p:cNvPr id="55" name="Right Arrow 54"/>
          <p:cNvSpPr/>
          <p:nvPr/>
        </p:nvSpPr>
        <p:spPr>
          <a:xfrm>
            <a:off x="2979501" y="5341115"/>
            <a:ext cx="523721" cy="49975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98463" y="1377950"/>
            <a:ext cx="8364537" cy="4462463"/>
            <a:chOff x="669956" y="1219200"/>
            <a:chExt cx="8364647" cy="4462513"/>
          </a:xfrm>
        </p:grpSpPr>
        <p:pic>
          <p:nvPicPr>
            <p:cNvPr id="13317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21361" t="20293" r="2299" b="11688"/>
            <a:stretch>
              <a:fillRect/>
            </a:stretch>
          </p:blipFill>
          <p:spPr bwMode="auto">
            <a:xfrm>
              <a:off x="669956" y="1219200"/>
              <a:ext cx="8364647" cy="446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2041574" y="2889269"/>
              <a:ext cx="1019188" cy="122239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19" name="TextBox 5"/>
            <p:cNvSpPr txBox="1">
              <a:spLocks noChangeArrowheads="1"/>
            </p:cNvSpPr>
            <p:nvPr/>
          </p:nvSpPr>
          <p:spPr bwMode="auto">
            <a:xfrm>
              <a:off x="990600" y="2724834"/>
              <a:ext cx="105020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i="0">
                  <a:solidFill>
                    <a:schemeClr val="bg1"/>
                  </a:solidFill>
                  <a:cs typeface="Arial" pitchFamily="34" charset="0"/>
                </a:rPr>
                <a:t>VV lid / PF cryostat enclosure</a:t>
              </a:r>
            </a:p>
          </p:txBody>
        </p:sp>
        <p:sp>
          <p:nvSpPr>
            <p:cNvPr id="13320" name="TextBox 6"/>
            <p:cNvSpPr txBox="1">
              <a:spLocks noChangeArrowheads="1"/>
            </p:cNvSpPr>
            <p:nvPr/>
          </p:nvSpPr>
          <p:spPr bwMode="auto">
            <a:xfrm>
              <a:off x="1834832" y="1542365"/>
              <a:ext cx="10502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i="0">
                  <a:solidFill>
                    <a:schemeClr val="bg1"/>
                  </a:solidFill>
                  <a:cs typeface="Arial" pitchFamily="34" charset="0"/>
                </a:rPr>
                <a:t>Full blanket assembly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2741670" y="1773244"/>
              <a:ext cx="525470" cy="512768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22" name="TextBox 8"/>
            <p:cNvSpPr txBox="1">
              <a:spLocks noChangeArrowheads="1"/>
            </p:cNvSpPr>
            <p:nvPr/>
          </p:nvSpPr>
          <p:spPr bwMode="auto">
            <a:xfrm>
              <a:off x="3429000" y="1371600"/>
              <a:ext cx="10502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i="0">
                  <a:solidFill>
                    <a:schemeClr val="bg1"/>
                  </a:solidFill>
                  <a:cs typeface="Arial" pitchFamily="34" charset="0"/>
                </a:rPr>
                <a:t>TF center-stack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335541" y="1601792"/>
              <a:ext cx="525470" cy="257178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24" name="TextBox 10"/>
            <p:cNvSpPr txBox="1">
              <a:spLocks noChangeArrowheads="1"/>
            </p:cNvSpPr>
            <p:nvPr/>
          </p:nvSpPr>
          <p:spPr bwMode="auto">
            <a:xfrm>
              <a:off x="5715000" y="1348516"/>
              <a:ext cx="1432334" cy="461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i="0">
                  <a:solidFill>
                    <a:schemeClr val="bg1"/>
                  </a:solidFill>
                  <a:cs typeface="Arial" pitchFamily="34" charset="0"/>
                </a:rPr>
                <a:t>Upper TF horizontal legs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6248504" y="1773244"/>
              <a:ext cx="152402" cy="665169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26" name="TextBox 12"/>
            <p:cNvSpPr txBox="1">
              <a:spLocks noChangeArrowheads="1"/>
            </p:cNvSpPr>
            <p:nvPr/>
          </p:nvSpPr>
          <p:spPr bwMode="auto">
            <a:xfrm>
              <a:off x="7483066" y="1524000"/>
              <a:ext cx="143233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i="0">
                  <a:solidFill>
                    <a:schemeClr val="bg1"/>
                  </a:solidFill>
                  <a:cs typeface="Arial" pitchFamily="34" charset="0"/>
                </a:rPr>
                <a:t>Upper dome structure located on test cell shield plug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7467720" y="1925646"/>
              <a:ext cx="152402" cy="665169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28" name="TextBox 14"/>
            <p:cNvSpPr txBox="1">
              <a:spLocks noChangeArrowheads="1"/>
            </p:cNvSpPr>
            <p:nvPr/>
          </p:nvSpPr>
          <p:spPr bwMode="auto">
            <a:xfrm>
              <a:off x="7025866" y="4953000"/>
              <a:ext cx="97513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i="0">
                  <a:solidFill>
                    <a:schemeClr val="bg1"/>
                  </a:solidFill>
                  <a:cs typeface="Arial" pitchFamily="34" charset="0"/>
                </a:rPr>
                <a:t>TF power supplies</a:t>
              </a:r>
            </a:p>
          </p:txBody>
        </p:sp>
        <p:cxnSp>
          <p:nvCxnSpPr>
            <p:cNvPr id="16" name="Straight Arrow Connector 15"/>
            <p:cNvCxnSpPr>
              <a:stCxn id="13328" idx="1"/>
            </p:cNvCxnSpPr>
            <p:nvPr/>
          </p:nvCxnSpPr>
          <p:spPr>
            <a:xfrm flipH="1" flipV="1">
              <a:off x="6324705" y="5029243"/>
              <a:ext cx="701684" cy="153990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0" name="TextBox 16"/>
            <p:cNvSpPr txBox="1">
              <a:spLocks noChangeArrowheads="1"/>
            </p:cNvSpPr>
            <p:nvPr/>
          </p:nvSpPr>
          <p:spPr bwMode="auto">
            <a:xfrm>
              <a:off x="2607399" y="5124988"/>
              <a:ext cx="10502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i="0">
                  <a:solidFill>
                    <a:schemeClr val="bg1"/>
                  </a:solidFill>
                  <a:cs typeface="Arial" pitchFamily="34" charset="0"/>
                </a:rPr>
                <a:t>JT-60SA NNBI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3200464" y="4572038"/>
              <a:ext cx="152402" cy="552456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16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i="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R=1.7m ST-FNS </a:t>
            </a:r>
            <a:r>
              <a:rPr lang="en-US" sz="3200" b="1" i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</a:t>
            </a:r>
            <a:r>
              <a:rPr lang="en-US" sz="3200" b="1" i="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</a:p>
          <a:p>
            <a:pPr algn="ctr">
              <a:lnSpc>
                <a:spcPct val="90000"/>
              </a:lnSpc>
            </a:pPr>
            <a:r>
              <a:rPr lang="en-US" sz="2800" b="0" i="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sz="2800" b="0" i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800" b="0" i="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</a:t>
            </a:r>
            <a:r>
              <a:rPr lang="en-US" sz="2800" b="0" i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building </a:t>
            </a:r>
          </a:p>
        </p:txBody>
      </p:sp>
      <p:sp>
        <p:nvSpPr>
          <p:cNvPr id="21" name="Rectangle 20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</p:spPr>
        <p:txBody>
          <a:bodyPr anchor="ctr"/>
          <a:lstStyle/>
          <a:p>
            <a:pPr algn="r">
              <a:defRPr/>
            </a:pPr>
            <a:fld id="{04F7EDE0-0B50-47F6-9EAD-4C5D564506F9}" type="slidenum">
              <a:rPr lang="en-US" sz="900" i="0" smtClean="0">
                <a:solidFill>
                  <a:srgbClr val="3333CC"/>
                </a:solidFill>
                <a:latin typeface="+mn-lt"/>
                <a:ea typeface="ＭＳ Ｐゴシック" pitchFamily="1" charset="-128"/>
              </a:rPr>
              <a:pPr algn="r">
                <a:defRPr/>
              </a:pPr>
              <a:t>50</a:t>
            </a:fld>
            <a:endParaRPr lang="en-US" sz="900" i="0" smtClean="0">
              <a:solidFill>
                <a:srgbClr val="3333CC"/>
              </a:solidFill>
              <a:latin typeface="+mn-lt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745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 – </a:t>
            </a:r>
            <a:r>
              <a:rPr lang="en-US" dirty="0" smtClean="0"/>
              <a:t>HTS </a:t>
            </a:r>
            <a:r>
              <a:rPr lang="en-US" dirty="0"/>
              <a:t>TF FNSF</a:t>
            </a:r>
          </a:p>
        </p:txBody>
      </p:sp>
    </p:spTree>
    <p:extLst>
      <p:ext uri="{BB962C8B-B14F-4D97-AF65-F5344CB8AC3E}">
        <p14:creationId xmlns:p14="http://schemas.microsoft.com/office/powerpoint/2010/main" val="33867882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38"/>
            <a:ext cx="9144000" cy="976461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is optimal A for HTS FNSF / Pilot Plant?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01" y="1070338"/>
            <a:ext cx="9068498" cy="533046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 smtClean="0"/>
              <a:t>P</a:t>
            </a:r>
            <a:r>
              <a:rPr lang="en-US" sz="2400" baseline="-25000" dirty="0" err="1" smtClean="0"/>
              <a:t>fus</a:t>
            </a:r>
            <a:r>
              <a:rPr lang="en-US" sz="2400" dirty="0" smtClean="0"/>
              <a:t> / V ~ </a:t>
            </a:r>
            <a:r>
              <a:rPr lang="en-US" sz="2400" dirty="0" smtClean="0">
                <a:latin typeface="Symbol" panose="05050102010706020507" pitchFamily="18" charset="2"/>
              </a:rPr>
              <a:t>e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b</a:t>
            </a:r>
            <a:r>
              <a:rPr lang="en-US" sz="2400" baseline="-25000" dirty="0" err="1" smtClean="0"/>
              <a:t>N</a:t>
            </a:r>
            <a:r>
              <a:rPr lang="en-US" sz="2400" baseline="-250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k</a:t>
            </a:r>
            <a:r>
              <a:rPr lang="en-US" sz="2400" dirty="0"/>
              <a:t> </a:t>
            </a:r>
            <a:r>
              <a:rPr lang="en-US" sz="2400" dirty="0" smtClean="0"/>
              <a:t>B</a:t>
            </a:r>
            <a:r>
              <a:rPr lang="en-US" sz="2400" baseline="-25000" dirty="0" smtClean="0"/>
              <a:t>T 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4</a:t>
            </a:r>
            <a:r>
              <a:rPr lang="en-US" sz="2400" dirty="0" smtClean="0"/>
              <a:t> at fixed bootstrap fraction</a:t>
            </a:r>
          </a:p>
          <a:p>
            <a:pPr>
              <a:lnSpc>
                <a:spcPct val="90000"/>
              </a:lnSpc>
            </a:pPr>
            <a:r>
              <a:rPr lang="en-US" sz="2400" dirty="0" err="1">
                <a:latin typeface="Symbol" panose="05050102010706020507" pitchFamily="18" charset="2"/>
              </a:rPr>
              <a:t>b</a:t>
            </a:r>
            <a:r>
              <a:rPr lang="en-US" sz="2400" baseline="-25000" dirty="0" err="1"/>
              <a:t>N</a:t>
            </a:r>
            <a:r>
              <a:rPr lang="en-US" sz="2400" baseline="-25000" dirty="0"/>
              <a:t> </a:t>
            </a:r>
            <a:r>
              <a:rPr lang="en-US" sz="2400" dirty="0" smtClean="0"/>
              <a:t>and</a:t>
            </a:r>
            <a:r>
              <a:rPr lang="en-US" sz="2400" baseline="-250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k</a:t>
            </a:r>
            <a:r>
              <a:rPr lang="en-US" sz="2400" dirty="0" smtClean="0"/>
              <a:t> increase at lower aspect ratio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B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decreases at lower A – depends strongly on: </a:t>
            </a:r>
          </a:p>
          <a:p>
            <a:pPr marL="509588" lvl="1" indent="-276225"/>
            <a:r>
              <a:rPr lang="en-US" sz="2000" dirty="0" smtClean="0"/>
              <a:t>Inboard shielding, HTS allowable field and current density</a:t>
            </a:r>
          </a:p>
          <a:p>
            <a:pPr marL="0" indent="0" algn="ctr">
              <a:buNone/>
            </a:pPr>
            <a:endParaRPr lang="en-US" sz="100" b="1" u="sng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400" b="1" u="sng" dirty="0" smtClean="0">
                <a:solidFill>
                  <a:srgbClr val="C00000"/>
                </a:solidFill>
              </a:rPr>
              <a:t>Approach:</a:t>
            </a:r>
          </a:p>
          <a:p>
            <a:pPr>
              <a:lnSpc>
                <a:spcPct val="93000"/>
              </a:lnSpc>
            </a:pPr>
            <a:r>
              <a:rPr lang="en-US" sz="2400" dirty="0" smtClean="0"/>
              <a:t>Fix plasma major radius and heating power (50MW)</a:t>
            </a:r>
          </a:p>
          <a:p>
            <a:pPr lvl="1">
              <a:lnSpc>
                <a:spcPct val="93000"/>
              </a:lnSpc>
            </a:pPr>
            <a:r>
              <a:rPr lang="en-US" sz="2000" dirty="0" smtClean="0"/>
              <a:t>R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= 3m – smallest size for </a:t>
            </a:r>
            <a:r>
              <a:rPr lang="en-US" sz="2000" dirty="0" err="1" smtClean="0"/>
              <a:t>Q</a:t>
            </a:r>
            <a:r>
              <a:rPr lang="en-US" sz="2000" baseline="-25000" dirty="0" err="1" smtClean="0"/>
              <a:t>eng</a:t>
            </a:r>
            <a:r>
              <a:rPr lang="en-US" sz="2000" dirty="0" smtClean="0"/>
              <a:t> &gt; 1</a:t>
            </a:r>
            <a:r>
              <a:rPr lang="en-US" sz="2000" dirty="0"/>
              <a:t> </a:t>
            </a:r>
            <a:r>
              <a:rPr lang="en-US" sz="2000" dirty="0" smtClean="0"/>
              <a:t>and high </a:t>
            </a:r>
            <a:r>
              <a:rPr lang="en-US" sz="2000" dirty="0" err="1" smtClean="0"/>
              <a:t>fluence</a:t>
            </a:r>
            <a:r>
              <a:rPr lang="en-US" sz="2000" dirty="0" smtClean="0"/>
              <a:t> </a:t>
            </a:r>
          </a:p>
          <a:p>
            <a:pPr>
              <a:lnSpc>
                <a:spcPct val="93000"/>
              </a:lnSpc>
            </a:pPr>
            <a:r>
              <a:rPr lang="en-US" sz="2400" dirty="0" smtClean="0"/>
              <a:t>Apply magnet &amp; plasma constraints (see backup)</a:t>
            </a:r>
          </a:p>
          <a:p>
            <a:pPr lvl="1">
              <a:lnSpc>
                <a:spcPct val="93000"/>
              </a:lnSpc>
            </a:pPr>
            <a:r>
              <a:rPr lang="en-US" sz="2000" dirty="0" smtClean="0"/>
              <a:t>HTS strain: 0.3%, </a:t>
            </a:r>
            <a:r>
              <a:rPr lang="en-US" sz="2000" dirty="0" err="1" smtClean="0">
                <a:latin typeface="Symbol" panose="05050102010706020507" pitchFamily="18" charset="2"/>
              </a:rPr>
              <a:t>b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: n=1 no-wall, </a:t>
            </a:r>
            <a:r>
              <a:rPr lang="en-US" sz="2000" dirty="0" smtClean="0">
                <a:latin typeface="Symbol" panose="05050102010706020507" pitchFamily="18" charset="2"/>
              </a:rPr>
              <a:t>k</a:t>
            </a:r>
            <a:r>
              <a:rPr lang="en-US" sz="2000" dirty="0" smtClean="0"/>
              <a:t>: 0.95×limit, 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GW</a:t>
            </a:r>
            <a:r>
              <a:rPr lang="en-US" sz="2000" dirty="0" smtClean="0"/>
              <a:t> = 0.8</a:t>
            </a:r>
          </a:p>
          <a:p>
            <a:pPr>
              <a:lnSpc>
                <a:spcPct val="93000"/>
              </a:lnSpc>
            </a:pPr>
            <a:r>
              <a:rPr lang="en-US" sz="2400" dirty="0" smtClean="0"/>
              <a:t>Vary aspect ratio from A = 1.6 to 4</a:t>
            </a:r>
          </a:p>
          <a:p>
            <a:pPr>
              <a:lnSpc>
                <a:spcPct val="93000"/>
              </a:lnSpc>
            </a:pPr>
            <a:r>
              <a:rPr lang="en-US" sz="2400" dirty="0" smtClean="0"/>
              <a:t>Vary HTS current density, peak field</a:t>
            </a:r>
          </a:p>
          <a:p>
            <a:pPr lvl="1">
              <a:lnSpc>
                <a:spcPct val="93000"/>
              </a:lnSpc>
            </a:pPr>
            <a:r>
              <a:rPr lang="en-US" sz="2000" dirty="0" smtClean="0"/>
              <a:t>Also scan inboard shielding thickness (not shown)</a:t>
            </a:r>
          </a:p>
          <a:p>
            <a:pPr>
              <a:lnSpc>
                <a:spcPct val="93000"/>
              </a:lnSpc>
            </a:pPr>
            <a:r>
              <a:rPr lang="en-US" sz="2400" dirty="0" smtClean="0"/>
              <a:t>Compute Q</a:t>
            </a:r>
            <a:r>
              <a:rPr lang="en-US" sz="2400" baseline="-25000" dirty="0" smtClean="0"/>
              <a:t>DT</a:t>
            </a:r>
            <a:r>
              <a:rPr lang="en-US" sz="2400" dirty="0" smtClean="0"/>
              <a:t>, </a:t>
            </a:r>
            <a:r>
              <a:rPr lang="en-US" sz="2400" dirty="0" err="1" smtClean="0"/>
              <a:t>Q</a:t>
            </a:r>
            <a:r>
              <a:rPr lang="en-US" sz="2400" baseline="-25000" dirty="0" err="1" smtClean="0"/>
              <a:t>eng</a:t>
            </a:r>
            <a:r>
              <a:rPr lang="en-US" sz="2400" dirty="0" smtClean="0"/>
              <a:t>, and required H</a:t>
            </a:r>
            <a:r>
              <a:rPr lang="en-US" sz="2400" baseline="-25000" dirty="0" smtClean="0"/>
              <a:t>98 </a:t>
            </a:r>
            <a:r>
              <a:rPr lang="en-US" sz="2400" dirty="0" smtClean="0"/>
              <a:t>(</a:t>
            </a:r>
            <a:r>
              <a:rPr lang="en-US" sz="2000" i="1" dirty="0" smtClean="0"/>
              <a:t>unconstrained</a:t>
            </a:r>
            <a:r>
              <a:rPr lang="en-US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038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715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Engineering constraints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9773"/>
            <a:ext cx="8839200" cy="533102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Magnet constraints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Maximum stress in TF magnet structure = 0.66 </a:t>
            </a:r>
            <a:r>
              <a:rPr lang="en-US" sz="2000" dirty="0" err="1" smtClean="0"/>
              <a:t>GPa</a:t>
            </a:r>
            <a:endParaRPr lang="en-US" sz="2000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HTS tape/cable strain limit 0.3% (equivalent to 0.4 </a:t>
            </a:r>
            <a:r>
              <a:rPr lang="en-US" sz="2000" dirty="0" err="1" smtClean="0"/>
              <a:t>GPa</a:t>
            </a:r>
            <a:r>
              <a:rPr lang="en-US" sz="2000" dirty="0" smtClean="0"/>
              <a:t>) 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Winding pack current density (CORC 2015) 70 MA/m</a:t>
            </a:r>
            <a:r>
              <a:rPr lang="en-US" sz="2000" baseline="30000" dirty="0" smtClean="0"/>
              <a:t>2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OH at small R </a:t>
            </a:r>
            <a:r>
              <a:rPr lang="en-US" sz="2000" dirty="0" smtClean="0">
                <a:sym typeface="Wingdings" panose="05000000000000000000" pitchFamily="2" charset="2"/>
              </a:rPr>
              <a:t> higher</a:t>
            </a:r>
            <a:r>
              <a:rPr lang="en-US" sz="2000" dirty="0" smtClean="0"/>
              <a:t> solenoid </a:t>
            </a:r>
            <a:r>
              <a:rPr lang="en-US" sz="2000" dirty="0"/>
              <a:t>flux </a:t>
            </a:r>
            <a:r>
              <a:rPr lang="en-US" sz="2000" dirty="0" smtClean="0"/>
              <a:t>swing for </a:t>
            </a:r>
            <a:r>
              <a:rPr lang="en-US" sz="2000" dirty="0"/>
              <a:t>higher A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Shielding / blankets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HTS </a:t>
            </a:r>
            <a:r>
              <a:rPr lang="en-US" sz="2000" dirty="0" err="1"/>
              <a:t>fluence</a:t>
            </a:r>
            <a:r>
              <a:rPr lang="en-US" sz="2000" dirty="0"/>
              <a:t> </a:t>
            </a:r>
            <a:r>
              <a:rPr lang="en-US" sz="2000" dirty="0" smtClean="0"/>
              <a:t>limit: 3.5x10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n/m</a:t>
            </a:r>
            <a:r>
              <a:rPr lang="en-US" sz="2000" baseline="30000" dirty="0" smtClean="0"/>
              <a:t>2</a:t>
            </a:r>
            <a:endParaRPr lang="en-US" sz="2000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Shield:10x </a:t>
            </a:r>
            <a:r>
              <a:rPr lang="en-US" sz="2000" dirty="0"/>
              <a:t>n-shielding factor per 15-16cm WC for HTS TF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Include inboard &amp; outboard breeder thickness for TBR ~ 1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olidFill>
                  <a:srgbClr val="C00000"/>
                </a:solidFill>
              </a:rPr>
              <a:t>“Effective shield thickness” includes </a:t>
            </a:r>
            <a:r>
              <a:rPr lang="en-US" dirty="0" smtClean="0">
                <a:solidFill>
                  <a:srgbClr val="C00000"/>
                </a:solidFill>
              </a:rPr>
              <a:t>shield + DCLL blanket</a:t>
            </a:r>
            <a:endParaRPr lang="en-US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/>
              <a:t>Electrical system efficiency assumptions: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30</a:t>
            </a:r>
            <a:r>
              <a:rPr lang="en-US" sz="2000" dirty="0"/>
              <a:t>% wall plug efficiency for </a:t>
            </a:r>
            <a:r>
              <a:rPr lang="en-US" sz="2000" dirty="0" smtClean="0"/>
              <a:t>H&amp;CD - typical </a:t>
            </a:r>
            <a:r>
              <a:rPr lang="en-US" sz="2000" dirty="0"/>
              <a:t>of </a:t>
            </a:r>
            <a:r>
              <a:rPr lang="en-US" sz="2000" dirty="0" smtClean="0"/>
              <a:t>NNBI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≥ 45</a:t>
            </a:r>
            <a:r>
              <a:rPr lang="en-US" sz="2000" dirty="0"/>
              <a:t>% thermal conversion </a:t>
            </a:r>
            <a:r>
              <a:rPr lang="en-US" sz="2000" dirty="0" smtClean="0"/>
              <a:t>efficiency - typical </a:t>
            </a:r>
            <a:r>
              <a:rPr lang="en-US" sz="2000" dirty="0"/>
              <a:t>of </a:t>
            </a:r>
            <a:r>
              <a:rPr lang="en-US" sz="2000" dirty="0" smtClean="0"/>
              <a:t>DCLL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>
                <a:solidFill>
                  <a:srgbClr val="C00000"/>
                </a:solidFill>
              </a:rPr>
              <a:t>Also include pumping, controls, other sub-systems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solidFill>
                  <a:srgbClr val="C00000"/>
                </a:solidFill>
              </a:rPr>
              <a:t>S</a:t>
            </a:r>
            <a:r>
              <a:rPr lang="en-US" sz="1800" dirty="0" smtClean="0">
                <a:solidFill>
                  <a:srgbClr val="C00000"/>
                </a:solidFill>
              </a:rPr>
              <a:t>ee Pilot Plant NF 2011 paper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344402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3200" dirty="0" smtClean="0"/>
              <a:t>Aspect ratio dependence of limits: </a:t>
            </a:r>
            <a:r>
              <a:rPr lang="en-US" sz="3200" dirty="0" smtClean="0">
                <a:latin typeface="Symbol" panose="05050102010706020507" pitchFamily="18" charset="2"/>
              </a:rPr>
              <a:t>k</a:t>
            </a:r>
            <a:r>
              <a:rPr lang="en-US" sz="3200" dirty="0" smtClean="0"/>
              <a:t>(</a:t>
            </a:r>
            <a:r>
              <a:rPr lang="en-US" sz="3200" dirty="0" smtClean="0">
                <a:latin typeface="Symbol" panose="05050102010706020507" pitchFamily="18" charset="2"/>
              </a:rPr>
              <a:t>e</a:t>
            </a:r>
            <a:r>
              <a:rPr lang="en-US" sz="3200" dirty="0" smtClean="0"/>
              <a:t>), </a:t>
            </a:r>
            <a:r>
              <a:rPr lang="en-US" sz="3200" dirty="0" err="1" smtClean="0">
                <a:latin typeface="Symbol" panose="05050102010706020507" pitchFamily="18" charset="2"/>
              </a:rPr>
              <a:t>b</a:t>
            </a:r>
            <a:r>
              <a:rPr lang="en-US" sz="3200" baseline="-25000" dirty="0" err="1" smtClean="0"/>
              <a:t>N</a:t>
            </a:r>
            <a:r>
              <a:rPr lang="en-US" sz="3200" dirty="0" smtClean="0"/>
              <a:t>(</a:t>
            </a:r>
            <a:r>
              <a:rPr lang="en-US" sz="3200" dirty="0" smtClean="0">
                <a:latin typeface="Symbol" panose="05050102010706020507" pitchFamily="18" charset="2"/>
              </a:rPr>
              <a:t>e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495800" y="1282700"/>
            <a:ext cx="4648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 smtClean="0"/>
              <a:t>NSTX data at low-A </a:t>
            </a:r>
          </a:p>
          <a:p>
            <a:pPr lvl="1"/>
            <a:r>
              <a:rPr lang="en-US" sz="2000" dirty="0" smtClean="0"/>
              <a:t>Also </a:t>
            </a:r>
            <a:r>
              <a:rPr lang="en-US" sz="2000" i="0" dirty="0" smtClean="0"/>
              <a:t>NSTX-U/ST-FNSF modelling</a:t>
            </a:r>
          </a:p>
          <a:p>
            <a:r>
              <a:rPr lang="en-US" sz="2400" i="0" dirty="0" smtClean="0"/>
              <a:t>DIII-D, ARIES-AT for higher A</a:t>
            </a:r>
          </a:p>
          <a:p>
            <a:pPr lvl="1"/>
            <a:r>
              <a:rPr lang="en-US" sz="2000" i="0" dirty="0" smtClean="0"/>
              <a:t> </a:t>
            </a:r>
            <a:r>
              <a:rPr lang="en-US" sz="2000" i="0" dirty="0" smtClean="0">
                <a:latin typeface="Symbol" panose="05050102010706020507" pitchFamily="18" charset="2"/>
              </a:rPr>
              <a:t>k</a:t>
            </a:r>
            <a:r>
              <a:rPr lang="en-US" sz="2000" i="0" dirty="0" smtClean="0"/>
              <a:t> </a:t>
            </a:r>
            <a:r>
              <a:rPr lang="en-US" sz="2000" i="0" dirty="0" smtClean="0">
                <a:sym typeface="Wingdings" panose="05000000000000000000" pitchFamily="2" charset="2"/>
              </a:rPr>
              <a:t> 1.9 for A  </a:t>
            </a:r>
            <a:r>
              <a:rPr lang="en-US" sz="2400" i="0" dirty="0" smtClean="0">
                <a:latin typeface="Symbol" panose="05050102010706020507" pitchFamily="18" charset="2"/>
                <a:cs typeface="Arial"/>
                <a:sym typeface="Symbol"/>
              </a:rPr>
              <a:t></a:t>
            </a:r>
            <a:endParaRPr lang="en-US" sz="2000" i="0" dirty="0">
              <a:latin typeface="Symbol" panose="05050102010706020507" pitchFamily="18" charset="2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495800" y="3187700"/>
            <a:ext cx="4419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 smtClean="0"/>
              <a:t>Profile-optimized </a:t>
            </a:r>
            <a:r>
              <a:rPr lang="en-US" sz="2400" b="1" i="0" dirty="0" smtClean="0"/>
              <a:t>no-wall</a:t>
            </a:r>
            <a:r>
              <a:rPr lang="en-US" sz="2400" i="0" dirty="0" smtClean="0"/>
              <a:t> stability limit at </a:t>
            </a:r>
            <a:r>
              <a:rPr lang="en-US" sz="2400" i="0" dirty="0" err="1" smtClean="0"/>
              <a:t>f</a:t>
            </a:r>
            <a:r>
              <a:rPr lang="en-US" sz="2400" i="0" baseline="-25000" dirty="0" err="1" smtClean="0"/>
              <a:t>BS</a:t>
            </a:r>
            <a:r>
              <a:rPr lang="en-US" sz="2400" i="0" dirty="0" smtClean="0"/>
              <a:t> </a:t>
            </a:r>
            <a:r>
              <a:rPr lang="en-US" sz="2400" i="0" dirty="0" smtClean="0">
                <a:latin typeface="Arial"/>
                <a:cs typeface="Arial"/>
              </a:rPr>
              <a:t>≈</a:t>
            </a:r>
            <a:r>
              <a:rPr lang="en-US" sz="2400" i="0" dirty="0" smtClean="0"/>
              <a:t> 50%</a:t>
            </a:r>
          </a:p>
          <a:p>
            <a:pPr lvl="1"/>
            <a:r>
              <a:rPr lang="en-US" sz="2000" i="0" dirty="0" smtClean="0"/>
              <a:t>Menard </a:t>
            </a:r>
            <a:r>
              <a:rPr lang="en-US" sz="2000" i="0" dirty="0" err="1" smtClean="0"/>
              <a:t>PoP</a:t>
            </a:r>
            <a:r>
              <a:rPr lang="en-US" sz="2000" i="0" dirty="0" smtClean="0"/>
              <a:t> 2004</a:t>
            </a:r>
          </a:p>
          <a:p>
            <a:r>
              <a:rPr lang="en-US" sz="2400" i="0" dirty="0"/>
              <a:t> </a:t>
            </a:r>
            <a:r>
              <a:rPr lang="en-US" sz="2400" i="0" dirty="0" err="1" smtClean="0">
                <a:latin typeface="Symbol" panose="05050102010706020507" pitchFamily="18" charset="2"/>
              </a:rPr>
              <a:t>b</a:t>
            </a:r>
            <a:r>
              <a:rPr lang="en-US" sz="2400" i="0" baseline="-25000" dirty="0" err="1" smtClean="0"/>
              <a:t>N</a:t>
            </a:r>
            <a:r>
              <a:rPr lang="en-US" sz="2400" i="0" dirty="0" smtClean="0"/>
              <a:t> </a:t>
            </a:r>
            <a:r>
              <a:rPr lang="en-US" sz="2400" i="0" dirty="0" smtClean="0">
                <a:sym typeface="Wingdings" panose="05000000000000000000" pitchFamily="2" charset="2"/>
              </a:rPr>
              <a:t> 3.1 </a:t>
            </a:r>
            <a:r>
              <a:rPr lang="en-US" sz="2400" i="0" dirty="0">
                <a:sym typeface="Wingdings" panose="05000000000000000000" pitchFamily="2" charset="2"/>
              </a:rPr>
              <a:t>for A  </a:t>
            </a:r>
            <a:r>
              <a:rPr lang="en-US" sz="2400" i="0" dirty="0">
                <a:latin typeface="Symbol" panose="05050102010706020507" pitchFamily="18" charset="2"/>
                <a:cs typeface="Arial"/>
                <a:sym typeface="Symbol"/>
              </a:rPr>
              <a:t></a:t>
            </a:r>
            <a:endParaRPr lang="en-US" sz="2400" i="0" dirty="0">
              <a:latin typeface="Symbol" panose="05050102010706020507" pitchFamily="18" charset="2"/>
            </a:endParaRPr>
          </a:p>
          <a:p>
            <a:pPr lvl="1"/>
            <a:endParaRPr lang="en-US" sz="1800" i="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0" y="5321300"/>
            <a:ext cx="4419600" cy="990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sz="2400" i="0" baseline="-25000" dirty="0" err="1" smtClean="0">
                <a:solidFill>
                  <a:srgbClr val="C00000"/>
                </a:solidFill>
              </a:rPr>
              <a:t>T</a:t>
            </a:r>
            <a:r>
              <a:rPr lang="en-US" sz="2400" i="0" dirty="0" smtClean="0">
                <a:solidFill>
                  <a:srgbClr val="C00000"/>
                </a:solidFill>
              </a:rPr>
              <a:t> </a:t>
            </a:r>
            <a:r>
              <a:rPr lang="en-US" sz="2400" i="0" dirty="0" smtClean="0">
                <a:solidFill>
                  <a:srgbClr val="C00000"/>
                </a:solidFill>
                <a:sym typeface="Symbol"/>
              </a:rPr>
              <a:t></a:t>
            </a:r>
            <a:r>
              <a:rPr lang="en-US" sz="2400" i="0" dirty="0" smtClean="0">
                <a:solidFill>
                  <a:srgbClr val="C00000"/>
                </a:solidFill>
              </a:rPr>
              <a:t> A</a:t>
            </a:r>
            <a:r>
              <a:rPr lang="en-US" sz="2400" i="0" baseline="30000" dirty="0" smtClean="0">
                <a:solidFill>
                  <a:srgbClr val="C00000"/>
                </a:solidFill>
              </a:rPr>
              <a:t>-1/2</a:t>
            </a:r>
            <a:r>
              <a:rPr lang="en-US" sz="2400" i="0" dirty="0" smtClean="0">
                <a:solidFill>
                  <a:srgbClr val="C00000"/>
                </a:solidFill>
              </a:rPr>
              <a:t> (1+</a:t>
            </a:r>
            <a:r>
              <a:rPr lang="en-US" sz="2400" i="0" dirty="0" smtClean="0">
                <a:solidFill>
                  <a:srgbClr val="C00000"/>
                </a:solidFill>
                <a:latin typeface="Symbol" panose="05050102010706020507" pitchFamily="18" charset="2"/>
              </a:rPr>
              <a:t>k</a:t>
            </a:r>
            <a:r>
              <a:rPr lang="en-US" sz="2400" i="0" baseline="30000" dirty="0" smtClean="0">
                <a:solidFill>
                  <a:srgbClr val="C00000"/>
                </a:solidFill>
              </a:rPr>
              <a:t>2</a:t>
            </a:r>
            <a:r>
              <a:rPr lang="en-US" sz="2400" i="0" dirty="0" smtClean="0">
                <a:solidFill>
                  <a:srgbClr val="C00000"/>
                </a:solidFill>
              </a:rPr>
              <a:t>) </a:t>
            </a:r>
            <a:r>
              <a:rPr lang="en-US" sz="2400" i="0" dirty="0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N</a:t>
            </a:r>
            <a:r>
              <a:rPr lang="en-US" sz="2400" i="0" baseline="30000" dirty="0" smtClean="0">
                <a:solidFill>
                  <a:srgbClr val="C00000"/>
                </a:solidFill>
              </a:rPr>
              <a:t>2</a:t>
            </a:r>
            <a:r>
              <a:rPr lang="en-US" sz="2400" i="0" dirty="0" smtClean="0">
                <a:solidFill>
                  <a:srgbClr val="C00000"/>
                </a:solidFill>
              </a:rPr>
              <a:t> / </a:t>
            </a:r>
            <a:r>
              <a:rPr lang="en-US" sz="2400" i="0" dirty="0" err="1" smtClean="0">
                <a:solidFill>
                  <a:srgbClr val="C00000"/>
                </a:solidFill>
              </a:rPr>
              <a:t>f</a:t>
            </a:r>
            <a:r>
              <a:rPr lang="en-US" sz="2400" i="0" baseline="-25000" dirty="0" err="1" smtClean="0">
                <a:solidFill>
                  <a:srgbClr val="C00000"/>
                </a:solidFill>
              </a:rPr>
              <a:t>BS</a:t>
            </a:r>
            <a:endParaRPr lang="en-US" sz="1800" i="0" baseline="-250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2400" i="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400" i="0" dirty="0" err="1" smtClean="0">
                <a:solidFill>
                  <a:srgbClr val="C00000"/>
                </a:solidFill>
              </a:rPr>
              <a:t>P</a:t>
            </a:r>
            <a:r>
              <a:rPr lang="en-US" sz="2400" i="0" baseline="-25000" dirty="0" err="1" smtClean="0">
                <a:solidFill>
                  <a:srgbClr val="C00000"/>
                </a:solidFill>
              </a:rPr>
              <a:t>fus</a:t>
            </a:r>
            <a:r>
              <a:rPr lang="en-US" sz="2400" i="0" dirty="0" smtClean="0">
                <a:solidFill>
                  <a:srgbClr val="C00000"/>
                </a:solidFill>
              </a:rPr>
              <a:t> </a:t>
            </a:r>
            <a:r>
              <a:rPr lang="en-US" sz="2400" i="0" dirty="0" smtClean="0">
                <a:solidFill>
                  <a:srgbClr val="C00000"/>
                </a:solidFill>
                <a:sym typeface="Symbol"/>
              </a:rPr>
              <a:t></a:t>
            </a:r>
            <a:r>
              <a:rPr lang="en-US" sz="2400" i="0" dirty="0" smtClean="0">
                <a:solidFill>
                  <a:srgbClr val="C00000"/>
                </a:solidFill>
              </a:rPr>
              <a:t> </a:t>
            </a:r>
            <a:r>
              <a:rPr lang="en-US" sz="2400" i="0" dirty="0" smtClean="0">
                <a:solidFill>
                  <a:srgbClr val="C00000"/>
                </a:solidFill>
                <a:latin typeface="Symbol" panose="05050102010706020507" pitchFamily="18" charset="2"/>
              </a:rPr>
              <a:t>e</a:t>
            </a:r>
            <a:r>
              <a:rPr lang="en-US" sz="2400" i="0" dirty="0" smtClean="0">
                <a:solidFill>
                  <a:srgbClr val="C00000"/>
                </a:solidFill>
              </a:rPr>
              <a:t> </a:t>
            </a:r>
            <a:r>
              <a:rPr lang="en-US" sz="2400" i="0" dirty="0">
                <a:solidFill>
                  <a:srgbClr val="C00000"/>
                </a:solidFill>
              </a:rPr>
              <a:t>[</a:t>
            </a:r>
            <a:r>
              <a:rPr lang="en-US" sz="2400" i="0" dirty="0" smtClean="0">
                <a:solidFill>
                  <a:srgbClr val="C00000"/>
                </a:solidFill>
                <a:latin typeface="Symbol" panose="05050102010706020507" pitchFamily="18" charset="2"/>
              </a:rPr>
              <a:t>k</a:t>
            </a:r>
            <a:r>
              <a:rPr lang="en-US" sz="2400" i="0" dirty="0" smtClean="0">
                <a:solidFill>
                  <a:srgbClr val="C00000"/>
                </a:solidFill>
              </a:rPr>
              <a:t>(</a:t>
            </a:r>
            <a:r>
              <a:rPr lang="en-US" sz="2400" i="0" dirty="0" smtClean="0">
                <a:solidFill>
                  <a:srgbClr val="C00000"/>
                </a:solidFill>
                <a:latin typeface="Symbol" panose="05050102010706020507" pitchFamily="18" charset="2"/>
              </a:rPr>
              <a:t>e</a:t>
            </a:r>
            <a:r>
              <a:rPr lang="en-US" sz="2400" i="0" dirty="0" smtClean="0">
                <a:solidFill>
                  <a:srgbClr val="C00000"/>
                </a:solidFill>
              </a:rPr>
              <a:t>) </a:t>
            </a:r>
            <a:r>
              <a:rPr lang="en-US" sz="2400" i="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sz="2400" i="0" baseline="-25000" dirty="0" err="1" smtClean="0">
                <a:solidFill>
                  <a:srgbClr val="C00000"/>
                </a:solidFill>
              </a:rPr>
              <a:t>N</a:t>
            </a:r>
            <a:r>
              <a:rPr lang="en-US" sz="2400" i="0" dirty="0" smtClean="0">
                <a:solidFill>
                  <a:srgbClr val="C00000"/>
                </a:solidFill>
              </a:rPr>
              <a:t>(</a:t>
            </a:r>
            <a:r>
              <a:rPr lang="en-US" sz="2400" i="0" dirty="0" smtClean="0">
                <a:solidFill>
                  <a:srgbClr val="C00000"/>
                </a:solidFill>
                <a:latin typeface="Symbol" panose="05050102010706020507" pitchFamily="18" charset="2"/>
              </a:rPr>
              <a:t>e</a:t>
            </a:r>
            <a:r>
              <a:rPr lang="en-US" sz="2400" i="0" dirty="0" smtClean="0">
                <a:solidFill>
                  <a:srgbClr val="C00000"/>
                </a:solidFill>
              </a:rPr>
              <a:t>) B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T</a:t>
            </a:r>
            <a:r>
              <a:rPr lang="en-US" sz="2400" i="0" dirty="0" smtClean="0">
                <a:solidFill>
                  <a:srgbClr val="C00000"/>
                </a:solidFill>
              </a:rPr>
              <a:t>(</a:t>
            </a:r>
            <a:r>
              <a:rPr lang="en-US" sz="2400" i="0" dirty="0" smtClean="0">
                <a:solidFill>
                  <a:srgbClr val="C00000"/>
                </a:solidFill>
                <a:latin typeface="Symbol" panose="05050102010706020507" pitchFamily="18" charset="2"/>
              </a:rPr>
              <a:t>e</a:t>
            </a:r>
            <a:r>
              <a:rPr lang="en-US" sz="2400" i="0" dirty="0" smtClean="0">
                <a:solidFill>
                  <a:srgbClr val="C00000"/>
                </a:solidFill>
              </a:rPr>
              <a:t>)]</a:t>
            </a:r>
            <a:r>
              <a:rPr lang="en-US" sz="2400" i="0" baseline="30000" dirty="0" smtClean="0">
                <a:solidFill>
                  <a:srgbClr val="C00000"/>
                </a:solidFill>
              </a:rPr>
              <a:t>4</a:t>
            </a:r>
            <a:endParaRPr lang="en-US" sz="2800" i="0" baseline="30000" dirty="0" smtClean="0">
              <a:solidFill>
                <a:srgbClr val="C00000"/>
              </a:solidFill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800600" y="5791200"/>
            <a:ext cx="457200" cy="342900"/>
          </a:xfrm>
          <a:prstGeom prst="rightArrow">
            <a:avLst>
              <a:gd name="adj1" fmla="val 50000"/>
              <a:gd name="adj2" fmla="val 68121"/>
            </a:avLst>
          </a:prstGeom>
          <a:solidFill>
            <a:srgbClr val="C00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1931" y="1447800"/>
            <a:ext cx="4055269" cy="5029200"/>
            <a:chOff x="211931" y="1253624"/>
            <a:chExt cx="4207669" cy="5505296"/>
          </a:xfrm>
        </p:grpSpPr>
        <p:sp>
          <p:nvSpPr>
            <p:cNvPr id="5" name="TextBox 4"/>
            <p:cNvSpPr txBox="1"/>
            <p:nvPr/>
          </p:nvSpPr>
          <p:spPr>
            <a:xfrm>
              <a:off x="2133600" y="6235700"/>
              <a:ext cx="12100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0" dirty="0">
                  <a:latin typeface="Symbol" panose="05050102010706020507" pitchFamily="18" charset="2"/>
                </a:rPr>
                <a:t>e</a:t>
              </a:r>
              <a:r>
                <a:rPr lang="en-US" sz="2800" b="1" i="0" dirty="0" smtClean="0"/>
                <a:t> = A</a:t>
              </a:r>
              <a:r>
                <a:rPr lang="en-US" sz="2800" b="1" i="0" baseline="30000" dirty="0" smtClean="0"/>
                <a:t>-1</a:t>
              </a:r>
              <a:endParaRPr lang="en-US" sz="2800" b="1" i="0" baseline="30000" dirty="0"/>
            </a:p>
          </p:txBody>
        </p:sp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812448"/>
              <a:ext cx="4191000" cy="2499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931" y="1253624"/>
              <a:ext cx="4131469" cy="2520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0" y="986135"/>
            <a:ext cx="4578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Pilot study uses 0.95×</a:t>
            </a:r>
            <a:r>
              <a:rPr lang="en-US" sz="24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k</a:t>
            </a:r>
            <a:r>
              <a:rPr lang="en-US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value shown here:</a:t>
            </a:r>
            <a:endParaRPr lang="en-US" sz="2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05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76200"/>
            <a:ext cx="9144000" cy="685800"/>
          </a:xfrm>
        </p:spPr>
        <p:txBody>
          <a:bodyPr/>
          <a:lstStyle/>
          <a:p>
            <a:r>
              <a:rPr lang="en-US" sz="3600" b="1" dirty="0" smtClean="0"/>
              <a:t>Simplified TF magnet design equations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0" y="1082399"/>
            <a:ext cx="3810000" cy="47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21023"/>
            <a:ext cx="3810000" cy="201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890" y="3009038"/>
            <a:ext cx="2507821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60198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b="1" i="0" dirty="0" smtClean="0"/>
              <a:t>From J. Schwartz, </a:t>
            </a:r>
            <a:r>
              <a:rPr lang="en-US" sz="2000" i="0" dirty="0" smtClean="0"/>
              <a:t>Journal of Fusion Energy, Vol. 11, No. 1, 1992</a:t>
            </a:r>
            <a:endParaRPr lang="en-US" sz="2000" i="0" dirty="0"/>
          </a:p>
        </p:txBody>
      </p:sp>
    </p:spTree>
    <p:extLst>
      <p:ext uri="{BB962C8B-B14F-4D97-AF65-F5344CB8AC3E}">
        <p14:creationId xmlns:p14="http://schemas.microsoft.com/office/powerpoint/2010/main" val="300482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7" t="25570" r="5900" b="22437"/>
          <a:stretch/>
        </p:blipFill>
        <p:spPr bwMode="auto">
          <a:xfrm>
            <a:off x="1143000" y="2514600"/>
            <a:ext cx="6400800" cy="333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7253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A=2, R</a:t>
            </a:r>
            <a:r>
              <a:rPr lang="en-US" sz="3200" baseline="-25000" dirty="0" smtClean="0"/>
              <a:t>0</a:t>
            </a:r>
            <a:r>
              <a:rPr lang="en-US" sz="3200" dirty="0" smtClean="0"/>
              <a:t> = 3m device TF inboard leg showing </a:t>
            </a:r>
          </a:p>
          <a:p>
            <a:pPr algn="ctr"/>
            <a:r>
              <a:rPr lang="en-US" sz="3200" dirty="0" smtClean="0"/>
              <a:t>allocated space for case and winding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060260" y="1644134"/>
            <a:ext cx="2550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0.167 </a:t>
            </a:r>
            <a:r>
              <a:rPr lang="en-US" sz="2000" dirty="0" smtClean="0"/>
              <a:t>m</a:t>
            </a:r>
            <a:r>
              <a:rPr lang="en-US" sz="2000" baseline="30000" dirty="0" smtClean="0"/>
              <a:t>2 </a:t>
            </a:r>
            <a:r>
              <a:rPr lang="en-US" sz="2000" dirty="0" smtClean="0"/>
              <a:t>winding area</a:t>
            </a:r>
            <a:endParaRPr lang="en-US" sz="2000" baseline="300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572001" y="1828800"/>
            <a:ext cx="1523999" cy="1524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0600" y="1660318"/>
            <a:ext cx="2855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Current per coil: 6 MA</a:t>
            </a:r>
          </a:p>
          <a:p>
            <a:r>
              <a:rPr lang="en-US" sz="2000" dirty="0" smtClean="0"/>
              <a:t>Winding Cd: 35.9 MA/m</a:t>
            </a:r>
            <a:r>
              <a:rPr lang="en-US" sz="2000" baseline="30000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180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5295" y="76200"/>
            <a:ext cx="71611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CORC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Conductor</a:t>
            </a:r>
            <a:r>
              <a:rPr lang="en-US" sz="3600" dirty="0"/>
              <a:t> – Achieved now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724052" y="1579426"/>
            <a:ext cx="1920940" cy="1592891"/>
            <a:chOff x="5111225" y="1231109"/>
            <a:chExt cx="3749307" cy="2798186"/>
          </a:xfrm>
        </p:grpSpPr>
        <p:sp>
          <p:nvSpPr>
            <p:cNvPr id="5" name="Oval 4"/>
            <p:cNvSpPr/>
            <p:nvPr/>
          </p:nvSpPr>
          <p:spPr>
            <a:xfrm>
              <a:off x="5339892" y="2010336"/>
              <a:ext cx="1981200" cy="18288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120750" y="1834404"/>
              <a:ext cx="2394408" cy="21806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339892" y="2010336"/>
              <a:ext cx="1981200" cy="18288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7642693" y="1871403"/>
              <a:ext cx="6844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642693" y="4010063"/>
              <a:ext cx="6844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984913" y="1871403"/>
              <a:ext cx="0" cy="2157892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793734" y="2406837"/>
              <a:ext cx="1066798" cy="702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 mm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5120750" y="1286436"/>
              <a:ext cx="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7510658" y="1261803"/>
              <a:ext cx="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111225" y="1578421"/>
              <a:ext cx="2413458" cy="0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534732" y="1231109"/>
              <a:ext cx="1483060" cy="43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 mm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/>
            <p:cNvCxnSpPr>
              <a:stCxn id="5" idx="1"/>
              <a:endCxn id="5" idx="5"/>
            </p:cNvCxnSpPr>
            <p:nvPr/>
          </p:nvCxnSpPr>
          <p:spPr>
            <a:xfrm>
              <a:off x="5630032" y="2278158"/>
              <a:ext cx="1400920" cy="1293156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2576571">
              <a:off x="5977302" y="2740913"/>
              <a:ext cx="1066799" cy="36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mm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124200" y="1076006"/>
            <a:ext cx="5695950" cy="5160013"/>
            <a:chOff x="3276600" y="1076006"/>
            <a:chExt cx="5695950" cy="5160013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9" t="52472" r="16932" b="12572"/>
            <a:stretch/>
          </p:blipFill>
          <p:spPr bwMode="auto">
            <a:xfrm>
              <a:off x="3457575" y="3563112"/>
              <a:ext cx="5514975" cy="2672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8" t="21546" r="18023" b="45606"/>
            <a:stretch/>
          </p:blipFill>
          <p:spPr bwMode="auto">
            <a:xfrm>
              <a:off x="3276600" y="1076006"/>
              <a:ext cx="5695950" cy="2512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21"/>
          <p:cNvSpPr/>
          <p:nvPr/>
        </p:nvSpPr>
        <p:spPr>
          <a:xfrm>
            <a:off x="2660233" y="1142883"/>
            <a:ext cx="2826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857 turns @ 7 kA</a:t>
            </a:r>
            <a:endParaRPr lang="en-US" sz="1000" dirty="0"/>
          </a:p>
          <a:p>
            <a:r>
              <a:rPr lang="en-US" dirty="0" smtClean="0"/>
              <a:t>(848 turns shown; a few additional turns required)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61301" y="3803076"/>
            <a:ext cx="2667000" cy="56356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Base Conductor – Helium Gas Cooled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361301" y="4454496"/>
            <a:ext cx="3144659" cy="1772111"/>
            <a:chOff x="4778067" y="1467874"/>
            <a:chExt cx="3699599" cy="2084837"/>
          </a:xfrm>
        </p:grpSpPr>
        <p:sp>
          <p:nvSpPr>
            <p:cNvPr id="27" name="Rounded Rectangle 26"/>
            <p:cNvSpPr/>
            <p:nvPr/>
          </p:nvSpPr>
          <p:spPr>
            <a:xfrm>
              <a:off x="6105654" y="1849358"/>
              <a:ext cx="1447355" cy="145282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238119" y="1966569"/>
              <a:ext cx="1197582" cy="1218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7630100" y="1874007"/>
              <a:ext cx="41372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630100" y="3298845"/>
              <a:ext cx="41372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7836963" y="1874007"/>
              <a:ext cx="0" cy="1437651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6105654" y="1484285"/>
              <a:ext cx="0" cy="4061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7550289" y="1467874"/>
              <a:ext cx="0" cy="4061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099896" y="1678814"/>
              <a:ext cx="1458870" cy="0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539230" y="1480145"/>
              <a:ext cx="6448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mm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6342614" y="2052898"/>
              <a:ext cx="988593" cy="1045741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342614" y="2200482"/>
              <a:ext cx="72800" cy="74757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421458" y="2068835"/>
              <a:ext cx="59430" cy="10298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495808" y="2052189"/>
              <a:ext cx="43422" cy="10298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539959" y="2068835"/>
              <a:ext cx="54573" cy="101315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614760" y="2060512"/>
              <a:ext cx="68691" cy="101315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686786" y="2060512"/>
              <a:ext cx="74305" cy="10214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761092" y="2061544"/>
              <a:ext cx="68240" cy="103709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836769" y="2070673"/>
              <a:ext cx="69091" cy="102796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092548" y="2052189"/>
              <a:ext cx="97911" cy="1046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190459" y="2070672"/>
              <a:ext cx="46061" cy="100299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291523" y="2196338"/>
              <a:ext cx="46061" cy="7766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994637" y="2051046"/>
              <a:ext cx="97911" cy="10464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V="1">
              <a:off x="5890925" y="2845946"/>
              <a:ext cx="284146" cy="2540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4778067" y="3081993"/>
              <a:ext cx="1397004" cy="470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SS conductor jacket for strength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5958192" y="2256872"/>
              <a:ext cx="322426" cy="1919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7832814" y="2443979"/>
              <a:ext cx="6448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mm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980536" y="2122221"/>
              <a:ext cx="972415" cy="28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Copper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3810000" y="5494565"/>
            <a:ext cx="18925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750 turns @ 8 kA</a:t>
            </a:r>
          </a:p>
          <a:p>
            <a:r>
              <a:rPr lang="en-US" dirty="0" smtClean="0"/>
              <a:t>(750 </a:t>
            </a:r>
            <a:r>
              <a:rPr lang="en-US" dirty="0"/>
              <a:t>turns shown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543899" y="3596640"/>
            <a:ext cx="2808901" cy="0"/>
          </a:xfrm>
          <a:prstGeom prst="line">
            <a:avLst/>
          </a:prstGeom>
          <a:ln w="127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22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HTS performance vs. field and fast neutron </a:t>
            </a:r>
            <a:r>
              <a:rPr lang="en-US" sz="2800" dirty="0" err="1" smtClean="0"/>
              <a:t>fluence</a:t>
            </a:r>
            <a:endParaRPr lang="en-US" sz="28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914400" y="1066800"/>
            <a:ext cx="6929593" cy="5538182"/>
            <a:chOff x="482877" y="239771"/>
            <a:chExt cx="8280991" cy="661823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877" y="239771"/>
              <a:ext cx="8280991" cy="322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399" y="3467199"/>
              <a:ext cx="7417949" cy="3390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4038600" y="2438400"/>
              <a:ext cx="762000" cy="3048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505200" y="838200"/>
              <a:ext cx="597186" cy="2286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077200" y="904874"/>
              <a:ext cx="533400" cy="31432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861373" y="4848274"/>
              <a:ext cx="482027" cy="101912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890448" y="4214838"/>
              <a:ext cx="482027" cy="50956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213798" y="4953000"/>
              <a:ext cx="762000" cy="3048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3F6138E-F839-4DBF-BB53-E95B5537780E}" type="slidenum">
              <a:rPr lang="en-US" smtClean="0">
                <a:solidFill>
                  <a:srgbClr val="3333CC"/>
                </a:solidFill>
              </a:rPr>
              <a:pPr>
                <a:defRPr/>
              </a:pPr>
              <a:t>58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1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Neutronics</a:t>
            </a:r>
            <a:r>
              <a:rPr lang="en-US" dirty="0" smtClean="0"/>
              <a:t> analysis for HTS TF shielding</a:t>
            </a:r>
            <a:endParaRPr lang="en-US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8" y="1025007"/>
            <a:ext cx="3140260" cy="572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16" y="1848278"/>
            <a:ext cx="6071191" cy="420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>
                <a:defRPr/>
              </a:pPr>
              <a:t>59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  <p:pic>
        <p:nvPicPr>
          <p:cNvPr id="2050" name="Picture 2" descr="CCF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888" y="6195147"/>
            <a:ext cx="1578223" cy="60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63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556"/>
            <a:ext cx="9144000" cy="914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High current density HTS </a:t>
            </a:r>
            <a:r>
              <a:rPr lang="en-US" sz="3200" dirty="0" smtClean="0">
                <a:sym typeface="Wingdings" panose="05000000000000000000" pitchFamily="2" charset="2"/>
              </a:rPr>
              <a:t> more compact </a:t>
            </a:r>
            <a:br>
              <a:rPr lang="en-US" sz="3200" dirty="0" smtClean="0">
                <a:sym typeface="Wingdings" panose="05000000000000000000" pitchFamily="2" charset="2"/>
              </a:rPr>
            </a:br>
            <a:r>
              <a:rPr lang="en-US" sz="3200" dirty="0" smtClean="0">
                <a:sym typeface="Wingdings" panose="05000000000000000000" pitchFamily="2" charset="2"/>
              </a:rPr>
              <a:t>TF magnets  </a:t>
            </a:r>
            <a:r>
              <a:rPr lang="en-US" sz="3200" dirty="0" smtClean="0"/>
              <a:t>lower-A tokamak pilot plants</a:t>
            </a:r>
            <a:endParaRPr lang="en-US" sz="3200" dirty="0"/>
          </a:p>
        </p:txBody>
      </p:sp>
      <p:sp>
        <p:nvSpPr>
          <p:cNvPr id="15" name="Down Arrow 14"/>
          <p:cNvSpPr/>
          <p:nvPr/>
        </p:nvSpPr>
        <p:spPr>
          <a:xfrm>
            <a:off x="1699470" y="5433610"/>
            <a:ext cx="662730" cy="528506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4823322"/>
              </p:ext>
            </p:extLst>
          </p:nvPr>
        </p:nvGraphicFramePr>
        <p:xfrm>
          <a:off x="4163774" y="1830383"/>
          <a:ext cx="4904027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0" y="5953780"/>
            <a:ext cx="4896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A ~ 2 attractive at high J</a:t>
            </a:r>
            <a:r>
              <a:rPr lang="en-US" sz="2800" b="1" baseline="-25000" dirty="0" smtClean="0">
                <a:solidFill>
                  <a:srgbClr val="C00000"/>
                </a:solidFill>
              </a:rPr>
              <a:t>WP</a:t>
            </a:r>
            <a:endParaRPr lang="en-US" sz="2800" b="1" baseline="-250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1" y="1066800"/>
            <a:ext cx="89916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Pilot:  R=3m, P</a:t>
            </a:r>
            <a:r>
              <a:rPr lang="en-US" b="1" baseline="-250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NBI </a:t>
            </a:r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= 50MW,</a:t>
            </a:r>
            <a:r>
              <a:rPr lang="en-US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f</a:t>
            </a:r>
            <a:r>
              <a:rPr lang="en-US" b="1" baseline="-250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GW</a:t>
            </a:r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=0.8, </a:t>
            </a:r>
            <a:r>
              <a:rPr lang="en-US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f</a:t>
            </a:r>
            <a:r>
              <a:rPr lang="en-US" b="1" baseline="-250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NICD</a:t>
            </a:r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= 1, </a:t>
            </a:r>
            <a:r>
              <a:rPr lang="en-US" b="1" dirty="0" err="1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b="1" baseline="-250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N</a:t>
            </a:r>
            <a:r>
              <a:rPr lang="en-US" b="1" dirty="0">
                <a:solidFill>
                  <a:srgbClr val="C00000"/>
                </a:solidFill>
                <a:latin typeface="Arial Narrow" panose="020B0606020202030204" pitchFamily="34" charset="0"/>
              </a:rPr>
              <a:t>=</a:t>
            </a:r>
            <a:r>
              <a:rPr lang="en-US" b="1" dirty="0" err="1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b="1" baseline="-250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N</a:t>
            </a:r>
            <a:r>
              <a:rPr lang="en-US" b="1" baseline="-25000" dirty="0">
                <a:solidFill>
                  <a:srgbClr val="C00000"/>
                </a:solidFill>
                <a:latin typeface="Arial Narrow" panose="020B0606020202030204" pitchFamily="34" charset="0"/>
              </a:rPr>
              <a:t>-no-wall </a:t>
            </a:r>
            <a:r>
              <a:rPr lang="en-US" b="1" dirty="0">
                <a:solidFill>
                  <a:srgbClr val="C00000"/>
                </a:solidFill>
                <a:latin typeface="Arial Narrow" panose="020B0606020202030204" pitchFamily="34" charset="0"/>
              </a:rPr>
              <a:t>(</a:t>
            </a:r>
            <a:r>
              <a:rPr lang="en-US" b="1" dirty="0">
                <a:solidFill>
                  <a:srgbClr val="C00000"/>
                </a:solidFill>
                <a:latin typeface="Symbol" panose="05050102010706020507" pitchFamily="18" charset="2"/>
              </a:rPr>
              <a:t>e</a:t>
            </a:r>
            <a:r>
              <a:rPr lang="en-US" b="1" dirty="0">
                <a:solidFill>
                  <a:srgbClr val="C00000"/>
                </a:solidFill>
                <a:latin typeface="Arial Narrow" panose="020B0606020202030204" pitchFamily="34" charset="0"/>
              </a:rPr>
              <a:t>), </a:t>
            </a:r>
            <a:r>
              <a:rPr lang="en-US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k</a:t>
            </a:r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=</a:t>
            </a:r>
            <a:r>
              <a:rPr lang="en-US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k</a:t>
            </a:r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(</a:t>
            </a:r>
            <a:r>
              <a:rPr lang="en-US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e</a:t>
            </a:r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), H unconstrained, </a:t>
            </a:r>
            <a:r>
              <a:rPr lang="en-US" b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h</a:t>
            </a:r>
            <a:r>
              <a:rPr lang="en-US" b="1" baseline="-250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th</a:t>
            </a:r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= 0.45 </a:t>
            </a:r>
            <a:endParaRPr lang="en-US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100421" y="1752600"/>
            <a:ext cx="822527" cy="1457633"/>
            <a:chOff x="8119723" y="1427665"/>
            <a:chExt cx="822527" cy="1457633"/>
          </a:xfrm>
          <a:solidFill>
            <a:schemeClr val="bg1"/>
          </a:solidFill>
        </p:grpSpPr>
        <p:sp>
          <p:nvSpPr>
            <p:cNvPr id="16" name="TextBox 15"/>
            <p:cNvSpPr txBox="1"/>
            <p:nvPr/>
          </p:nvSpPr>
          <p:spPr>
            <a:xfrm>
              <a:off x="8181328" y="1427665"/>
              <a:ext cx="519627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 Narrow" panose="020B0606020202030204" pitchFamily="34" charset="0"/>
                </a:rPr>
                <a:t>J</a:t>
              </a:r>
              <a:r>
                <a:rPr lang="en-US" sz="1600" b="1" baseline="-25000" dirty="0" smtClean="0">
                  <a:latin typeface="Arial Narrow" panose="020B0606020202030204" pitchFamily="34" charset="0"/>
                </a:rPr>
                <a:t>WP</a:t>
              </a:r>
              <a:r>
                <a:rPr lang="en-US" sz="1200" b="1" dirty="0" smtClean="0">
                  <a:latin typeface="Arial Narrow" panose="020B0606020202030204" pitchFamily="34" charset="0"/>
                </a:rPr>
                <a:t> [MA/m</a:t>
              </a:r>
              <a:r>
                <a:rPr lang="en-US" sz="1200" b="1" baseline="30000" dirty="0" smtClean="0">
                  <a:latin typeface="Arial Narrow" panose="020B0606020202030204" pitchFamily="34" charset="0"/>
                </a:rPr>
                <a:t>2</a:t>
              </a:r>
              <a:r>
                <a:rPr lang="en-US" sz="1200" b="1" dirty="0" smtClean="0">
                  <a:latin typeface="Arial Narrow" panose="020B0606020202030204" pitchFamily="34" charset="0"/>
                </a:rPr>
                <a:t>]</a:t>
              </a:r>
              <a:endParaRPr lang="en-US" sz="1200" b="1" dirty="0">
                <a:latin typeface="Arial Narrow" panose="020B0606020202030204" pitchFamily="34" charset="0"/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9723" y="1889935"/>
              <a:ext cx="666750" cy="9953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8636076" y="2681704"/>
              <a:ext cx="306174" cy="15388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b="1" dirty="0" smtClean="0"/>
                <a:t>(12T)</a:t>
              </a:r>
              <a:endParaRPr lang="en-US" sz="1000" b="1" dirty="0"/>
            </a:p>
          </p:txBody>
        </p:sp>
      </p:grpSp>
      <p:sp>
        <p:nvSpPr>
          <p:cNvPr id="21" name="Content Placeholder 2"/>
          <p:cNvSpPr txBox="1">
            <a:spLocks/>
          </p:cNvSpPr>
          <p:nvPr/>
        </p:nvSpPr>
        <p:spPr>
          <a:xfrm>
            <a:off x="76201" y="1718733"/>
            <a:ext cx="3811918" cy="38334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ITER-like TF constraints:</a:t>
            </a:r>
          </a:p>
          <a:p>
            <a:pPr marL="403225" lvl="1" indent="-176213"/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J</a:t>
            </a:r>
            <a:r>
              <a:rPr lang="en-US" sz="1800" baseline="-25000" dirty="0" smtClean="0">
                <a:solidFill>
                  <a:schemeClr val="accent6">
                    <a:lumMod val="75000"/>
                  </a:schemeClr>
                </a:solidFill>
              </a:rPr>
              <a:t>WP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=20MA/m</a:t>
            </a:r>
            <a:r>
              <a:rPr lang="en-US" sz="1800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1800" baseline="-25000" dirty="0" err="1" smtClean="0">
                <a:solidFill>
                  <a:schemeClr val="accent6">
                    <a:lumMod val="75000"/>
                  </a:schemeClr>
                </a:solidFill>
              </a:rPr>
              <a:t>max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≤ 12T</a:t>
            </a:r>
          </a:p>
          <a:p>
            <a:pPr marL="403225" lvl="1" indent="-176213"/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P</a:t>
            </a:r>
            <a:r>
              <a:rPr lang="en-US" sz="1800" baseline="-25000" dirty="0" err="1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fusion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≤ 130MW</a:t>
            </a:r>
          </a:p>
          <a:p>
            <a:pPr marL="403225" lvl="1" indent="-176213"/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P</a:t>
            </a:r>
            <a:r>
              <a:rPr lang="en-US" sz="1800" b="1" baseline="-25000" dirty="0" err="1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net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&lt; -90MW</a:t>
            </a:r>
          </a:p>
          <a:p>
            <a:endParaRPr lang="en-US" sz="900" dirty="0" smtClean="0"/>
          </a:p>
          <a:p>
            <a:r>
              <a:rPr lang="en-US" sz="2000" dirty="0" smtClean="0">
                <a:solidFill>
                  <a:srgbClr val="7030A0"/>
                </a:solidFill>
              </a:rPr>
              <a:t>J</a:t>
            </a:r>
            <a:r>
              <a:rPr lang="en-US" sz="2000" baseline="-25000" dirty="0" smtClean="0">
                <a:solidFill>
                  <a:srgbClr val="7030A0"/>
                </a:solidFill>
              </a:rPr>
              <a:t>WP</a:t>
            </a:r>
            <a:r>
              <a:rPr lang="en-US" sz="2000" dirty="0" smtClean="0">
                <a:solidFill>
                  <a:srgbClr val="7030A0"/>
                </a:solidFill>
              </a:rPr>
              <a:t> ~ 30MA/m</a:t>
            </a:r>
            <a:r>
              <a:rPr lang="en-US" sz="2000" baseline="30000" dirty="0" smtClean="0">
                <a:solidFill>
                  <a:srgbClr val="7030A0"/>
                </a:solidFill>
              </a:rPr>
              <a:t>2</a:t>
            </a:r>
            <a:r>
              <a:rPr lang="en-US" sz="2000" dirty="0" smtClean="0">
                <a:solidFill>
                  <a:srgbClr val="7030A0"/>
                </a:solidFill>
              </a:rPr>
              <a:t>, </a:t>
            </a:r>
            <a:r>
              <a:rPr lang="en-US" sz="2000" dirty="0" err="1" smtClean="0">
                <a:solidFill>
                  <a:srgbClr val="7030A0"/>
                </a:solidFill>
              </a:rPr>
              <a:t>B</a:t>
            </a:r>
            <a:r>
              <a:rPr lang="en-US" sz="2000" baseline="-25000" dirty="0" err="1" smtClean="0">
                <a:solidFill>
                  <a:srgbClr val="7030A0"/>
                </a:solidFill>
              </a:rPr>
              <a:t>max</a:t>
            </a:r>
            <a:r>
              <a:rPr lang="en-US" sz="2000" baseline="-25000" dirty="0" smtClean="0">
                <a:solidFill>
                  <a:srgbClr val="7030A0"/>
                </a:solidFill>
              </a:rPr>
              <a:t> </a:t>
            </a:r>
            <a:r>
              <a:rPr lang="en-US" sz="2000" dirty="0" smtClean="0">
                <a:solidFill>
                  <a:srgbClr val="7030A0"/>
                </a:solidFill>
              </a:rPr>
              <a:t>≤ 19T</a:t>
            </a:r>
          </a:p>
          <a:p>
            <a:pPr marL="403225" lvl="1" indent="-176213"/>
            <a:r>
              <a:rPr lang="en-US" sz="1800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P</a:t>
            </a:r>
            <a:r>
              <a:rPr lang="en-US" sz="1800" baseline="-25000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fusion</a:t>
            </a:r>
            <a:r>
              <a:rPr lang="en-US" sz="1800" dirty="0" smtClean="0">
                <a:solidFill>
                  <a:srgbClr val="7030A0"/>
                </a:solidFill>
                <a:sym typeface="Wingdings" panose="05000000000000000000" pitchFamily="2" charset="2"/>
              </a:rPr>
              <a:t> ~ 400MW</a:t>
            </a:r>
          </a:p>
          <a:p>
            <a:pPr marL="403225" lvl="1" indent="-176213"/>
            <a:r>
              <a:rPr lang="en-US" sz="1800" b="1" dirty="0" smtClean="0">
                <a:solidFill>
                  <a:srgbClr val="7030A0"/>
                </a:solidFill>
              </a:rPr>
              <a:t>Small </a:t>
            </a:r>
            <a:r>
              <a:rPr lang="en-US" sz="1800" b="1" dirty="0" err="1" smtClean="0">
                <a:solidFill>
                  <a:srgbClr val="7030A0"/>
                </a:solidFill>
              </a:rPr>
              <a:t>P</a:t>
            </a:r>
            <a:r>
              <a:rPr lang="en-US" sz="1800" b="1" baseline="-25000" dirty="0" err="1" smtClean="0">
                <a:solidFill>
                  <a:srgbClr val="7030A0"/>
                </a:solidFill>
              </a:rPr>
              <a:t>net</a:t>
            </a:r>
            <a:r>
              <a:rPr lang="en-US" sz="1800" b="1" dirty="0" smtClean="0">
                <a:solidFill>
                  <a:srgbClr val="7030A0"/>
                </a:solidFill>
              </a:rPr>
              <a:t> at A=2.2-3.5</a:t>
            </a:r>
          </a:p>
          <a:p>
            <a:endParaRPr lang="en-US" sz="900" dirty="0" smtClean="0">
              <a:solidFill>
                <a:srgbClr val="C00000"/>
              </a:solidFill>
            </a:endParaRPr>
          </a:p>
          <a:p>
            <a:r>
              <a:rPr lang="en-US" sz="2000" dirty="0" smtClean="0">
                <a:solidFill>
                  <a:srgbClr val="C00000"/>
                </a:solidFill>
              </a:rPr>
              <a:t>J</a:t>
            </a:r>
            <a:r>
              <a:rPr lang="en-US" sz="2000" baseline="-25000" dirty="0" smtClean="0">
                <a:solidFill>
                  <a:srgbClr val="C00000"/>
                </a:solidFill>
              </a:rPr>
              <a:t>WP</a:t>
            </a:r>
            <a:r>
              <a:rPr lang="en-US" sz="2000" dirty="0" smtClean="0">
                <a:solidFill>
                  <a:srgbClr val="C00000"/>
                </a:solidFill>
              </a:rPr>
              <a:t> ≥ 70MA/m</a:t>
            </a:r>
            <a:r>
              <a:rPr lang="en-US" sz="2000" baseline="30000" dirty="0" smtClean="0">
                <a:solidFill>
                  <a:srgbClr val="C00000"/>
                </a:solidFill>
              </a:rPr>
              <a:t>2</a:t>
            </a:r>
            <a:r>
              <a:rPr lang="en-US" sz="2000" dirty="0" smtClean="0">
                <a:solidFill>
                  <a:srgbClr val="C00000"/>
                </a:solidFill>
              </a:rPr>
              <a:t>, </a:t>
            </a:r>
            <a:r>
              <a:rPr lang="en-US" sz="2000" dirty="0" err="1" smtClean="0">
                <a:solidFill>
                  <a:srgbClr val="C00000"/>
                </a:solidFill>
              </a:rPr>
              <a:t>B</a:t>
            </a:r>
            <a:r>
              <a:rPr lang="en-US" sz="2000" baseline="-25000" dirty="0" err="1" smtClean="0">
                <a:solidFill>
                  <a:srgbClr val="C00000"/>
                </a:solidFill>
              </a:rPr>
              <a:t>max</a:t>
            </a:r>
            <a:r>
              <a:rPr lang="en-US" sz="2000" baseline="-250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≤ 19T</a:t>
            </a:r>
          </a:p>
          <a:p>
            <a:pPr marL="403225" lvl="1" indent="-176213"/>
            <a:r>
              <a:rPr lang="en-US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P</a:t>
            </a:r>
            <a:r>
              <a:rPr lang="en-US" sz="1800" baseline="-250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fusion</a:t>
            </a:r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~500-600MW</a:t>
            </a:r>
          </a:p>
          <a:p>
            <a:pPr marL="403225" lvl="1" indent="-176213"/>
            <a:r>
              <a:rPr lang="en-US" sz="18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P</a:t>
            </a:r>
            <a:r>
              <a:rPr lang="en-US" sz="1800" b="1" baseline="-250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net</a:t>
            </a:r>
            <a:r>
              <a:rPr lang="en-US" sz="18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= 80-100MW at A=1.9-2.3</a:t>
            </a:r>
            <a:endParaRPr lang="en-US" sz="2000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/>
          </a:p>
          <a:p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181600" y="3006639"/>
            <a:ext cx="461433" cy="3241761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724400" y="6248400"/>
            <a:ext cx="452965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26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dirty="0" smtClean="0"/>
              <a:t>Breeding blanket thickness model</a:t>
            </a:r>
            <a:endParaRPr lang="en-US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05" y="1126275"/>
            <a:ext cx="6738995" cy="535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53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High TF winding-pack current density </a:t>
            </a:r>
            <a:br>
              <a:rPr lang="en-US" sz="3200" dirty="0" smtClean="0"/>
            </a:br>
            <a:r>
              <a:rPr lang="en-US" sz="3200" dirty="0" smtClean="0"/>
              <a:t>required to access highest B</a:t>
            </a:r>
            <a:r>
              <a:rPr lang="en-US" sz="3200" baseline="-25000" dirty="0" smtClean="0"/>
              <a:t>T</a:t>
            </a:r>
            <a:r>
              <a:rPr lang="en-US" sz="3200" dirty="0" smtClean="0"/>
              <a:t> at lower A </a:t>
            </a:r>
            <a:endParaRPr lang="en-US" sz="3200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1729794" y="2784563"/>
            <a:ext cx="1819274" cy="125403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12T:  ITER-like TF coil limit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(Nb</a:t>
            </a:r>
            <a:r>
              <a:rPr lang="en-US" sz="2000" b="1" baseline="-25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3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Sn, 11.8T)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1839330" y="1401933"/>
            <a:ext cx="2243138" cy="88406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latin typeface="Arial Narrow" panose="020B0606020202030204" pitchFamily="34" charset="0"/>
              </a:rPr>
              <a:t>19T:  Present CORC HTS limit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477629" y="1634000"/>
            <a:ext cx="490035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477629" y="3018916"/>
            <a:ext cx="465721" cy="0"/>
          </a:xfrm>
          <a:prstGeom prst="straightConnector1">
            <a:avLst/>
          </a:prstGeom>
          <a:ln w="57150">
            <a:solidFill>
              <a:srgbClr val="FF9933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86744" y="1845948"/>
            <a:ext cx="1333500" cy="2915264"/>
            <a:chOff x="186744" y="1971060"/>
            <a:chExt cx="1333500" cy="2915264"/>
          </a:xfrm>
        </p:grpSpPr>
        <p:sp>
          <p:nvSpPr>
            <p:cNvPr id="7" name="TextBox 6"/>
            <p:cNvSpPr txBox="1"/>
            <p:nvPr/>
          </p:nvSpPr>
          <p:spPr>
            <a:xfrm>
              <a:off x="302515" y="1971060"/>
              <a:ext cx="1039254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3200" b="1" dirty="0" smtClean="0">
                  <a:latin typeface="Arial Narrow" panose="020B0606020202030204" pitchFamily="34" charset="0"/>
                </a:rPr>
                <a:t>J</a:t>
              </a:r>
              <a:r>
                <a:rPr lang="en-US" sz="3200" b="1" baseline="-25000" dirty="0" smtClean="0">
                  <a:latin typeface="Arial Narrow" panose="020B0606020202030204" pitchFamily="34" charset="0"/>
                </a:rPr>
                <a:t>WP</a:t>
              </a:r>
              <a:r>
                <a:rPr lang="en-US" sz="2400" b="1" dirty="0" smtClean="0">
                  <a:latin typeface="Arial Narrow" panose="020B0606020202030204" pitchFamily="34" charset="0"/>
                </a:rPr>
                <a:t> [MA/m</a:t>
              </a:r>
              <a:r>
                <a:rPr lang="en-US" sz="2400" b="1" baseline="30000" dirty="0" smtClean="0">
                  <a:latin typeface="Arial Narrow" panose="020B0606020202030204" pitchFamily="34" charset="0"/>
                </a:rPr>
                <a:t>2</a:t>
              </a:r>
              <a:r>
                <a:rPr lang="en-US" sz="2400" b="1" dirty="0" smtClean="0">
                  <a:latin typeface="Arial Narrow" panose="020B0606020202030204" pitchFamily="34" charset="0"/>
                </a:rPr>
                <a:t>]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744" y="2895599"/>
              <a:ext cx="1333500" cy="199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8703387"/>
              </p:ext>
            </p:extLst>
          </p:nvPr>
        </p:nvGraphicFramePr>
        <p:xfrm>
          <a:off x="4076700" y="1066800"/>
          <a:ext cx="5054865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7254761"/>
              </p:ext>
            </p:extLst>
          </p:nvPr>
        </p:nvGraphicFramePr>
        <p:xfrm>
          <a:off x="4076700" y="3886201"/>
          <a:ext cx="5054865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5267" y="5398775"/>
            <a:ext cx="3363943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Coil structure sized to maintain ≤ 0.3% strain on winding pack for all cases shown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90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02870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 ≥ 2 pilot plant scenarios have </a:t>
            </a:r>
            <a:br>
              <a:rPr lang="en-US" sz="3200" dirty="0" smtClean="0"/>
            </a:br>
            <a:r>
              <a:rPr lang="en-US" sz="3200" dirty="0" smtClean="0"/>
              <a:t>elevated H &gt; 1, </a:t>
            </a:r>
            <a:r>
              <a:rPr lang="en-US" sz="3200" dirty="0" err="1" smtClean="0"/>
              <a:t>f</a:t>
            </a:r>
            <a:r>
              <a:rPr lang="en-US" sz="3200" baseline="-25000" dirty="0" err="1" smtClean="0"/>
              <a:t>BS</a:t>
            </a:r>
            <a:r>
              <a:rPr lang="en-US" sz="3200" dirty="0" smtClean="0"/>
              <a:t> ~ 80%, I</a:t>
            </a:r>
            <a:r>
              <a:rPr lang="en-US" sz="3200" baseline="-25000" dirty="0" smtClean="0"/>
              <a:t>P</a:t>
            </a:r>
            <a:r>
              <a:rPr lang="en-US" sz="3200" dirty="0" smtClean="0"/>
              <a:t> = 6-12MA</a:t>
            </a:r>
            <a:endParaRPr lang="en-US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3" y="1028702"/>
            <a:ext cx="4371184" cy="301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" y="3657600"/>
            <a:ext cx="4371183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85" y="1111178"/>
            <a:ext cx="4560645" cy="299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57" y="3762437"/>
            <a:ext cx="4593583" cy="27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339233" y="3810000"/>
            <a:ext cx="666750" cy="1457632"/>
            <a:chOff x="186744" y="1971060"/>
            <a:chExt cx="1333500" cy="2915264"/>
          </a:xfrm>
        </p:grpSpPr>
        <p:sp>
          <p:nvSpPr>
            <p:cNvPr id="8" name="TextBox 7"/>
            <p:cNvSpPr txBox="1"/>
            <p:nvPr/>
          </p:nvSpPr>
          <p:spPr>
            <a:xfrm>
              <a:off x="302516" y="1971060"/>
              <a:ext cx="1039254" cy="104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 Narrow" panose="020B0606020202030204" pitchFamily="34" charset="0"/>
                </a:rPr>
                <a:t>J</a:t>
              </a:r>
              <a:r>
                <a:rPr lang="en-US" sz="1600" b="1" baseline="-25000" dirty="0" smtClean="0">
                  <a:latin typeface="Arial Narrow" panose="020B0606020202030204" pitchFamily="34" charset="0"/>
                </a:rPr>
                <a:t>WP</a:t>
              </a:r>
              <a:r>
                <a:rPr lang="en-US" sz="1200" b="1" dirty="0" smtClean="0">
                  <a:latin typeface="Arial Narrow" panose="020B0606020202030204" pitchFamily="34" charset="0"/>
                </a:rPr>
                <a:t> [MA/m</a:t>
              </a:r>
              <a:r>
                <a:rPr lang="en-US" sz="1200" b="1" baseline="30000" dirty="0" smtClean="0">
                  <a:latin typeface="Arial Narrow" panose="020B0606020202030204" pitchFamily="34" charset="0"/>
                </a:rPr>
                <a:t>2</a:t>
              </a:r>
              <a:r>
                <a:rPr lang="en-US" sz="1200" b="1" dirty="0" smtClean="0">
                  <a:latin typeface="Arial Narrow" panose="020B0606020202030204" pitchFamily="34" charset="0"/>
                </a:rPr>
                <a:t>]</a:t>
              </a:r>
              <a:endParaRPr lang="en-US" sz="1200" b="1" dirty="0">
                <a:latin typeface="Arial Narrow" panose="020B0606020202030204" pitchFamily="34" charset="0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744" y="2895599"/>
              <a:ext cx="1333500" cy="199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998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A=2, R</a:t>
            </a:r>
            <a:r>
              <a:rPr lang="en-US" baseline="-25000" dirty="0"/>
              <a:t>0</a:t>
            </a:r>
            <a:r>
              <a:rPr lang="en-US" dirty="0"/>
              <a:t> = 3m HTS-TF FNSF / Pilot Plant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6" t="18252" r="10828" b="10699"/>
          <a:stretch/>
        </p:blipFill>
        <p:spPr bwMode="auto">
          <a:xfrm>
            <a:off x="457200" y="1185861"/>
            <a:ext cx="4643101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6076890"/>
            <a:ext cx="380745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Cryostat volume ~ 1/3 of ITER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>
            <a:spLocks noChangeAspect="1"/>
          </p:cNvSpPr>
          <p:nvPr/>
        </p:nvSpPr>
        <p:spPr>
          <a:xfrm>
            <a:off x="5714999" y="1246287"/>
            <a:ext cx="3200401" cy="5078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C00000"/>
                </a:solidFill>
              </a:rPr>
              <a:t>B</a:t>
            </a:r>
            <a:r>
              <a:rPr lang="en-US" b="1" baseline="-25000" dirty="0">
                <a:solidFill>
                  <a:srgbClr val="C00000"/>
                </a:solidFill>
              </a:rPr>
              <a:t>T</a:t>
            </a:r>
            <a:r>
              <a:rPr lang="en-US" b="1" dirty="0">
                <a:solidFill>
                  <a:srgbClr val="C00000"/>
                </a:solidFill>
              </a:rPr>
              <a:t> = 4T, I</a:t>
            </a:r>
            <a:r>
              <a:rPr lang="en-US" b="1" baseline="-25000" dirty="0">
                <a:solidFill>
                  <a:srgbClr val="C00000"/>
                </a:solidFill>
              </a:rPr>
              <a:t>P</a:t>
            </a:r>
            <a:r>
              <a:rPr lang="en-US" b="1" dirty="0">
                <a:solidFill>
                  <a:srgbClr val="C00000"/>
                </a:solidFill>
              </a:rPr>
              <a:t> = </a:t>
            </a:r>
            <a:r>
              <a:rPr lang="en-US" b="1" dirty="0" smtClean="0">
                <a:solidFill>
                  <a:srgbClr val="C00000"/>
                </a:solidFill>
              </a:rPr>
              <a:t>12.5MA</a:t>
            </a:r>
            <a:endParaRPr lang="en-US" b="1" dirty="0" smtClean="0">
              <a:solidFill>
                <a:srgbClr val="C00000"/>
              </a:solidFill>
              <a:latin typeface="Symbol" panose="05050102010706020507" pitchFamily="18" charset="2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k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= 2.5,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= 0.55</a:t>
            </a:r>
          </a:p>
          <a:p>
            <a:pPr>
              <a:lnSpc>
                <a:spcPct val="90000"/>
              </a:lnSpc>
            </a:pPr>
            <a:r>
              <a:rPr lang="en-US" b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b="1" baseline="-25000" dirty="0" err="1" smtClean="0">
                <a:solidFill>
                  <a:srgbClr val="C00000"/>
                </a:solidFill>
              </a:rPr>
              <a:t>N</a:t>
            </a:r>
            <a:r>
              <a:rPr lang="en-US" b="1" dirty="0" smtClean="0">
                <a:solidFill>
                  <a:srgbClr val="C00000"/>
                </a:solidFill>
              </a:rPr>
              <a:t> = 4.2, </a:t>
            </a:r>
            <a:r>
              <a:rPr lang="en-US" b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b="1" baseline="-25000" dirty="0" err="1" smtClean="0">
                <a:solidFill>
                  <a:srgbClr val="C00000"/>
                </a:solidFill>
              </a:rPr>
              <a:t>T</a:t>
            </a:r>
            <a:r>
              <a:rPr lang="en-US" b="1" dirty="0" smtClean="0">
                <a:solidFill>
                  <a:srgbClr val="C00000"/>
                </a:solidFill>
              </a:rPr>
              <a:t> = 9%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</a:rPr>
              <a:t>98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= 1.8, H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</a:rPr>
              <a:t>Petty-08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= 1.3</a:t>
            </a:r>
          </a:p>
          <a:p>
            <a:pPr>
              <a:lnSpc>
                <a:spcPct val="90000"/>
              </a:lnSpc>
            </a:pP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</a:t>
            </a:r>
            <a:r>
              <a:rPr lang="en-US" baseline="-25000" dirty="0" err="1" smtClean="0">
                <a:solidFill>
                  <a:schemeClr val="bg1">
                    <a:lumMod val="75000"/>
                  </a:schemeClr>
                </a:solidFill>
              </a:rPr>
              <a:t>gw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= 0.80,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</a:t>
            </a:r>
            <a:r>
              <a:rPr lang="en-US" baseline="-25000" dirty="0" err="1" smtClean="0">
                <a:solidFill>
                  <a:schemeClr val="bg1">
                    <a:lumMod val="75000"/>
                  </a:schemeClr>
                </a:solidFill>
              </a:rPr>
              <a:t>BS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= 0.76</a:t>
            </a:r>
          </a:p>
          <a:p>
            <a:pPr>
              <a:lnSpc>
                <a:spcPct val="90000"/>
              </a:lnSpc>
            </a:pPr>
            <a:endParaRPr lang="en-US" sz="9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en-US" sz="9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C00000"/>
                </a:solidFill>
              </a:rPr>
              <a:t>Startup I</a:t>
            </a:r>
            <a:r>
              <a:rPr lang="en-US" b="1" baseline="-25000" dirty="0">
                <a:solidFill>
                  <a:srgbClr val="C00000"/>
                </a:solidFill>
              </a:rPr>
              <a:t>P</a:t>
            </a:r>
            <a:r>
              <a:rPr lang="en-US" b="1" dirty="0">
                <a:solidFill>
                  <a:srgbClr val="C00000"/>
                </a:solidFill>
              </a:rPr>
              <a:t> (OH) ~ 2MA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J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</a:rPr>
              <a:t>WP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= 70MA/m</a:t>
            </a:r>
            <a:r>
              <a:rPr lang="en-US" baseline="30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</a:t>
            </a:r>
            <a:r>
              <a:rPr lang="en-US" baseline="-25000" dirty="0">
                <a:solidFill>
                  <a:schemeClr val="bg1">
                    <a:lumMod val="75000"/>
                  </a:schemeClr>
                </a:solidFill>
              </a:rPr>
              <a:t>T-max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17.5T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C00000"/>
                </a:solidFill>
              </a:rPr>
              <a:t>No joints in TF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C00000"/>
                </a:solidFill>
              </a:rPr>
              <a:t>Vertical maintenance</a:t>
            </a:r>
          </a:p>
          <a:p>
            <a:pPr>
              <a:lnSpc>
                <a:spcPct val="90000"/>
              </a:lnSpc>
            </a:pPr>
            <a:endParaRPr lang="en-US" sz="9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b="1" dirty="0" err="1" smtClean="0">
                <a:solidFill>
                  <a:srgbClr val="C00000"/>
                </a:solidFill>
              </a:rPr>
              <a:t>P</a:t>
            </a:r>
            <a:r>
              <a:rPr lang="en-US" b="1" baseline="-25000" dirty="0" err="1" smtClean="0">
                <a:solidFill>
                  <a:srgbClr val="C00000"/>
                </a:solidFill>
              </a:rPr>
              <a:t>fusion</a:t>
            </a:r>
            <a:r>
              <a:rPr lang="en-US" b="1" dirty="0" smtClean="0">
                <a:solidFill>
                  <a:srgbClr val="C00000"/>
                </a:solidFill>
              </a:rPr>
              <a:t> = 520 MW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baseline="-25000" dirty="0">
                <a:solidFill>
                  <a:schemeClr val="bg1">
                    <a:lumMod val="75000"/>
                  </a:schemeClr>
                </a:solidFill>
              </a:rPr>
              <a:t>NBI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50 MW, E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</a:rPr>
              <a:t>NBI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= 0.5MeV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Q</a:t>
            </a:r>
            <a:r>
              <a:rPr lang="en-US" baseline="-25000" dirty="0">
                <a:solidFill>
                  <a:schemeClr val="bg1">
                    <a:lumMod val="75000"/>
                  </a:schemeClr>
                </a:solidFill>
              </a:rPr>
              <a:t>DT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10.4</a:t>
            </a:r>
          </a:p>
          <a:p>
            <a:pPr>
              <a:lnSpc>
                <a:spcPct val="90000"/>
              </a:lnSpc>
            </a:pPr>
            <a:r>
              <a:rPr lang="en-US" b="1" dirty="0" err="1" smtClean="0">
                <a:solidFill>
                  <a:srgbClr val="C00000"/>
                </a:solidFill>
              </a:rPr>
              <a:t>Q</a:t>
            </a:r>
            <a:r>
              <a:rPr lang="en-US" b="1" baseline="-25000" dirty="0" err="1" smtClean="0">
                <a:solidFill>
                  <a:srgbClr val="C00000"/>
                </a:solidFill>
              </a:rPr>
              <a:t>eng</a:t>
            </a:r>
            <a:r>
              <a:rPr lang="en-US" b="1" baseline="-25000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= 1.35</a:t>
            </a:r>
          </a:p>
          <a:p>
            <a:pPr>
              <a:lnSpc>
                <a:spcPct val="90000"/>
              </a:lnSpc>
            </a:pPr>
            <a:r>
              <a:rPr lang="en-US" b="1" dirty="0" err="1" smtClean="0">
                <a:solidFill>
                  <a:srgbClr val="C00000"/>
                </a:solidFill>
              </a:rPr>
              <a:t>P</a:t>
            </a:r>
            <a:r>
              <a:rPr lang="en-US" b="1" baseline="-25000" dirty="0" err="1" smtClean="0">
                <a:solidFill>
                  <a:srgbClr val="C00000"/>
                </a:solidFill>
              </a:rPr>
              <a:t>net</a:t>
            </a:r>
            <a:r>
              <a:rPr lang="en-US" b="1" dirty="0" smtClean="0">
                <a:solidFill>
                  <a:srgbClr val="C00000"/>
                </a:solidFill>
              </a:rPr>
              <a:t> = 73 MW</a:t>
            </a:r>
          </a:p>
          <a:p>
            <a:pPr>
              <a:lnSpc>
                <a:spcPct val="90000"/>
              </a:lnSpc>
            </a:pPr>
            <a:endParaRPr lang="en-US" sz="900" b="1" dirty="0" smtClean="0">
              <a:solidFill>
                <a:schemeClr val="bg1">
                  <a:lumMod val="50000"/>
                </a:schemeClr>
              </a:solidFill>
              <a:sym typeface="Symbol"/>
            </a:endParaRP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sym typeface="Symbol"/>
              </a:rPr>
              <a:t>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</a:t>
            </a:r>
            <a:r>
              <a:rPr lang="en-US" baseline="-25000" dirty="0" err="1" smtClean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sym typeface="Symbol"/>
              </a:rPr>
              <a:t>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sym typeface="Symbol"/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= 1.3 MW/m</a:t>
            </a:r>
            <a:r>
              <a:rPr lang="en-US" baseline="30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Peak n-flux = 2.4 MW/m</a:t>
            </a:r>
            <a:r>
              <a:rPr lang="en-US" baseline="30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C00000"/>
                </a:solidFill>
              </a:rPr>
              <a:t>Peak n-</a:t>
            </a:r>
            <a:r>
              <a:rPr lang="en-US" b="1" dirty="0" err="1" smtClean="0">
                <a:solidFill>
                  <a:srgbClr val="C00000"/>
                </a:solidFill>
              </a:rPr>
              <a:t>fluence</a:t>
            </a:r>
            <a:r>
              <a:rPr lang="en-US" b="1" dirty="0" smtClean="0">
                <a:solidFill>
                  <a:srgbClr val="C00000"/>
                </a:solidFill>
              </a:rPr>
              <a:t> = 7 </a:t>
            </a:r>
            <a:r>
              <a:rPr lang="en-US" b="1" dirty="0" err="1" smtClean="0">
                <a:solidFill>
                  <a:srgbClr val="C00000"/>
                </a:solidFill>
              </a:rPr>
              <a:t>MWy</a:t>
            </a:r>
            <a:r>
              <a:rPr lang="en-US" b="1" dirty="0" smtClean="0">
                <a:solidFill>
                  <a:srgbClr val="C00000"/>
                </a:solidFill>
              </a:rPr>
              <a:t>/m</a:t>
            </a:r>
            <a:r>
              <a:rPr lang="en-US" b="1" baseline="30000" dirty="0" smtClean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1908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7400"/>
          </a:xfrm>
        </p:spPr>
        <p:txBody>
          <a:bodyPr/>
          <a:lstStyle/>
          <a:p>
            <a:r>
              <a:rPr lang="en-US" sz="3200" b="1" dirty="0"/>
              <a:t>B</a:t>
            </a:r>
            <a:r>
              <a:rPr lang="en-US" sz="3200" b="1" dirty="0" smtClean="0"/>
              <a:t>reeding calculations nearly complete for A=2</a:t>
            </a:r>
            <a:endParaRPr lang="en-US" sz="3200" b="1" dirty="0"/>
          </a:p>
        </p:txBody>
      </p:sp>
      <p:pic>
        <p:nvPicPr>
          <p:cNvPr id="6" name="Picture 5" descr="Screen Shot 2016-04-01 at 5.33.1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920" y="990600"/>
            <a:ext cx="7013280" cy="3330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57337" y="1105712"/>
            <a:ext cx="2378364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Outboard TBR ~ 0.92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822" y="6114177"/>
            <a:ext cx="782457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Ongoing: Thin inboard blanket (10 cm) should provide TBR &gt; 1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38380" y="4114800"/>
            <a:ext cx="3878932" cy="1900281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tabLst>
                <a:tab pos="4805363" algn="l"/>
              </a:tabLst>
            </a:pPr>
            <a:r>
              <a:rPr lang="en-US" sz="1400" dirty="0" smtClean="0"/>
              <a:t>Step 1- Infinite media of </a:t>
            </a:r>
            <a:r>
              <a:rPr lang="en-US" sz="1400" dirty="0" err="1" smtClean="0"/>
              <a:t>LiPb</a:t>
            </a:r>
            <a:endParaRPr lang="en-US" sz="1400" dirty="0" smtClean="0"/>
          </a:p>
          <a:p>
            <a:pPr marL="228600" indent="-228600">
              <a:lnSpc>
                <a:spcPct val="90000"/>
              </a:lnSpc>
              <a:tabLst>
                <a:tab pos="4805363" algn="l"/>
              </a:tabLst>
            </a:pPr>
            <a:r>
              <a:rPr lang="en-US" sz="1400" dirty="0" smtClean="0"/>
              <a:t>Step 2- </a:t>
            </a:r>
            <a:r>
              <a:rPr lang="en-US" sz="1400" dirty="0" err="1" smtClean="0"/>
              <a:t>LiPb</a:t>
            </a:r>
            <a:r>
              <a:rPr lang="en-US" sz="1400" dirty="0" smtClean="0"/>
              <a:t> confined to OB FW/blanket</a:t>
            </a:r>
          </a:p>
          <a:p>
            <a:pPr marL="228600" indent="-228600">
              <a:lnSpc>
                <a:spcPct val="90000"/>
              </a:lnSpc>
              <a:tabLst>
                <a:tab pos="4805363" algn="l"/>
              </a:tabLst>
            </a:pPr>
            <a:r>
              <a:rPr lang="en-US" sz="1400" dirty="0" smtClean="0"/>
              <a:t>Step 3- Assembly gaps added</a:t>
            </a:r>
          </a:p>
          <a:p>
            <a:pPr marL="228600" indent="-228600">
              <a:lnSpc>
                <a:spcPct val="90000"/>
              </a:lnSpc>
              <a:tabLst>
                <a:tab pos="4805363" algn="l"/>
              </a:tabLst>
            </a:pPr>
            <a:r>
              <a:rPr lang="en-US" sz="1400" dirty="0" smtClean="0"/>
              <a:t>Step 4- Homogeneous mixture of blanket in upper and lower ends of OB blanket</a:t>
            </a:r>
          </a:p>
          <a:p>
            <a:pPr marL="228600" indent="-228600">
              <a:lnSpc>
                <a:spcPct val="90000"/>
              </a:lnSpc>
              <a:tabLst>
                <a:tab pos="4805363" algn="l"/>
              </a:tabLst>
            </a:pPr>
            <a:r>
              <a:rPr lang="en-US" sz="1400" dirty="0" smtClean="0"/>
              <a:t>Step 5- FW material added</a:t>
            </a:r>
          </a:p>
          <a:p>
            <a:pPr marL="228600" indent="-228600">
              <a:lnSpc>
                <a:spcPct val="90000"/>
              </a:lnSpc>
              <a:tabLst>
                <a:tab pos="4805363" algn="l"/>
              </a:tabLst>
            </a:pPr>
            <a:r>
              <a:rPr lang="en-US" sz="1400" dirty="0" smtClean="0"/>
              <a:t>Step 6- Side, back, and front walls added</a:t>
            </a:r>
          </a:p>
          <a:p>
            <a:pPr marL="228600" indent="-228600">
              <a:lnSpc>
                <a:spcPct val="90000"/>
              </a:lnSpc>
              <a:tabLst>
                <a:tab pos="4805363" algn="l"/>
              </a:tabLst>
            </a:pPr>
            <a:r>
              <a:rPr lang="en-US" sz="1400" dirty="0" smtClean="0"/>
              <a:t>Step 7- Cooling channels added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317312" y="4343400"/>
            <a:ext cx="4826688" cy="1733145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90000"/>
              </a:lnSpc>
              <a:tabLst>
                <a:tab pos="4805363" algn="l"/>
              </a:tabLst>
            </a:pPr>
            <a:r>
              <a:rPr lang="en-US" sz="1400" dirty="0" smtClean="0"/>
              <a:t>Step 8- </a:t>
            </a:r>
            <a:r>
              <a:rPr lang="en-US" sz="1400" dirty="0" err="1" smtClean="0"/>
              <a:t>SiC</a:t>
            </a:r>
            <a:r>
              <a:rPr lang="en-US" sz="1400" dirty="0" smtClean="0"/>
              <a:t> FCI added</a:t>
            </a:r>
          </a:p>
          <a:p>
            <a:pPr marL="228600" indent="-228600">
              <a:lnSpc>
                <a:spcPct val="90000"/>
              </a:lnSpc>
              <a:tabLst>
                <a:tab pos="4805363" algn="l"/>
              </a:tabLst>
            </a:pPr>
            <a:r>
              <a:rPr lang="en-US" sz="1400" dirty="0" smtClean="0"/>
              <a:t>Step 9- Stabilizing shells added</a:t>
            </a:r>
          </a:p>
          <a:p>
            <a:pPr marL="228600" indent="-228600">
              <a:lnSpc>
                <a:spcPct val="90000"/>
              </a:lnSpc>
              <a:tabLst>
                <a:tab pos="4805363" algn="l"/>
              </a:tabLst>
            </a:pPr>
            <a:r>
              <a:rPr lang="en-US" sz="1400" dirty="0" smtClean="0"/>
              <a:t>Step 10- MTM only inserted (TBR relative to Step #9)</a:t>
            </a:r>
          </a:p>
          <a:p>
            <a:pPr marL="228600" indent="-228600">
              <a:lnSpc>
                <a:spcPct val="90000"/>
              </a:lnSpc>
              <a:tabLst>
                <a:tab pos="4805363" algn="l"/>
              </a:tabLst>
            </a:pPr>
            <a:r>
              <a:rPr lang="en-US" sz="1400" dirty="0" smtClean="0"/>
              <a:t>Step 11- 4 TBMs only inserted (TBR relative to Step #9)</a:t>
            </a:r>
          </a:p>
          <a:p>
            <a:pPr marL="228600" indent="-228600">
              <a:lnSpc>
                <a:spcPct val="90000"/>
              </a:lnSpc>
              <a:tabLst>
                <a:tab pos="4805363" algn="l"/>
              </a:tabLst>
            </a:pPr>
            <a:r>
              <a:rPr lang="en-US" sz="1400" dirty="0" smtClean="0"/>
              <a:t>Step 12- 4 NBIs only inserted (TBR relative to Step #9)</a:t>
            </a:r>
          </a:p>
          <a:p>
            <a:pPr marL="228600" indent="-228600">
              <a:lnSpc>
                <a:spcPct val="90000"/>
              </a:lnSpc>
              <a:tabLst>
                <a:tab pos="4805363" algn="l"/>
              </a:tabLst>
            </a:pPr>
            <a:r>
              <a:rPr lang="en-US" sz="1400" dirty="0" smtClean="0"/>
              <a:t>Step 13- all MTM, 4 TBMs, and 4 NBIs inserted</a:t>
            </a:r>
          </a:p>
          <a:p>
            <a:pPr marL="228600" indent="-228600">
              <a:lnSpc>
                <a:spcPct val="90000"/>
              </a:lnSpc>
              <a:tabLst>
                <a:tab pos="4805363" algn="l"/>
              </a:tabLst>
            </a:pPr>
            <a:r>
              <a:rPr lang="en-US" sz="1400" dirty="0" smtClean="0"/>
              <a:t>Step 14 – include inboard breeding blanket</a:t>
            </a:r>
          </a:p>
        </p:txBody>
      </p:sp>
      <p:pic>
        <p:nvPicPr>
          <p:cNvPr id="11" name="Picture 2" descr="https://encrypted-tbn1.gstatic.com/images?q=tbn:ANd9GcTDaWrhj0_1lAtW8kYvhBlxQaNWHF2DqFg4h8x60c3qpECOP_2OKysfX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5072"/>
            <a:ext cx="364100" cy="57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26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1" t="38058" r="16330" b="25590"/>
          <a:stretch/>
        </p:blipFill>
        <p:spPr bwMode="auto">
          <a:xfrm>
            <a:off x="4235969" y="3657600"/>
            <a:ext cx="4710659" cy="284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Exploring liquid metal </a:t>
            </a:r>
            <a:r>
              <a:rPr lang="en-US" sz="3600" b="1" dirty="0" err="1" smtClean="0"/>
              <a:t>divertor</a:t>
            </a:r>
            <a:r>
              <a:rPr lang="en-US" sz="3600" b="1" dirty="0" smtClean="0"/>
              <a:t> design similar to flowing water curtain systems</a:t>
            </a:r>
            <a:endParaRPr lang="en-US" sz="3600" b="1" dirty="0"/>
          </a:p>
        </p:txBody>
      </p:sp>
      <p:pic>
        <p:nvPicPr>
          <p:cNvPr id="3" name="Picture 6" descr="http://g04.s.alicdn.com/kf/HT1Yin4FMdXXXagOFbXN/220579108/HT1Yin4FMdXXXagOFbX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50" b="69833"/>
          <a:stretch/>
        </p:blipFill>
        <p:spPr bwMode="auto">
          <a:xfrm>
            <a:off x="80415" y="1352728"/>
            <a:ext cx="4361941" cy="329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2125" y="6062346"/>
            <a:ext cx="334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prstClr val="black"/>
                </a:solidFill>
              </a:rPr>
              <a:t>Ferritic steel backing plate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0170" y="5638800"/>
            <a:ext cx="155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Shield block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7275" y="4964668"/>
            <a:ext cx="305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prstClr val="black"/>
                </a:solidFill>
              </a:rPr>
              <a:t>LM containment structure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>
            <a:stCxn id="9" idx="3"/>
          </p:cNvCxnSpPr>
          <p:nvPr/>
        </p:nvCxnSpPr>
        <p:spPr>
          <a:xfrm flipV="1">
            <a:off x="4114800" y="5033960"/>
            <a:ext cx="602394" cy="115374"/>
          </a:xfrm>
          <a:prstGeom prst="straightConnector1">
            <a:avLst/>
          </a:prstGeom>
          <a:ln w="158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</p:cNvCxnSpPr>
          <p:nvPr/>
        </p:nvCxnSpPr>
        <p:spPr>
          <a:xfrm flipV="1">
            <a:off x="5105400" y="5549460"/>
            <a:ext cx="907194" cy="274006"/>
          </a:xfrm>
          <a:prstGeom prst="straightConnector1">
            <a:avLst/>
          </a:prstGeom>
          <a:ln w="158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3"/>
          </p:cNvCxnSpPr>
          <p:nvPr/>
        </p:nvCxnSpPr>
        <p:spPr>
          <a:xfrm flipV="1">
            <a:off x="5105400" y="5815148"/>
            <a:ext cx="1059594" cy="431864"/>
          </a:xfrm>
          <a:prstGeom prst="straightConnector1">
            <a:avLst/>
          </a:prstGeom>
          <a:ln w="158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73627" y="2660302"/>
            <a:ext cx="4173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LM injector system can be assembled in a single or double unit 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1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76250" y="1566550"/>
            <a:ext cx="5334000" cy="5070888"/>
            <a:chOff x="476250" y="1447800"/>
            <a:chExt cx="5334000" cy="5070888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91" t="16098" r="13367" b="9712"/>
            <a:stretch/>
          </p:blipFill>
          <p:spPr bwMode="auto">
            <a:xfrm>
              <a:off x="476250" y="1447800"/>
              <a:ext cx="5334000" cy="507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Freeform 16"/>
            <p:cNvSpPr/>
            <p:nvPr/>
          </p:nvSpPr>
          <p:spPr>
            <a:xfrm>
              <a:off x="3253659" y="2816225"/>
              <a:ext cx="648416" cy="2438400"/>
            </a:xfrm>
            <a:custGeom>
              <a:avLst/>
              <a:gdLst>
                <a:gd name="connsiteX0" fmla="*/ 413466 w 648416"/>
                <a:gd name="connsiteY0" fmla="*/ 0 h 2438400"/>
                <a:gd name="connsiteX1" fmla="*/ 261066 w 648416"/>
                <a:gd name="connsiteY1" fmla="*/ 82550 h 2438400"/>
                <a:gd name="connsiteX2" fmla="*/ 207091 w 648416"/>
                <a:gd name="connsiteY2" fmla="*/ 133350 h 2438400"/>
                <a:gd name="connsiteX3" fmla="*/ 162641 w 648416"/>
                <a:gd name="connsiteY3" fmla="*/ 215900 h 2438400"/>
                <a:gd name="connsiteX4" fmla="*/ 121366 w 648416"/>
                <a:gd name="connsiteY4" fmla="*/ 327025 h 2438400"/>
                <a:gd name="connsiteX5" fmla="*/ 29291 w 648416"/>
                <a:gd name="connsiteY5" fmla="*/ 615950 h 2438400"/>
                <a:gd name="connsiteX6" fmla="*/ 3891 w 648416"/>
                <a:gd name="connsiteY6" fmla="*/ 939800 h 2438400"/>
                <a:gd name="connsiteX7" fmla="*/ 716 w 648416"/>
                <a:gd name="connsiteY7" fmla="*/ 1149350 h 2438400"/>
                <a:gd name="connsiteX8" fmla="*/ 10241 w 648416"/>
                <a:gd name="connsiteY8" fmla="*/ 1400175 h 2438400"/>
                <a:gd name="connsiteX9" fmla="*/ 54691 w 648416"/>
                <a:gd name="connsiteY9" fmla="*/ 1673225 h 2438400"/>
                <a:gd name="connsiteX10" fmla="*/ 111841 w 648416"/>
                <a:gd name="connsiteY10" fmla="*/ 1965325 h 2438400"/>
                <a:gd name="connsiteX11" fmla="*/ 140416 w 648416"/>
                <a:gd name="connsiteY11" fmla="*/ 2022475 h 2438400"/>
                <a:gd name="connsiteX12" fmla="*/ 165816 w 648416"/>
                <a:gd name="connsiteY12" fmla="*/ 2066925 h 2438400"/>
                <a:gd name="connsiteX13" fmla="*/ 172166 w 648416"/>
                <a:gd name="connsiteY13" fmla="*/ 2089150 h 2438400"/>
                <a:gd name="connsiteX14" fmla="*/ 172166 w 648416"/>
                <a:gd name="connsiteY14" fmla="*/ 2098675 h 2438400"/>
                <a:gd name="connsiteX15" fmla="*/ 165816 w 648416"/>
                <a:gd name="connsiteY15" fmla="*/ 2127250 h 2438400"/>
                <a:gd name="connsiteX16" fmla="*/ 162641 w 648416"/>
                <a:gd name="connsiteY16" fmla="*/ 2152650 h 2438400"/>
                <a:gd name="connsiteX17" fmla="*/ 175341 w 648416"/>
                <a:gd name="connsiteY17" fmla="*/ 2200275 h 2438400"/>
                <a:gd name="connsiteX18" fmla="*/ 175341 w 648416"/>
                <a:gd name="connsiteY18" fmla="*/ 2225675 h 2438400"/>
                <a:gd name="connsiteX19" fmla="*/ 194391 w 648416"/>
                <a:gd name="connsiteY19" fmla="*/ 2266950 h 2438400"/>
                <a:gd name="connsiteX20" fmla="*/ 232491 w 648416"/>
                <a:gd name="connsiteY20" fmla="*/ 2317750 h 2438400"/>
                <a:gd name="connsiteX21" fmla="*/ 226141 w 648416"/>
                <a:gd name="connsiteY21" fmla="*/ 2301875 h 2438400"/>
                <a:gd name="connsiteX22" fmla="*/ 302341 w 648416"/>
                <a:gd name="connsiteY22" fmla="*/ 2346325 h 2438400"/>
                <a:gd name="connsiteX23" fmla="*/ 378541 w 648416"/>
                <a:gd name="connsiteY23" fmla="*/ 2390775 h 2438400"/>
                <a:gd name="connsiteX24" fmla="*/ 457916 w 648416"/>
                <a:gd name="connsiteY24" fmla="*/ 2416175 h 2438400"/>
                <a:gd name="connsiteX25" fmla="*/ 540466 w 648416"/>
                <a:gd name="connsiteY25" fmla="*/ 2432050 h 2438400"/>
                <a:gd name="connsiteX26" fmla="*/ 648416 w 648416"/>
                <a:gd name="connsiteY26" fmla="*/ 243840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48416" h="2438400">
                  <a:moveTo>
                    <a:pt x="413466" y="0"/>
                  </a:moveTo>
                  <a:cubicBezTo>
                    <a:pt x="354464" y="30162"/>
                    <a:pt x="295462" y="60325"/>
                    <a:pt x="261066" y="82550"/>
                  </a:cubicBezTo>
                  <a:cubicBezTo>
                    <a:pt x="226670" y="104775"/>
                    <a:pt x="223495" y="111125"/>
                    <a:pt x="207091" y="133350"/>
                  </a:cubicBezTo>
                  <a:cubicBezTo>
                    <a:pt x="190687" y="155575"/>
                    <a:pt x="176928" y="183621"/>
                    <a:pt x="162641" y="215900"/>
                  </a:cubicBezTo>
                  <a:cubicBezTo>
                    <a:pt x="148353" y="248179"/>
                    <a:pt x="143591" y="260350"/>
                    <a:pt x="121366" y="327025"/>
                  </a:cubicBezTo>
                  <a:cubicBezTo>
                    <a:pt x="99141" y="393700"/>
                    <a:pt x="48870" y="513821"/>
                    <a:pt x="29291" y="615950"/>
                  </a:cubicBezTo>
                  <a:cubicBezTo>
                    <a:pt x="9712" y="718079"/>
                    <a:pt x="8653" y="850900"/>
                    <a:pt x="3891" y="939800"/>
                  </a:cubicBezTo>
                  <a:cubicBezTo>
                    <a:pt x="-872" y="1028700"/>
                    <a:pt x="-342" y="1072621"/>
                    <a:pt x="716" y="1149350"/>
                  </a:cubicBezTo>
                  <a:cubicBezTo>
                    <a:pt x="1774" y="1226079"/>
                    <a:pt x="1245" y="1312862"/>
                    <a:pt x="10241" y="1400175"/>
                  </a:cubicBezTo>
                  <a:cubicBezTo>
                    <a:pt x="19237" y="1487488"/>
                    <a:pt x="37758" y="1579033"/>
                    <a:pt x="54691" y="1673225"/>
                  </a:cubicBezTo>
                  <a:cubicBezTo>
                    <a:pt x="71624" y="1767417"/>
                    <a:pt x="97554" y="1907117"/>
                    <a:pt x="111841" y="1965325"/>
                  </a:cubicBezTo>
                  <a:cubicBezTo>
                    <a:pt x="126128" y="2023533"/>
                    <a:pt x="131420" y="2005542"/>
                    <a:pt x="140416" y="2022475"/>
                  </a:cubicBezTo>
                  <a:cubicBezTo>
                    <a:pt x="149412" y="2039408"/>
                    <a:pt x="160524" y="2055813"/>
                    <a:pt x="165816" y="2066925"/>
                  </a:cubicBezTo>
                  <a:cubicBezTo>
                    <a:pt x="171108" y="2078038"/>
                    <a:pt x="171108" y="2083859"/>
                    <a:pt x="172166" y="2089150"/>
                  </a:cubicBezTo>
                  <a:cubicBezTo>
                    <a:pt x="173224" y="2094441"/>
                    <a:pt x="173224" y="2092325"/>
                    <a:pt x="172166" y="2098675"/>
                  </a:cubicBezTo>
                  <a:cubicBezTo>
                    <a:pt x="171108" y="2105025"/>
                    <a:pt x="167403" y="2118254"/>
                    <a:pt x="165816" y="2127250"/>
                  </a:cubicBezTo>
                  <a:cubicBezTo>
                    <a:pt x="164229" y="2136246"/>
                    <a:pt x="161054" y="2140479"/>
                    <a:pt x="162641" y="2152650"/>
                  </a:cubicBezTo>
                  <a:cubicBezTo>
                    <a:pt x="164228" y="2164821"/>
                    <a:pt x="173224" y="2188104"/>
                    <a:pt x="175341" y="2200275"/>
                  </a:cubicBezTo>
                  <a:cubicBezTo>
                    <a:pt x="177458" y="2212446"/>
                    <a:pt x="172166" y="2214562"/>
                    <a:pt x="175341" y="2225675"/>
                  </a:cubicBezTo>
                  <a:cubicBezTo>
                    <a:pt x="178516" y="2236788"/>
                    <a:pt x="184866" y="2251604"/>
                    <a:pt x="194391" y="2266950"/>
                  </a:cubicBezTo>
                  <a:cubicBezTo>
                    <a:pt x="203916" y="2282296"/>
                    <a:pt x="227199" y="2311929"/>
                    <a:pt x="232491" y="2317750"/>
                  </a:cubicBezTo>
                  <a:cubicBezTo>
                    <a:pt x="237783" y="2323571"/>
                    <a:pt x="214499" y="2297113"/>
                    <a:pt x="226141" y="2301875"/>
                  </a:cubicBezTo>
                  <a:cubicBezTo>
                    <a:pt x="237783" y="2306637"/>
                    <a:pt x="302341" y="2346325"/>
                    <a:pt x="302341" y="2346325"/>
                  </a:cubicBezTo>
                  <a:cubicBezTo>
                    <a:pt x="327741" y="2361142"/>
                    <a:pt x="352612" y="2379133"/>
                    <a:pt x="378541" y="2390775"/>
                  </a:cubicBezTo>
                  <a:cubicBezTo>
                    <a:pt x="404470" y="2402417"/>
                    <a:pt x="430929" y="2409296"/>
                    <a:pt x="457916" y="2416175"/>
                  </a:cubicBezTo>
                  <a:cubicBezTo>
                    <a:pt x="484903" y="2423054"/>
                    <a:pt x="508716" y="2428346"/>
                    <a:pt x="540466" y="2432050"/>
                  </a:cubicBezTo>
                  <a:cubicBezTo>
                    <a:pt x="572216" y="2435754"/>
                    <a:pt x="610316" y="2437077"/>
                    <a:pt x="648416" y="243840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381000" y="38244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HTS ST-FNSF design with Li flow on divertor and inboard surfaces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43601" y="141415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Double null liquid metal divertor system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2" t="59274" r="34615" b="14654"/>
          <a:stretch/>
        </p:blipFill>
        <p:spPr bwMode="auto">
          <a:xfrm>
            <a:off x="5833111" y="4347598"/>
            <a:ext cx="2781301" cy="205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 flipH="1">
            <a:off x="3276600" y="2633350"/>
            <a:ext cx="2667001" cy="10668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958841" y="2179781"/>
            <a:ext cx="3080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Li flows from upper divertor down the inboard wall, exiting just after the lower inboard divertor.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43601" y="347155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Separate Li cooling of lower divertor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705600" y="4101994"/>
            <a:ext cx="228600" cy="13507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70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155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/>
              <a:t>Another option: Li </a:t>
            </a:r>
            <a:r>
              <a:rPr lang="en-US" sz="3200" dirty="0" err="1" smtClean="0"/>
              <a:t>divertor</a:t>
            </a:r>
            <a:r>
              <a:rPr lang="en-US" sz="3200" dirty="0"/>
              <a:t> </a:t>
            </a:r>
            <a:r>
              <a:rPr lang="en-US" sz="3200" dirty="0" smtClean="0"/>
              <a:t>with shorter outer leg</a:t>
            </a:r>
            <a:br>
              <a:rPr lang="en-US" sz="3200" dirty="0" smtClean="0"/>
            </a:br>
            <a:r>
              <a:rPr lang="en-US" sz="3200" dirty="0" err="1" smtClean="0"/>
              <a:t>P</a:t>
            </a:r>
            <a:r>
              <a:rPr lang="en-US" sz="3200" baseline="-25000" dirty="0" err="1" smtClean="0"/>
              <a:t>div</a:t>
            </a:r>
            <a:r>
              <a:rPr lang="en-US" sz="3200" dirty="0" smtClean="0"/>
              <a:t> = 9 </a:t>
            </a:r>
            <a:r>
              <a:rPr lang="en-US" sz="3200" dirty="0" smtClean="0">
                <a:sym typeface="Wingdings" panose="05000000000000000000" pitchFamily="2" charset="2"/>
              </a:rPr>
              <a:t> </a:t>
            </a:r>
            <a:r>
              <a:rPr lang="en-US" sz="3200" dirty="0" smtClean="0"/>
              <a:t>21MW/m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for </a:t>
            </a:r>
            <a:r>
              <a:rPr lang="en-US" sz="3200" dirty="0" err="1" smtClean="0"/>
              <a:t>R</a:t>
            </a:r>
            <a:r>
              <a:rPr lang="en-US" sz="3200" baseline="-25000" dirty="0" err="1" smtClean="0"/>
              <a:t>strike</a:t>
            </a:r>
            <a:r>
              <a:rPr lang="en-US" sz="3200" dirty="0" smtClean="0"/>
              <a:t> = 4.2m </a:t>
            </a:r>
            <a:r>
              <a:rPr lang="en-US" sz="3200" dirty="0" smtClean="0">
                <a:sym typeface="Wingdings" panose="05000000000000000000" pitchFamily="2" charset="2"/>
              </a:rPr>
              <a:t> 2.5m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5" y="1103387"/>
            <a:ext cx="3931315" cy="57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384443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1295400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Long-leg / Super-X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98818" y="2921168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Shorter leg LM </a:t>
            </a:r>
            <a:r>
              <a:rPr lang="en-US" sz="2000" b="1" dirty="0" err="1" smtClean="0"/>
              <a:t>divertor</a:t>
            </a:r>
            <a:endParaRPr lang="en-US" sz="20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8801" y="3640876"/>
            <a:ext cx="316208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 smtClean="0">
                <a:latin typeface="Arial Narrow" panose="020B0606020202030204" pitchFamily="34" charset="0"/>
              </a:rPr>
              <a:t>Geometry also compatible with 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latin typeface="Arial Narrow" panose="020B0606020202030204" pitchFamily="34" charset="0"/>
              </a:rPr>
              <a:t>“vapor box” concepts (Ono / </a:t>
            </a:r>
            <a:r>
              <a:rPr lang="en-US" sz="1600" dirty="0" err="1" smtClean="0">
                <a:latin typeface="Arial Narrow" panose="020B0606020202030204" pitchFamily="34" charset="0"/>
              </a:rPr>
              <a:t>Goldston</a:t>
            </a:r>
            <a:r>
              <a:rPr lang="en-US" sz="1600" dirty="0" smtClean="0">
                <a:latin typeface="Arial Narrow" panose="020B0606020202030204" pitchFamily="34" charset="0"/>
              </a:rPr>
              <a:t>)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p:sp>
        <p:nvSpPr>
          <p:cNvPr id="9" name="Rectangle 20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F7EDE0-0B50-47F6-9EAD-4C5D564506F9}" type="slidenum">
              <a:rPr lang="en-US" smtClean="0">
                <a:solidFill>
                  <a:srgbClr val="3333CC"/>
                </a:solidFill>
                <a:ea typeface="ＭＳ Ｐゴシック" pitchFamily="1" charset="-128"/>
                <a:cs typeface="Arial" charset="0"/>
              </a:rPr>
              <a:pPr>
                <a:defRPr/>
              </a:pPr>
              <a:t>67</a:t>
            </a:fld>
            <a:endParaRPr lang="en-US" smtClean="0">
              <a:solidFill>
                <a:srgbClr val="3333CC"/>
              </a:solidFill>
              <a:ea typeface="ＭＳ Ｐゴシック" pitchFamily="1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30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Benefits of shorter-leg LM high-heat-flux </a:t>
            </a:r>
            <a:r>
              <a:rPr lang="en-US" sz="3200" dirty="0" err="1" smtClean="0"/>
              <a:t>divertor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190" y="1032464"/>
            <a:ext cx="7963565" cy="1253536"/>
          </a:xfrm>
        </p:spPr>
        <p:txBody>
          <a:bodyPr/>
          <a:lstStyle/>
          <a:p>
            <a:pPr marL="228600" indent="-228600">
              <a:lnSpc>
                <a:spcPct val="80000"/>
              </a:lnSpc>
            </a:pPr>
            <a:r>
              <a:rPr lang="en-US" sz="2800" dirty="0" smtClean="0"/>
              <a:t>Significantly </a:t>
            </a:r>
            <a:r>
              <a:rPr lang="en-US" sz="2800" dirty="0"/>
              <a:t>reduce </a:t>
            </a:r>
            <a:r>
              <a:rPr lang="en-US" sz="2800" dirty="0" smtClean="0"/>
              <a:t>outboard PF </a:t>
            </a:r>
            <a:r>
              <a:rPr lang="en-US" sz="2800" dirty="0"/>
              <a:t>coil </a:t>
            </a:r>
            <a:r>
              <a:rPr lang="en-US" sz="2800" dirty="0" smtClean="0"/>
              <a:t>current</a:t>
            </a:r>
          </a:p>
          <a:p>
            <a:pPr marL="457200" lvl="1" indent="-228600">
              <a:lnSpc>
                <a:spcPct val="80000"/>
              </a:lnSpc>
            </a:pPr>
            <a:r>
              <a:rPr lang="en-US" sz="2400" dirty="0" smtClean="0"/>
              <a:t>Reduced PF size, force, structure</a:t>
            </a:r>
          </a:p>
          <a:p>
            <a:pPr marL="228600" indent="-228600">
              <a:lnSpc>
                <a:spcPct val="80000"/>
              </a:lnSpc>
            </a:pPr>
            <a:r>
              <a:rPr lang="en-US" sz="2800" dirty="0" smtClean="0"/>
              <a:t>Eliminate separate </a:t>
            </a:r>
            <a:r>
              <a:rPr lang="en-US" sz="2800" dirty="0"/>
              <a:t>upper </a:t>
            </a:r>
            <a:r>
              <a:rPr lang="en-US" sz="2800" dirty="0" err="1"/>
              <a:t>cryo</a:t>
            </a:r>
            <a:r>
              <a:rPr lang="en-US" sz="2800" dirty="0"/>
              <a:t>-stat </a:t>
            </a:r>
            <a:r>
              <a:rPr lang="en-US" sz="2800" dirty="0" smtClean="0"/>
              <a:t>(for PF5U)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6" y="2382038"/>
            <a:ext cx="4846968" cy="369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5059628" y="2209800"/>
            <a:ext cx="3999043" cy="3762831"/>
            <a:chOff x="5027729" y="2295525"/>
            <a:chExt cx="3999043" cy="376283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09" t="16404" r="14565" b="45192"/>
            <a:stretch/>
          </p:blipFill>
          <p:spPr bwMode="auto">
            <a:xfrm>
              <a:off x="5027729" y="2379033"/>
              <a:ext cx="3999043" cy="3679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200260" y="4602433"/>
              <a:ext cx="251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74906" y="4297633"/>
              <a:ext cx="251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80645" y="3992833"/>
              <a:ext cx="251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48803" y="3416243"/>
              <a:ext cx="251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1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57523" y="3416243"/>
              <a:ext cx="251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1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97070" y="4286217"/>
              <a:ext cx="251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1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97070" y="4777210"/>
              <a:ext cx="251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1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93277" y="5277600"/>
              <a:ext cx="251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1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6462659" y="2295525"/>
              <a:ext cx="624928" cy="10950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79686" y="6019800"/>
            <a:ext cx="8854764" cy="52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rgbClr val="0000CC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en-US" sz="2800" dirty="0" smtClean="0"/>
              <a:t>Li wall pumping could help increase H </a:t>
            </a:r>
            <a:r>
              <a:rPr lang="en-US" sz="2400" dirty="0" smtClean="0"/>
              <a:t>(see </a:t>
            </a:r>
            <a:r>
              <a:rPr lang="en-US" sz="2400" dirty="0" err="1" smtClean="0"/>
              <a:t>Maingi</a:t>
            </a:r>
            <a:r>
              <a:rPr lang="en-US" sz="2400" dirty="0" smtClean="0"/>
              <a:t> talk)</a:t>
            </a:r>
          </a:p>
        </p:txBody>
      </p:sp>
    </p:spTree>
    <p:extLst>
      <p:ext uri="{BB962C8B-B14F-4D97-AF65-F5344CB8AC3E}">
        <p14:creationId xmlns:p14="http://schemas.microsoft.com/office/powerpoint/2010/main" val="20630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19200"/>
            <a:ext cx="8991600" cy="54102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Motivations for studying “spherical” tokamak (ST)</a:t>
            </a:r>
          </a:p>
          <a:p>
            <a:endParaRPr lang="en-US" sz="2000" dirty="0" smtClean="0"/>
          </a:p>
          <a:p>
            <a:r>
              <a:rPr lang="en-US" dirty="0" smtClean="0"/>
              <a:t>Mission elements of NSTX-U Research Program</a:t>
            </a:r>
          </a:p>
          <a:p>
            <a:endParaRPr lang="en-US" sz="2000" dirty="0"/>
          </a:p>
          <a:p>
            <a:r>
              <a:rPr lang="en-US" dirty="0" smtClean="0"/>
              <a:t>NSTX-U research commissioning status</a:t>
            </a:r>
          </a:p>
          <a:p>
            <a:endParaRPr lang="en-US" sz="2000" dirty="0"/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Key physics issues for ST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Energy transport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High-beta stability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Power exhaust 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Current sustainment and start-up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69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72284"/>
            <a:ext cx="9144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4928" y="3099435"/>
            <a:ext cx="488950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Develop solutions for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plasma-  material interface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(PMI)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4928" y="4873237"/>
            <a:ext cx="510286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Advance </a:t>
            </a:r>
            <a:r>
              <a:rPr sz="2800" spc="-5" dirty="0">
                <a:latin typeface="Arial"/>
                <a:cs typeface="Arial"/>
              </a:rPr>
              <a:t>ST </a:t>
            </a:r>
            <a:r>
              <a:rPr sz="2800" dirty="0">
                <a:latin typeface="Arial"/>
                <a:cs typeface="Arial"/>
              </a:rPr>
              <a:t>as Fusion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Nuclear  Science Facility and </a:t>
            </a:r>
            <a:r>
              <a:rPr sz="2800" spc="-5" dirty="0">
                <a:latin typeface="Arial"/>
                <a:cs typeface="Arial"/>
              </a:rPr>
              <a:t>Pilot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Plant</a:t>
            </a:r>
          </a:p>
        </p:txBody>
      </p:sp>
      <p:sp>
        <p:nvSpPr>
          <p:cNvPr id="9" name="object 9"/>
          <p:cNvSpPr/>
          <p:nvPr/>
        </p:nvSpPr>
        <p:spPr>
          <a:xfrm>
            <a:off x="5910263" y="2877239"/>
            <a:ext cx="1530349" cy="990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551149" y="3908220"/>
            <a:ext cx="1894839" cy="2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 Narrow"/>
                <a:cs typeface="Arial Narrow"/>
              </a:rPr>
              <a:t>Liquid </a:t>
            </a:r>
            <a:r>
              <a:rPr sz="1800" spc="-5" dirty="0">
                <a:latin typeface="Arial Narrow"/>
                <a:cs typeface="Arial Narrow"/>
              </a:rPr>
              <a:t>metals </a:t>
            </a:r>
            <a:r>
              <a:rPr sz="1800" dirty="0">
                <a:latin typeface="Arial Narrow"/>
                <a:cs typeface="Arial Narrow"/>
              </a:rPr>
              <a:t>/</a:t>
            </a:r>
            <a:r>
              <a:rPr sz="1800" spc="-35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Lithium</a:t>
            </a:r>
            <a:endParaRPr sz="18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89118" y="3907534"/>
            <a:ext cx="129667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Snowflake/X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669213" y="2877239"/>
            <a:ext cx="1274761" cy="10477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677436" y="4489704"/>
            <a:ext cx="110490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Arial"/>
                <a:cs typeface="Arial"/>
              </a:rPr>
              <a:t>ST-FNSF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/</a:t>
            </a:r>
            <a:endParaRPr sz="180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Pilot-Plant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67400" y="4343400"/>
            <a:ext cx="1502676" cy="167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68430" y="5169158"/>
            <a:ext cx="1378021" cy="13086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cs typeface="Arial"/>
              </a:rPr>
              <a:t>ITE</a:t>
            </a:r>
            <a:r>
              <a:rPr lang="en-US" dirty="0">
                <a:cs typeface="Arial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22976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8082"/>
            <a:ext cx="9144000" cy="948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>
              <a:lnSpc>
                <a:spcPts val="3670"/>
              </a:lnSpc>
            </a:pPr>
            <a:r>
              <a:rPr sz="3200" b="1" spc="-5" dirty="0">
                <a:latin typeface="Arial"/>
                <a:cs typeface="Arial"/>
              </a:rPr>
              <a:t>NSTX-U will </a:t>
            </a:r>
            <a:r>
              <a:rPr sz="3200" b="1" spc="-10" dirty="0">
                <a:latin typeface="Arial"/>
                <a:cs typeface="Arial"/>
              </a:rPr>
              <a:t>access </a:t>
            </a:r>
            <a:r>
              <a:rPr sz="3200" b="1" spc="-5" dirty="0">
                <a:latin typeface="Arial"/>
                <a:cs typeface="Arial"/>
              </a:rPr>
              <a:t>new </a:t>
            </a:r>
            <a:r>
              <a:rPr sz="3200" b="1" spc="-5" dirty="0" smtClean="0">
                <a:latin typeface="Arial"/>
                <a:cs typeface="Arial"/>
              </a:rPr>
              <a:t>physics</a:t>
            </a:r>
            <a:r>
              <a:rPr lang="en-US" sz="3200" b="1" spc="-5" dirty="0" smtClean="0">
                <a:latin typeface="Arial"/>
                <a:cs typeface="Arial"/>
              </a:rPr>
              <a:t/>
            </a:r>
            <a:br>
              <a:rPr lang="en-US" sz="3200" b="1" spc="-5" dirty="0" smtClean="0">
                <a:latin typeface="Arial"/>
                <a:cs typeface="Arial"/>
              </a:rPr>
            </a:br>
            <a:r>
              <a:rPr sz="3200" b="1" spc="-5" dirty="0" smtClean="0">
                <a:latin typeface="Arial"/>
                <a:cs typeface="Arial"/>
              </a:rPr>
              <a:t>with </a:t>
            </a:r>
            <a:r>
              <a:rPr sz="3200" b="1" spc="-5" dirty="0">
                <a:latin typeface="Arial"/>
                <a:cs typeface="Arial"/>
              </a:rPr>
              <a:t>2 major new</a:t>
            </a:r>
            <a:r>
              <a:rPr sz="3200" b="1" spc="-8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tools: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7714" y="5312664"/>
            <a:ext cx="4283710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70"/>
              </a:lnSpc>
            </a:pPr>
            <a:r>
              <a:rPr sz="2400" b="1" u="heavy" spc="-5" dirty="0">
                <a:latin typeface="Arial Narrow"/>
                <a:cs typeface="Arial Narrow"/>
              </a:rPr>
              <a:t>Higher </a:t>
            </a:r>
            <a:r>
              <a:rPr sz="2400" b="1" u="heavy" spc="-110" dirty="0">
                <a:latin typeface="Arial Narrow"/>
                <a:cs typeface="Arial Narrow"/>
              </a:rPr>
              <a:t>T, </a:t>
            </a:r>
            <a:r>
              <a:rPr sz="2400" b="1" u="heavy" spc="-5" dirty="0">
                <a:latin typeface="Arial Narrow"/>
                <a:cs typeface="Arial Narrow"/>
              </a:rPr>
              <a:t>low </a:t>
            </a:r>
            <a:r>
              <a:rPr lang="en-US" sz="2400" b="1" u="heavy" spc="-5" dirty="0" smtClean="0">
                <a:latin typeface="Symbol" panose="05050102010706020507" pitchFamily="18" charset="2"/>
                <a:cs typeface="Arial Narrow"/>
              </a:rPr>
              <a:t>n</a:t>
            </a:r>
            <a:r>
              <a:rPr lang="en-US" sz="2400" b="1" u="heavy" spc="-5" dirty="0" smtClean="0">
                <a:latin typeface="Arial Narrow"/>
                <a:cs typeface="Arial Narrow"/>
              </a:rPr>
              <a:t>*</a:t>
            </a:r>
            <a:r>
              <a:rPr sz="2400" b="1" u="heavy" spc="-5" dirty="0" smtClean="0">
                <a:latin typeface="Arial Narrow"/>
                <a:cs typeface="Arial Narrow"/>
              </a:rPr>
              <a:t> </a:t>
            </a:r>
            <a:r>
              <a:rPr lang="en-US" sz="2400" b="1" u="heavy" spc="-5" dirty="0" smtClean="0">
                <a:latin typeface="Arial Narrow"/>
                <a:cs typeface="Arial Narrow"/>
              </a:rPr>
              <a:t>from low to h</a:t>
            </a:r>
            <a:r>
              <a:rPr sz="2400" b="1" u="heavy" spc="-5" dirty="0" smtClean="0">
                <a:latin typeface="Arial Narrow"/>
                <a:cs typeface="Arial Narrow"/>
              </a:rPr>
              <a:t>igh</a:t>
            </a:r>
            <a:r>
              <a:rPr sz="2400" b="1" u="heavy" spc="140" dirty="0" smtClean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Symbol"/>
                <a:cs typeface="Symbol"/>
              </a:rPr>
              <a:t></a:t>
            </a:r>
            <a:endParaRPr sz="2400" dirty="0">
              <a:latin typeface="Symbol"/>
              <a:cs typeface="Symbol"/>
            </a:endParaRPr>
          </a:p>
          <a:p>
            <a:pPr marL="329565" marR="320675" algn="ctr">
              <a:lnSpc>
                <a:spcPts val="2900"/>
              </a:lnSpc>
              <a:spcBef>
                <a:spcPts val="70"/>
              </a:spcBef>
            </a:pPr>
            <a:r>
              <a:rPr sz="2400" spc="-5" dirty="0" smtClean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smtClean="0">
                <a:solidFill>
                  <a:srgbClr val="C00000"/>
                </a:solidFill>
                <a:latin typeface="Arial Narrow"/>
                <a:cs typeface="Arial Narrow"/>
              </a:rPr>
              <a:t>Unique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regime, study new  transport and stability</a:t>
            </a:r>
            <a:r>
              <a:rPr sz="2400" b="1" spc="-2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physics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81302" y="5320283"/>
            <a:ext cx="4477385" cy="978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30"/>
              </a:lnSpc>
            </a:pPr>
            <a:r>
              <a:rPr sz="2400" b="1" u="heavy" spc="-5" dirty="0">
                <a:latin typeface="Arial Narrow"/>
                <a:cs typeface="Arial Narrow"/>
              </a:rPr>
              <a:t>Full non-inductive current</a:t>
            </a:r>
            <a:r>
              <a:rPr sz="2400" b="1" u="heavy" spc="-25" dirty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Arial Narrow"/>
                <a:cs typeface="Arial Narrow"/>
              </a:rPr>
              <a:t>drive</a:t>
            </a:r>
            <a:endParaRPr sz="2400" dirty="0">
              <a:latin typeface="Arial Narrow"/>
              <a:cs typeface="Arial Narrow"/>
            </a:endParaRPr>
          </a:p>
          <a:p>
            <a:pPr algn="ctr">
              <a:lnSpc>
                <a:spcPts val="2620"/>
              </a:lnSpc>
            </a:pPr>
            <a:r>
              <a:rPr sz="2400" spc="-5" dirty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Not demonstrated in </a:t>
            </a:r>
            <a:r>
              <a:rPr sz="2400" b="1" dirty="0">
                <a:solidFill>
                  <a:srgbClr val="C00000"/>
                </a:solidFill>
                <a:latin typeface="Arial Narrow"/>
                <a:cs typeface="Arial Narrow"/>
              </a:rPr>
              <a:t>ST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at</a:t>
            </a:r>
            <a:r>
              <a:rPr sz="2400" b="1" spc="-6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high-</a:t>
            </a:r>
            <a:r>
              <a:rPr sz="2400" b="1" spc="-5" dirty="0">
                <a:solidFill>
                  <a:srgbClr val="C00000"/>
                </a:solidFill>
                <a:latin typeface="Symbol"/>
                <a:cs typeface="Symbol"/>
              </a:rPr>
              <a:t></a:t>
            </a:r>
            <a:r>
              <a:rPr sz="2400" b="1" spc="-7" baseline="-20833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endParaRPr sz="2400" baseline="-20833" dirty="0">
              <a:latin typeface="Arial"/>
              <a:cs typeface="Arial"/>
            </a:endParaRPr>
          </a:p>
          <a:p>
            <a:pPr algn="ctr">
              <a:lnSpc>
                <a:spcPts val="2290"/>
              </a:lnSpc>
            </a:pPr>
            <a:r>
              <a:rPr sz="2000" b="1" spc="-10" dirty="0">
                <a:solidFill>
                  <a:srgbClr val="C00000"/>
                </a:solidFill>
                <a:latin typeface="Arial Narrow"/>
                <a:cs typeface="Arial Narrow"/>
              </a:rPr>
              <a:t>Essential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for any future steady-state</a:t>
            </a:r>
            <a:r>
              <a:rPr sz="2000" b="1" spc="1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ST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16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23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1532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2972</TotalTime>
  <Words>3751</Words>
  <Application>Microsoft Office PowerPoint</Application>
  <PresentationFormat>On-screen Show (4:3)</PresentationFormat>
  <Paragraphs>658</Paragraphs>
  <Slides>68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NSTX Upgrade</vt:lpstr>
      <vt:lpstr>Key physics issues and opportunities for next-step spherical torus devices</vt:lpstr>
      <vt:lpstr>Outline</vt:lpstr>
      <vt:lpstr>PowerPoint Presentation</vt:lpstr>
      <vt:lpstr>Recent design studies show ST potentially attractive as Fusion Nuclear Science Facility (FNSF) and Pilot Plant</vt:lpstr>
      <vt:lpstr>Beyond high-BT capability, HTS cables using REBCO tapes achieving very high winding pack current density</vt:lpstr>
      <vt:lpstr>High current density HTS  more compact  TF magnets  lower-A tokamak pilot plants</vt:lpstr>
      <vt:lpstr>Outline</vt:lpstr>
      <vt:lpstr>NSTX-U Mission Elements:</vt:lpstr>
      <vt:lpstr>NSTX-U will access new physics with 2 major new tools:</vt:lpstr>
      <vt:lpstr>NSTX-U will have major boost in performance</vt:lpstr>
      <vt:lpstr>NSTX-U: Operational Research Facility </vt:lpstr>
      <vt:lpstr>NSTX-U research initiated January 2016</vt:lpstr>
      <vt:lpstr>NSTX-U plasma commissioning status</vt:lpstr>
      <vt:lpstr>Examples of high-performance  L and H-modes achieved thus far in NSTX-U</vt:lpstr>
      <vt:lpstr>Outline</vt:lpstr>
      <vt:lpstr>Favorable confinement trend with  collisionality and  found in ST experiments</vt:lpstr>
      <vt:lpstr>NSTX: Global non-linear GTS gyrokinetic simulations have identified multiple low-k turbulence transport mechanisms</vt:lpstr>
      <vt:lpstr>NSTX:  Large inferred anomalous  core electron transport in presence of CAE/GAEs</vt:lpstr>
      <vt:lpstr>New NSTX-U result:  suppression of counter-propagating GAE observed for large RTAN 2nd NBI</vt:lpstr>
      <vt:lpstr>New 2nd NBI: L-mode core sawtooth and tearing  dynamics change with source tangency radius </vt:lpstr>
      <vt:lpstr>Outline</vt:lpstr>
      <vt:lpstr>Dedicated tokamak + ST experiments found  power exhaust width varies as 1 / Bpoloidal</vt:lpstr>
      <vt:lpstr>MAST-U and NSTX-U will test radiation and  advanced divertors for mitigating high heat-fluxes</vt:lpstr>
      <vt:lpstr>Outline</vt:lpstr>
      <vt:lpstr>Steady-state operation required  for ST/AT FNSF or Pilot Plant</vt:lpstr>
      <vt:lpstr>ST-FNSF may need solenoidless current start-up method Coaxial Helicity Injection (CHI) effective for current initiation</vt:lpstr>
      <vt:lpstr>NIMROD simulations: plasmoid-mediated reconnection assists flux closure at high Lundquist number</vt:lpstr>
      <vt:lpstr>Summary: ST research making leading  contributions to fusion energy development</vt:lpstr>
      <vt:lpstr>See more ST-related talks this week</vt:lpstr>
      <vt:lpstr>Backup Slides - Physics</vt:lpstr>
      <vt:lpstr>Optimal n=1 error field correction amplitude and phase  identified to maximize pulse length, discharge performance</vt:lpstr>
      <vt:lpstr>On path to high IP without tearing modes by elevating qmin with early heating + H-mode  li=0.5-0.6, k=2.5-2.7</vt:lpstr>
      <vt:lpstr>NSTX-Theory collaborations have led the advancement in kinetic global mode stability physics</vt:lpstr>
      <vt:lpstr>NBI-heated STs excellent testbed for -particle physics</vt:lpstr>
      <vt:lpstr>“TAE avalanche” can cause energetic particle loss Uncontrolled -particle loss could cause reactor first wall damage</vt:lpstr>
      <vt:lpstr>NSTX-U NIMROD projection: high fraction of open flux converted to closed flux with narrow injector flux footprint</vt:lpstr>
      <vt:lpstr>Plasma confinement increased continuously with  increasing Li coatings in NSTX – what is limit?</vt:lpstr>
      <vt:lpstr>NSTX-U boundary / PFC plan: add divertor cryo-pump, transition to high-Z wall, study flowing liquid metal PFCs</vt:lpstr>
      <vt:lpstr>Backup Slides – Cu TF FNSF</vt:lpstr>
      <vt:lpstr>Identified self-consistent configuration for power exhaust, equilibrium flexibility, breeding, maintenance</vt:lpstr>
      <vt:lpstr>Long-leg divertor reduces heat flux 3×to ~10MW/m2 Also promotes detachment  additional 5-10×reduction</vt:lpstr>
      <vt:lpstr>Used free-boundary TRANSP/NUBEAM to specify NBI and simulate 100% non-inductive plasmas with QDT ~2</vt:lpstr>
      <vt:lpstr>PowerPoint Presentation</vt:lpstr>
      <vt:lpstr>Conformal blankets + breeding at top/bottom important for tritium breeding ratio TBR ~ 1</vt:lpstr>
      <vt:lpstr>Quantified impact of TBM, MTM, NBI ports on TBR</vt:lpstr>
      <vt:lpstr>Find R ≥ 1.7m necessary for TBR ≥ 1 at A=1.7</vt:lpstr>
      <vt:lpstr>FNSF center-stack can build upon NSTX-U design  and incorporate NSTX stability results</vt:lpstr>
      <vt:lpstr>PowerPoint Presentation</vt:lpstr>
      <vt:lpstr>MgO insulation appears to have good  radiation resistance for divertor PF coils</vt:lpstr>
      <vt:lpstr>PowerPoint Presentation</vt:lpstr>
      <vt:lpstr>Backup Slides – HTS TF FNSF</vt:lpstr>
      <vt:lpstr>What is optimal A for HTS FNSF / Pilot Plant?</vt:lpstr>
      <vt:lpstr>Engineering constraints</vt:lpstr>
      <vt:lpstr>Aspect ratio dependence of limits: k(e), bN(e)</vt:lpstr>
      <vt:lpstr>Simplified TF magnet design equations</vt:lpstr>
      <vt:lpstr>PowerPoint Presentation</vt:lpstr>
      <vt:lpstr>PowerPoint Presentation</vt:lpstr>
      <vt:lpstr>HTS performance vs. field and fast neutron fluence</vt:lpstr>
      <vt:lpstr>Neutronics analysis for HTS TF shielding</vt:lpstr>
      <vt:lpstr>Breeding blanket thickness model</vt:lpstr>
      <vt:lpstr>High TF winding-pack current density  required to access highest BT at lower A </vt:lpstr>
      <vt:lpstr>A ≥ 2 pilot plant scenarios have  elevated H &gt; 1, fBS ~ 80%, IP = 6-12MA</vt:lpstr>
      <vt:lpstr>A=2, R0 = 3m HTS-TF FNSF / Pilot Plant</vt:lpstr>
      <vt:lpstr>Breeding calculations nearly complete for A=2</vt:lpstr>
      <vt:lpstr>Exploring liquid metal divertor design similar to flowing water curtain systems</vt:lpstr>
      <vt:lpstr>HTS ST-FNSF design with Li flow on divertor and inboard surfaces</vt:lpstr>
      <vt:lpstr>Another option: Li divertor with shorter outer leg Pdiv = 9  21MW/m2 for Rstrike = 4.2m  2.5m</vt:lpstr>
      <vt:lpstr>Benefits of shorter-leg LM high-heat-flux divertor: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Jonathan E. Menard</cp:lastModifiedBy>
  <cp:revision>250</cp:revision>
  <dcterms:created xsi:type="dcterms:W3CDTF">2015-07-16T16:59:24Z</dcterms:created>
  <dcterms:modified xsi:type="dcterms:W3CDTF">2016-06-26T23:26:33Z</dcterms:modified>
</cp:coreProperties>
</file>