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8" r:id="rId2"/>
    <p:sldId id="292" r:id="rId3"/>
    <p:sldId id="293" r:id="rId4"/>
    <p:sldId id="294" r:id="rId5"/>
    <p:sldId id="297" r:id="rId6"/>
    <p:sldId id="298" r:id="rId7"/>
    <p:sldId id="299" r:id="rId8"/>
    <p:sldId id="301" r:id="rId9"/>
    <p:sldId id="302" r:id="rId10"/>
    <p:sldId id="303" r:id="rId11"/>
    <p:sldId id="323" r:id="rId12"/>
    <p:sldId id="324" r:id="rId13"/>
    <p:sldId id="325" r:id="rId14"/>
    <p:sldId id="327" r:id="rId15"/>
    <p:sldId id="306" r:id="rId16"/>
    <p:sldId id="309" r:id="rId17"/>
    <p:sldId id="341" r:id="rId18"/>
    <p:sldId id="312" r:id="rId19"/>
    <p:sldId id="313" r:id="rId20"/>
    <p:sldId id="314" r:id="rId21"/>
    <p:sldId id="316" r:id="rId22"/>
    <p:sldId id="339" r:id="rId23"/>
    <p:sldId id="317" r:id="rId24"/>
    <p:sldId id="322" r:id="rId25"/>
    <p:sldId id="320" r:id="rId26"/>
    <p:sldId id="321" r:id="rId27"/>
    <p:sldId id="331" r:id="rId28"/>
    <p:sldId id="334" r:id="rId29"/>
    <p:sldId id="329" r:id="rId30"/>
    <p:sldId id="330" r:id="rId31"/>
    <p:sldId id="335" r:id="rId32"/>
    <p:sldId id="336" r:id="rId33"/>
    <p:sldId id="337" r:id="rId34"/>
    <p:sldId id="340" r:id="rId35"/>
    <p:sldId id="338" r:id="rId36"/>
  </p:sldIdLst>
  <p:sldSz cx="9144000" cy="6858000" type="screen4x3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106" d="100"/>
          <a:sy n="106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6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83E507C-28A8-4EDD-80DA-C890896487F7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6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B4C4009D-2B37-429E-B20C-25FBBD666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6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6550" y="520700"/>
            <a:ext cx="34671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3745"/>
            <a:ext cx="7376160" cy="31203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6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BD27-CB17-4636-8CED-6163F0F7CF5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BD27-CB17-4636-8CED-6163F0F7CF5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BD27-CB17-4636-8CED-6163F0F7CF5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044D4-F3F3-4441-8ABA-3A781E5EB459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EB976-26E9-40A7-9885-27026BEC50C3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4874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990321"/>
            <a:ext cx="4045238" cy="5258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273" y="990321"/>
            <a:ext cx="4045239" cy="2561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273" y="3686735"/>
            <a:ext cx="4045239" cy="2561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583439"/>
            <a:ext cx="79248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18th International Congress on Plasma Physics, Y.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June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.xml"/><Relationship Id="rId7" Type="http://schemas.openxmlformats.org/officeDocument/2006/relationships/image" Target="../media/image4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45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54.png"/><Relationship Id="rId2" Type="http://schemas.openxmlformats.org/officeDocument/2006/relationships/tags" Target="../tags/tag7.xml"/><Relationship Id="rId16" Type="http://schemas.openxmlformats.org/officeDocument/2006/relationships/image" Target="../media/image49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53.png"/><Relationship Id="rId5" Type="http://schemas.openxmlformats.org/officeDocument/2006/relationships/tags" Target="../tags/tag10.xml"/><Relationship Id="rId1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tags" Target="../tags/tag9.xml"/><Relationship Id="rId9" Type="http://schemas.openxmlformats.org/officeDocument/2006/relationships/image" Target="../media/image51.png"/><Relationship Id="rId1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png"/><Relationship Id="rId5" Type="http://schemas.openxmlformats.org/officeDocument/2006/relationships/image" Target="../media/image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153400" cy="1676400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Y. Ren</a:t>
            </a:r>
            <a:r>
              <a:rPr lang="en-US" sz="1800" b="1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1</a:t>
            </a:r>
            <a:endParaRPr lang="en-US" sz="1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W. Guttenfelder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S.M.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Kaye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W.X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Wang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K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Tritz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2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E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Mazzucato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 </a:t>
            </a:r>
            <a:endParaRPr lang="en-US" sz="1800" b="1" baseline="30000" dirty="0" smtClean="0">
              <a:solidFill>
                <a:prstClr val="black"/>
              </a:solidFill>
              <a:latin typeface="Helvetica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D.R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Smith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3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H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Yuh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4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B.P. LeBlanc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R.E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Bell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S. Zweben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K.C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Lee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5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C.W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Domier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6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and the NSTX Team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PPPL 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2. JHU 3. 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UW-Madison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4. 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Nova Photonics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5. 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NFRI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6. 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UC-Davis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Recent </a:t>
            </a:r>
            <a:r>
              <a:rPr lang="en-US" sz="3400" b="1" dirty="0" smtClean="0">
                <a:solidFill>
                  <a:srgbClr val="0000FF"/>
                </a:solidFill>
              </a:rPr>
              <a:t>Progress </a:t>
            </a:r>
            <a:r>
              <a:rPr lang="en-US" sz="3400" b="1" dirty="0">
                <a:solidFill>
                  <a:srgbClr val="0000FF"/>
                </a:solidFill>
              </a:rPr>
              <a:t>in </a:t>
            </a:r>
            <a:r>
              <a:rPr lang="en-US" sz="3400" b="1" dirty="0" smtClean="0">
                <a:solidFill>
                  <a:srgbClr val="0000FF"/>
                </a:solidFill>
              </a:rPr>
              <a:t>Understanding </a:t>
            </a:r>
            <a:r>
              <a:rPr lang="en-US" sz="3400" b="1" dirty="0">
                <a:solidFill>
                  <a:srgbClr val="0000FF"/>
                </a:solidFill>
              </a:rPr>
              <a:t>E</a:t>
            </a:r>
            <a:r>
              <a:rPr lang="en-US" sz="3400" b="1" dirty="0" smtClean="0">
                <a:solidFill>
                  <a:srgbClr val="0000FF"/>
                </a:solidFill>
              </a:rPr>
              <a:t>lectron </a:t>
            </a:r>
            <a:r>
              <a:rPr lang="en-US" sz="3400" b="1" dirty="0">
                <a:solidFill>
                  <a:srgbClr val="0000FF"/>
                </a:solidFill>
              </a:rPr>
              <a:t>T</a:t>
            </a:r>
            <a:r>
              <a:rPr lang="en-US" sz="3400" b="1" dirty="0" smtClean="0">
                <a:solidFill>
                  <a:srgbClr val="0000FF"/>
                </a:solidFill>
              </a:rPr>
              <a:t>hermal Transport </a:t>
            </a:r>
            <a:r>
              <a:rPr lang="en-US" sz="3400" b="1" dirty="0">
                <a:solidFill>
                  <a:srgbClr val="0000FF"/>
                </a:solidFill>
              </a:rPr>
              <a:t>in NSTX and NSTX-U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57600"/>
            <a:ext cx="7162800" cy="1219200"/>
          </a:xfrm>
        </p:spPr>
        <p:txBody>
          <a:bodyPr/>
          <a:lstStyle/>
          <a:p>
            <a:pPr marL="182563"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18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International Congress on Plasma Physics</a:t>
            </a:r>
          </a:p>
          <a:p>
            <a:pPr marL="182563"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June 27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-July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, 2016, Kaohsiung, Taiwan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2221819"/>
            <a:ext cx="8763000" cy="54086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ETG turbulence in NSTX L and H-mode plasmas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78193" y="4787153"/>
            <a:ext cx="677732" cy="146304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924517" y="4877568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946289" y="6270940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032" y="5095283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21203" y="5225911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361432" y="5802854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087803" y="5280340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5632" y="5443626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61432" y="5879054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1019769" y="5511955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1668831" y="5707898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2666232" y="6110669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27886" y="4935012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40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A High-k Microwave Scattering System was Used to Measure Electron-scale Turbulence in NSTX</a:t>
            </a:r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560614" y="1635760"/>
            <a:ext cx="2695575" cy="4702175"/>
            <a:chOff x="-76200" y="1028700"/>
            <a:chExt cx="2695575" cy="4702175"/>
          </a:xfrm>
        </p:grpSpPr>
        <p:sp>
          <p:nvSpPr>
            <p:cNvPr id="1029" name="TextBox 20"/>
            <p:cNvSpPr txBox="1">
              <a:spLocks noChangeArrowheads="1"/>
            </p:cNvSpPr>
            <p:nvPr/>
          </p:nvSpPr>
          <p:spPr bwMode="auto">
            <a:xfrm>
              <a:off x="257175" y="4905375"/>
              <a:ext cx="3048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/>
                <a:t>    </a:t>
              </a:r>
            </a:p>
          </p:txBody>
        </p:sp>
        <p:pic>
          <p:nvPicPr>
            <p:cNvPr id="1031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" y="1028700"/>
              <a:ext cx="2695575" cy="4702175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</p:pic>
        <p:sp>
          <p:nvSpPr>
            <p:cNvPr id="1032" name="TextBox 16"/>
            <p:cNvSpPr txBox="1">
              <a:spLocks noChangeArrowheads="1"/>
            </p:cNvSpPr>
            <p:nvPr/>
          </p:nvSpPr>
          <p:spPr bwMode="auto">
            <a:xfrm>
              <a:off x="541761" y="4812268"/>
              <a:ext cx="1706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Probe beam</a:t>
              </a:r>
            </a:p>
          </p:txBody>
        </p:sp>
        <p:sp>
          <p:nvSpPr>
            <p:cNvPr id="40" name="Arc 39"/>
            <p:cNvSpPr/>
            <p:nvPr/>
          </p:nvSpPr>
          <p:spPr bwMode="auto">
            <a:xfrm rot="18066413">
              <a:off x="1019175" y="4486275"/>
              <a:ext cx="323850" cy="304800"/>
            </a:xfrm>
            <a:prstGeom prst="arc">
              <a:avLst>
                <a:gd name="adj1" fmla="val 13763922"/>
                <a:gd name="adj2" fmla="val 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lg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Helvetica" pitchFamily="-29" charset="0"/>
                <a:cs typeface="+mn-cs"/>
              </a:endParaRPr>
            </a:p>
          </p:txBody>
        </p:sp>
        <p:sp>
          <p:nvSpPr>
            <p:cNvPr id="1038" name="TextBox 40"/>
            <p:cNvSpPr txBox="1">
              <a:spLocks noChangeArrowheads="1"/>
            </p:cNvSpPr>
            <p:nvPr/>
          </p:nvSpPr>
          <p:spPr bwMode="auto">
            <a:xfrm>
              <a:off x="371475" y="2057400"/>
              <a:ext cx="828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000"/>
                <a:t>Scattered light</a:t>
              </a:r>
            </a:p>
          </p:txBody>
        </p:sp>
        <p:sp>
          <p:nvSpPr>
            <p:cNvPr id="1039" name="TextBox 41"/>
            <p:cNvSpPr txBox="1">
              <a:spLocks noChangeArrowheads="1"/>
            </p:cNvSpPr>
            <p:nvPr/>
          </p:nvSpPr>
          <p:spPr bwMode="auto">
            <a:xfrm>
              <a:off x="990600" y="1266825"/>
              <a:ext cx="828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000"/>
                <a:t>Spherical mirror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169138" y="2267365"/>
            <a:ext cx="1352550" cy="3523835"/>
            <a:chOff x="2533650" y="2257425"/>
            <a:chExt cx="1352550" cy="3523835"/>
          </a:xfrm>
        </p:grpSpPr>
        <p:cxnSp>
          <p:nvCxnSpPr>
            <p:cNvPr id="1034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2714625" y="2990850"/>
              <a:ext cx="1000125" cy="257175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35" name="Straight Arrow Connector 23"/>
            <p:cNvCxnSpPr>
              <a:cxnSpLocks noChangeShapeType="1"/>
            </p:cNvCxnSpPr>
            <p:nvPr/>
          </p:nvCxnSpPr>
          <p:spPr bwMode="auto">
            <a:xfrm rot="16200000" flipV="1">
              <a:off x="2414588" y="2967037"/>
              <a:ext cx="971550" cy="314325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36" name="Straight Arrow Connector 27"/>
            <p:cNvCxnSpPr>
              <a:cxnSpLocks noChangeShapeType="1"/>
            </p:cNvCxnSpPr>
            <p:nvPr/>
          </p:nvCxnSpPr>
          <p:spPr bwMode="auto">
            <a:xfrm rot="10800000" flipV="1">
              <a:off x="2743200" y="2628900"/>
              <a:ext cx="590550" cy="19050"/>
            </a:xfrm>
            <a:prstGeom prst="straightConnector1">
              <a:avLst/>
            </a:prstGeom>
            <a:noFill/>
            <a:ln w="31750" algn="ctr">
              <a:solidFill>
                <a:schemeClr val="accent2"/>
              </a:solidFill>
              <a:round/>
              <a:headEnd/>
              <a:tailEnd type="arrow" w="med" len="med"/>
            </a:ln>
          </p:spPr>
        </p:cxnSp>
        <p:sp>
          <p:nvSpPr>
            <p:cNvPr id="1040" name="TextBox 44"/>
            <p:cNvSpPr txBox="1">
              <a:spLocks noChangeArrowheads="1"/>
            </p:cNvSpPr>
            <p:nvPr/>
          </p:nvSpPr>
          <p:spPr bwMode="auto">
            <a:xfrm>
              <a:off x="2790825" y="2257425"/>
              <a:ext cx="7143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/>
                <a:t>k</a:t>
              </a:r>
              <a:r>
                <a:rPr lang="en-US" sz="1600" baseline="-25000"/>
                <a:t>p</a:t>
              </a:r>
            </a:p>
          </p:txBody>
        </p:sp>
        <p:cxnSp>
          <p:nvCxnSpPr>
            <p:cNvPr id="1041" name="Straight Arrow Connector 50"/>
            <p:cNvCxnSpPr>
              <a:cxnSpLocks noChangeShapeType="1"/>
            </p:cNvCxnSpPr>
            <p:nvPr/>
          </p:nvCxnSpPr>
          <p:spPr bwMode="auto">
            <a:xfrm>
              <a:off x="2876550" y="2305050"/>
              <a:ext cx="219075" cy="1588"/>
            </a:xfrm>
            <a:prstGeom prst="straightConnector1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 type="arrow" w="sm" len="sm"/>
            </a:ln>
          </p:spPr>
        </p:cxnSp>
        <p:grpSp>
          <p:nvGrpSpPr>
            <p:cNvPr id="1042" name="Group 56"/>
            <p:cNvGrpSpPr>
              <a:grpSpLocks/>
            </p:cNvGrpSpPr>
            <p:nvPr/>
          </p:nvGrpSpPr>
          <p:grpSpPr bwMode="auto">
            <a:xfrm>
              <a:off x="2533650" y="3124200"/>
              <a:ext cx="714375" cy="338138"/>
              <a:chOff x="3876675" y="4210050"/>
              <a:chExt cx="714375" cy="338554"/>
            </a:xfrm>
          </p:grpSpPr>
          <p:sp>
            <p:nvSpPr>
              <p:cNvPr id="1066" name="TextBox 52"/>
              <p:cNvSpPr txBox="1">
                <a:spLocks noChangeArrowheads="1"/>
              </p:cNvSpPr>
              <p:nvPr/>
            </p:nvSpPr>
            <p:spPr bwMode="auto">
              <a:xfrm>
                <a:off x="3876675" y="4210050"/>
                <a:ext cx="7143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600">
                    <a:solidFill>
                      <a:srgbClr val="FF0000"/>
                    </a:solidFill>
                  </a:rPr>
                  <a:t>k</a:t>
                </a:r>
                <a:r>
                  <a:rPr lang="en-US" sz="1600" baseline="-25000">
                    <a:solidFill>
                      <a:srgbClr val="FF0000"/>
                    </a:solidFill>
                  </a:rPr>
                  <a:t>s</a:t>
                </a:r>
              </a:p>
            </p:txBody>
          </p:sp>
          <p:cxnSp>
            <p:nvCxnSpPr>
              <p:cNvPr id="1067" name="Straight Arrow Connector 53"/>
              <p:cNvCxnSpPr>
                <a:cxnSpLocks noChangeShapeType="1"/>
              </p:cNvCxnSpPr>
              <p:nvPr/>
            </p:nvCxnSpPr>
            <p:spPr bwMode="auto">
              <a:xfrm>
                <a:off x="3943350" y="4267200"/>
                <a:ext cx="219075" cy="1588"/>
              </a:xfrm>
              <a:prstGeom prst="straightConnector1">
                <a:avLst/>
              </a:prstGeom>
              <a:noFill/>
              <a:ln w="15875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sp>
          <p:nvSpPr>
            <p:cNvPr id="59" name="Rectangle 58"/>
            <p:cNvSpPr/>
            <p:nvPr/>
          </p:nvSpPr>
          <p:spPr bwMode="auto">
            <a:xfrm>
              <a:off x="2781300" y="3619500"/>
              <a:ext cx="123825" cy="2066925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20760000"/>
              </a:camera>
              <a:lightRig rig="threePt" dir="t"/>
            </a:scene3d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Helvetica" pitchFamily="-29" charset="0"/>
                <a:cs typeface="+mn-cs"/>
              </a:endParaRPr>
            </a:p>
          </p:txBody>
        </p:sp>
        <p:sp>
          <p:nvSpPr>
            <p:cNvPr id="1047" name="TextBox 64"/>
            <p:cNvSpPr txBox="1">
              <a:spLocks noChangeArrowheads="1"/>
            </p:cNvSpPr>
            <p:nvPr/>
          </p:nvSpPr>
          <p:spPr bwMode="auto">
            <a:xfrm>
              <a:off x="2670312" y="5258040"/>
              <a:ext cx="7504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FF"/>
                  </a:solidFill>
                </a:rPr>
                <a:t>Probe beam</a:t>
              </a:r>
            </a:p>
          </p:txBody>
        </p:sp>
        <p:sp>
          <p:nvSpPr>
            <p:cNvPr id="81" name="Arc 80"/>
            <p:cNvSpPr/>
            <p:nvPr/>
          </p:nvSpPr>
          <p:spPr bwMode="auto">
            <a:xfrm>
              <a:off x="2800350" y="3181350"/>
              <a:ext cx="381000" cy="46038"/>
            </a:xfrm>
            <a:prstGeom prst="arc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Helvetica" pitchFamily="-29" charset="0"/>
                <a:cs typeface="+mn-cs"/>
              </a:endParaRPr>
            </a:p>
          </p:txBody>
        </p:sp>
        <p:sp>
          <p:nvSpPr>
            <p:cNvPr id="1050" name="TextBox 81"/>
            <p:cNvSpPr txBox="1">
              <a:spLocks noChangeArrowheads="1"/>
            </p:cNvSpPr>
            <p:nvPr/>
          </p:nvSpPr>
          <p:spPr bwMode="auto">
            <a:xfrm>
              <a:off x="2905125" y="2857500"/>
              <a:ext cx="8191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l-GR" dirty="0"/>
                <a:t>θ</a:t>
              </a:r>
              <a:r>
                <a:rPr lang="en-US" baseline="-25000" dirty="0"/>
                <a:t>s</a:t>
              </a:r>
            </a:p>
          </p:txBody>
        </p:sp>
        <p:grpSp>
          <p:nvGrpSpPr>
            <p:cNvPr id="1051" name="Group 85"/>
            <p:cNvGrpSpPr>
              <a:grpSpLocks/>
            </p:cNvGrpSpPr>
            <p:nvPr/>
          </p:nvGrpSpPr>
          <p:grpSpPr bwMode="auto">
            <a:xfrm>
              <a:off x="3171825" y="3267075"/>
              <a:ext cx="714375" cy="338138"/>
              <a:chOff x="3200400" y="6343650"/>
              <a:chExt cx="714375" cy="338554"/>
            </a:xfrm>
          </p:grpSpPr>
          <p:sp>
            <p:nvSpPr>
              <p:cNvPr id="1053" name="TextBox 86"/>
              <p:cNvSpPr txBox="1">
                <a:spLocks noChangeArrowheads="1"/>
              </p:cNvSpPr>
              <p:nvPr/>
            </p:nvSpPr>
            <p:spPr bwMode="auto">
              <a:xfrm>
                <a:off x="3200400" y="6343650"/>
                <a:ext cx="7143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600">
                    <a:solidFill>
                      <a:schemeClr val="tx1"/>
                    </a:solidFill>
                  </a:rPr>
                  <a:t>k</a:t>
                </a:r>
                <a:r>
                  <a:rPr lang="en-US" sz="1600" baseline="-25000">
                    <a:solidFill>
                      <a:schemeClr val="tx1"/>
                    </a:solidFill>
                  </a:rPr>
                  <a:t>i</a:t>
                </a:r>
              </a:p>
            </p:txBody>
          </p:sp>
          <p:cxnSp>
            <p:nvCxnSpPr>
              <p:cNvPr id="1054" name="Straight Arrow Connector 87"/>
              <p:cNvCxnSpPr>
                <a:cxnSpLocks noChangeShapeType="1"/>
              </p:cNvCxnSpPr>
              <p:nvPr/>
            </p:nvCxnSpPr>
            <p:spPr bwMode="auto">
              <a:xfrm>
                <a:off x="3286125" y="6391275"/>
                <a:ext cx="219075" cy="1588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sm" len="sm"/>
              </a:ln>
            </p:spPr>
          </p:cxnSp>
        </p:grpSp>
      </p:grpSp>
      <p:sp>
        <p:nvSpPr>
          <p:cNvPr id="1052" name="TextBox 45"/>
          <p:cNvSpPr txBox="1">
            <a:spLocks noChangeArrowheads="1"/>
          </p:cNvSpPr>
          <p:nvPr/>
        </p:nvSpPr>
        <p:spPr bwMode="auto">
          <a:xfrm>
            <a:off x="5760968" y="6321623"/>
            <a:ext cx="3611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i="1" dirty="0">
                <a:solidFill>
                  <a:srgbClr val="0000FF"/>
                </a:solidFill>
              </a:rPr>
              <a:t>D.R. Smith, PhD thesis, 2009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062921"/>
              </p:ext>
            </p:extLst>
          </p:nvPr>
        </p:nvGraphicFramePr>
        <p:xfrm>
          <a:off x="142240" y="2073910"/>
          <a:ext cx="531434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322"/>
                <a:gridCol w="1154635"/>
                <a:gridCol w="1280372"/>
                <a:gridCol w="1553014"/>
              </a:tblGrid>
              <a:tr h="45262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High-k turbulence measurement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2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r/a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Measured</a:t>
                      </a:r>
                      <a:r>
                        <a:rPr lang="en-US" baseline="0" dirty="0" smtClean="0"/>
                        <a:t> quantity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Spatial</a:t>
                      </a:r>
                      <a:r>
                        <a:rPr lang="en-US" baseline="0" dirty="0" smtClean="0"/>
                        <a:t> &amp; temporal resolution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5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280 GHz microwave scattering</a:t>
                      </a:r>
                    </a:p>
                    <a:p>
                      <a:r>
                        <a:rPr lang="en-US" sz="1800" dirty="0" smtClean="0"/>
                        <a:t>system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~0.2-1 from</a:t>
                      </a:r>
                      <a:r>
                        <a:rPr lang="en-US" sz="1800" baseline="0" dirty="0" smtClean="0"/>
                        <a:t> core to edge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Density</a:t>
                      </a:r>
                      <a:r>
                        <a:rPr lang="en-US" sz="1800" baseline="0" dirty="0" smtClean="0"/>
                        <a:t> fluctuation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</a:t>
                      </a:r>
                      <a:r>
                        <a:rPr lang="en-US" sz="1800" dirty="0" smtClean="0">
                          <a:latin typeface="+mn-lt"/>
                          <a:cs typeface="Arial"/>
                        </a:rPr>
                        <a:t>≤ </a:t>
                      </a:r>
                      <a:r>
                        <a:rPr lang="en-US" sz="1800" dirty="0" smtClean="0"/>
                        <a:t>k</a:t>
                      </a:r>
                      <a:r>
                        <a:rPr lang="en-US" sz="1800" baseline="-25000" dirty="0" smtClean="0">
                          <a:latin typeface="+mn-lt"/>
                          <a:cs typeface="Arial"/>
                        </a:rPr>
                        <a:t>┴</a:t>
                      </a:r>
                      <a:r>
                        <a:rPr lang="el-GR" sz="1800" dirty="0" smtClean="0">
                          <a:latin typeface="+mn-lt"/>
                          <a:cs typeface="Arial"/>
                        </a:rPr>
                        <a:t>ρ</a:t>
                      </a:r>
                      <a:r>
                        <a:rPr lang="en-US" sz="1800" baseline="-25000" dirty="0" smtClean="0">
                          <a:latin typeface="+mn-lt"/>
                          <a:cs typeface="Arial"/>
                        </a:rPr>
                        <a:t>s </a:t>
                      </a:r>
                      <a:r>
                        <a:rPr lang="en-US" sz="1800" dirty="0" smtClean="0">
                          <a:cs typeface="Arial"/>
                        </a:rPr>
                        <a:t>≤ 12 </a:t>
                      </a:r>
                      <a:r>
                        <a:rPr lang="en-US" sz="1800" dirty="0" smtClean="0">
                          <a:cs typeface="Arial"/>
                          <a:sym typeface="Symbol"/>
                        </a:rPr>
                        <a:t>R ~ </a:t>
                      </a:r>
                      <a:r>
                        <a:rPr lang="en-US" altLang="zh-CN" sz="1800" i="0" dirty="0" smtClean="0"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±2 cm</a:t>
                      </a:r>
                      <a:r>
                        <a:rPr lang="en-US" sz="1800" dirty="0" smtClean="0"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1800" dirty="0" smtClean="0">
                          <a:cs typeface="Arial"/>
                        </a:rPr>
                        <a:t>f~ 5 MHz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First Identification of ETG Turbulence in NSTX RF-heated L-mode Plasmas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5" y="964319"/>
            <a:ext cx="8911459" cy="2464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measured high-k turbulence is shown to be driven by electron temperature</a:t>
            </a:r>
          </a:p>
          <a:p>
            <a:pPr lvl="1"/>
            <a:r>
              <a:rPr lang="en-US" sz="2200" dirty="0" smtClean="0"/>
              <a:t>In RF-heated helium L-mode plasma (1.2 MW, 5.5 </a:t>
            </a:r>
            <a:r>
              <a:rPr lang="en-US" sz="2200" dirty="0" err="1" smtClean="0"/>
              <a:t>kG</a:t>
            </a:r>
            <a:r>
              <a:rPr lang="en-US" sz="2200" dirty="0" smtClean="0"/>
              <a:t>, 700 kA)</a:t>
            </a:r>
          </a:p>
          <a:p>
            <a:pPr lvl="1"/>
            <a:r>
              <a:rPr lang="en-US" sz="2200" dirty="0" smtClean="0"/>
              <a:t>Fluctuation propagates in the electron diamagnetic direction</a:t>
            </a:r>
          </a:p>
          <a:p>
            <a:pPr lvl="1"/>
            <a:r>
              <a:rPr lang="en-US" sz="2200" dirty="0" smtClean="0"/>
              <a:t>Clear reduction in turbulence spectral power at lower electron temperature gradient</a:t>
            </a:r>
          </a:p>
          <a:p>
            <a:pPr lvl="1"/>
            <a:endParaRPr lang="en-US" sz="2200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2249"/>
          <a:stretch/>
        </p:blipFill>
        <p:spPr bwMode="auto">
          <a:xfrm>
            <a:off x="609600" y="3962400"/>
            <a:ext cx="3940789" cy="21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52" y="3194373"/>
            <a:ext cx="3223391" cy="335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543" y="3663048"/>
                <a:ext cx="455623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𝟏𝟒</m:t>
                      </m:r>
                      <m:r>
                        <a:rPr lang="en-US" sz="1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800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sz="1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3" y="3663048"/>
                <a:ext cx="4556234" cy="375552"/>
              </a:xfrm>
              <a:prstGeom prst="rect">
                <a:avLst/>
              </a:prstGeom>
              <a:blipFill rotWithShape="1"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>
            <a:off x="5887092" y="5537083"/>
            <a:ext cx="1089061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732981" y="5218988"/>
            <a:ext cx="2578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Electron direction</a:t>
            </a:r>
            <a:endParaRPr lang="en-US" sz="105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1" y="6291590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Mazzucato et </a:t>
            </a:r>
            <a:r>
              <a:rPr lang="en-US" sz="1100" b="1" i="1" dirty="0">
                <a:solidFill>
                  <a:srgbClr val="0000FF"/>
                </a:solidFill>
              </a:rPr>
              <a:t>al., </a:t>
            </a:r>
            <a:r>
              <a:rPr lang="en-US" sz="1100" b="1" i="1" dirty="0" smtClean="0">
                <a:solidFill>
                  <a:srgbClr val="0000FF"/>
                </a:solidFill>
              </a:rPr>
              <a:t>PRL 2008, NF 2009</a:t>
            </a:r>
            <a:endParaRPr lang="en-US" sz="11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ETG Turbulence can Produce Experimentally Relevant Electron thermal Transport</a:t>
            </a:r>
            <a:endParaRPr lang="en-US" sz="3200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64319"/>
            <a:ext cx="9220200" cy="246468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Significant ETG-induced contributions to anomalous </a:t>
            </a:r>
            <a:r>
              <a:rPr lang="en-US" sz="2600" dirty="0" err="1" smtClean="0">
                <a:latin typeface="cmmi10"/>
              </a:rPr>
              <a:t>Â</a:t>
            </a:r>
            <a:r>
              <a:rPr lang="en-US" sz="2600" baseline="-25000" dirty="0" err="1" smtClean="0">
                <a:latin typeface="cmmi10"/>
              </a:rPr>
              <a:t>e</a:t>
            </a:r>
            <a:r>
              <a:rPr lang="en-US" sz="2600" baseline="-25000" dirty="0">
                <a:latin typeface="cmmi10"/>
              </a:rPr>
              <a:t> </a:t>
            </a:r>
            <a:r>
              <a:rPr lang="en-US" sz="2600" dirty="0" smtClean="0">
                <a:latin typeface="+mn-lt"/>
              </a:rPr>
              <a:t>confirmed with global </a:t>
            </a:r>
            <a:r>
              <a:rPr lang="en-US" sz="2600" dirty="0" err="1" smtClean="0">
                <a:latin typeface="+mn-lt"/>
              </a:rPr>
              <a:t>gyrokinetic</a:t>
            </a:r>
            <a:r>
              <a:rPr lang="en-US" sz="2600" dirty="0" smtClean="0">
                <a:latin typeface="+mn-lt"/>
              </a:rPr>
              <a:t> code GTS</a:t>
            </a:r>
            <a:endParaRPr lang="en-US" sz="2600" baseline="-25000" dirty="0" smtClean="0">
              <a:latin typeface="+mn-lt"/>
            </a:endParaRPr>
          </a:p>
          <a:p>
            <a:r>
              <a:rPr lang="en-US" sz="2600" dirty="0" smtClean="0"/>
              <a:t>Strong </a:t>
            </a:r>
            <a:r>
              <a:rPr lang="en-US" sz="2600" dirty="0"/>
              <a:t>energy coupling to electron version of GAM (very high-ω ZF)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19" y="3200400"/>
            <a:ext cx="4962681" cy="32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160"/>
            <a:ext cx="4267200" cy="31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1837" y="6367790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W.X. Wang et </a:t>
            </a:r>
            <a:r>
              <a:rPr lang="en-US" sz="1100" b="1" i="1" dirty="0">
                <a:solidFill>
                  <a:srgbClr val="0000FF"/>
                </a:solidFill>
              </a:rPr>
              <a:t>al., </a:t>
            </a:r>
            <a:r>
              <a:rPr lang="en-US" sz="1100" b="1" i="1" dirty="0" err="1" smtClean="0">
                <a:solidFill>
                  <a:srgbClr val="0000FF"/>
                </a:solidFill>
              </a:rPr>
              <a:t>PoP</a:t>
            </a:r>
            <a:r>
              <a:rPr lang="en-US" sz="1100" b="1" i="1" dirty="0" smtClean="0">
                <a:solidFill>
                  <a:srgbClr val="0000FF"/>
                </a:solidFill>
              </a:rPr>
              <a:t> (2015)</a:t>
            </a:r>
            <a:endParaRPr lang="en-US" sz="11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Large ELM Event induces Density Profile Steepening in the Core Region</a:t>
            </a:r>
            <a:endParaRPr lang="en-US" sz="3200" b="1" baseline="30000" dirty="0" smtClean="0"/>
          </a:p>
        </p:txBody>
      </p:sp>
      <p:pic>
        <p:nvPicPr>
          <p:cNvPr id="15" name="Picture 3" descr="C:\Documents and Settings\yren\My Documents\MATLAB\work_nstx\figure_save\140620_eq_pro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08125"/>
            <a:ext cx="5938925" cy="4332287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834405" y="914400"/>
            <a:ext cx="3448051" cy="5440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the ELM event: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Large density gradient developed in the high-k measurement region.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Electron temperature gradient  also increases</a:t>
            </a:r>
          </a:p>
          <a:p>
            <a:pPr lvl="1"/>
            <a:r>
              <a:rPr lang="en-US" sz="1800" dirty="0" smtClean="0"/>
              <a:t>Electron density has only a moderate decrease</a:t>
            </a:r>
          </a:p>
          <a:p>
            <a:pPr lvl="1"/>
            <a:r>
              <a:rPr lang="en-US" sz="1800" dirty="0" smtClean="0"/>
              <a:t>Electron temperature remains essentially constant</a:t>
            </a:r>
          </a:p>
          <a:p>
            <a:r>
              <a:rPr lang="en-US" dirty="0" smtClean="0"/>
              <a:t>No large MHD mode appears before and right after the ELM event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5530" y="1170085"/>
            <a:ext cx="24288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High-k measurement region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1044188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ELM event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1369625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Shot=140620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795337" y="1871662"/>
            <a:ext cx="1123950" cy="2857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 flipH="1">
            <a:off x="4929187" y="1604963"/>
            <a:ext cx="342900" cy="2857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401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/>
              <a:t>Reduced ETG Turbulence Intensity and Electron Thermal Transport is Observed with Density Profile Steepening </a:t>
            </a:r>
            <a:endParaRPr lang="en-US" sz="2600" b="1" baseline="300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591050" cy="912813"/>
          </a:xfrm>
        </p:spPr>
        <p:txBody>
          <a:bodyPr/>
          <a:lstStyle/>
          <a:p>
            <a:r>
              <a:rPr lang="en-US" sz="1800" dirty="0" smtClean="0"/>
              <a:t>Significant decrease in spectral power in electron-scale  observed for</a:t>
            </a:r>
          </a:p>
        </p:txBody>
      </p:sp>
      <p:pic>
        <p:nvPicPr>
          <p:cNvPr id="14340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3340" y="1751013"/>
            <a:ext cx="947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67250" y="1295400"/>
            <a:ext cx="43529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Electron thermal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diffusivity is decreased by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a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factor of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~2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after the ELM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event</a:t>
            </a:r>
            <a:endParaRPr lang="en-US" sz="1800" b="0" i="0" kern="0" dirty="0">
              <a:solidFill>
                <a:schemeClr val="tx1"/>
              </a:solidFill>
              <a:latin typeface="+mn-lt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305" y="5596218"/>
            <a:ext cx="9035082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See Y</a:t>
            </a:r>
            <a:r>
              <a:rPr lang="en-US" sz="1600" b="1" dirty="0">
                <a:solidFill>
                  <a:srgbClr val="0000FF"/>
                </a:solidFill>
              </a:rPr>
              <a:t>. Ren et al., PRL 2011, </a:t>
            </a:r>
            <a:r>
              <a:rPr lang="en-US" sz="1600" b="1" dirty="0" err="1">
                <a:solidFill>
                  <a:srgbClr val="0000FF"/>
                </a:solidFill>
              </a:rPr>
              <a:t>PoP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2012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Density gradient stabilization of high-k turbulence further confirmed in </a:t>
            </a:r>
            <a:r>
              <a:rPr lang="en-US" sz="1600" b="1" dirty="0">
                <a:solidFill>
                  <a:srgbClr val="0000FF"/>
                </a:solidFill>
              </a:rPr>
              <a:t>J. </a:t>
            </a:r>
            <a:r>
              <a:rPr lang="en-US" sz="1600" b="1" dirty="0" smtClean="0">
                <a:solidFill>
                  <a:srgbClr val="0000FF"/>
                </a:solidFill>
              </a:rPr>
              <a:t>Ruiz-Ruiz et al., </a:t>
            </a:r>
            <a:r>
              <a:rPr lang="en-US" sz="1600" b="1" dirty="0" err="1">
                <a:solidFill>
                  <a:srgbClr val="0000FF"/>
                </a:solidFill>
              </a:rPr>
              <a:t>PoP</a:t>
            </a:r>
            <a:r>
              <a:rPr lang="en-US" sz="1600" b="1" dirty="0">
                <a:solidFill>
                  <a:srgbClr val="0000FF"/>
                </a:solidFill>
              </a:rPr>
              <a:t> 2015</a:t>
            </a:r>
          </a:p>
          <a:p>
            <a:pPr>
              <a:spcBef>
                <a:spcPct val="20000"/>
              </a:spcBef>
              <a:buNone/>
            </a:pPr>
            <a:r>
              <a:rPr lang="en-US" sz="1600" b="1" i="1" dirty="0" smtClean="0">
                <a:solidFill>
                  <a:srgbClr val="0000FF"/>
                </a:solidFill>
              </a:rPr>
              <a:t>  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12" name="Picture 2" descr="C:\Documents and Settings\yren\My Documents\MATLAB\work_nstx\figure_save\140620_ke_l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133600"/>
            <a:ext cx="4344987" cy="34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6"/>
          <p:cNvSpPr txBox="1">
            <a:spLocks noChangeArrowheads="1"/>
          </p:cNvSpPr>
          <p:nvPr/>
        </p:nvSpPr>
        <p:spPr bwMode="auto">
          <a:xfrm>
            <a:off x="6553200" y="2897187"/>
            <a:ext cx="1333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High-k </a:t>
            </a:r>
            <a:r>
              <a:rPr lang="en-US" dirty="0">
                <a:solidFill>
                  <a:srgbClr val="FF0000"/>
                </a:solidFill>
              </a:rPr>
              <a:t>region</a:t>
            </a: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9406" y="5059254"/>
            <a:ext cx="1364011" cy="520616"/>
          </a:xfrm>
          <a:prstGeom prst="rect">
            <a:avLst/>
          </a:prstGeom>
          <a:noFill/>
        </p:spPr>
      </p:pic>
      <p:pic>
        <p:nvPicPr>
          <p:cNvPr id="14" name="Picture 2" descr="C:\Documents and Settings\yren\My Documents\MATLAB\work_nstx\figure_save\figure3_new_ap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77542"/>
            <a:ext cx="4241078" cy="3248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2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91440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Experimental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i="0" kern="0" baseline="-25000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is found to decrease after the ELM event with large density gradient</a:t>
            </a:r>
          </a:p>
          <a:p>
            <a:pPr marL="233363" indent="-233363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rgbClr val="FF0000"/>
                </a:solidFill>
                <a:latin typeface="+mn-lt"/>
              </a:rPr>
              <a:t>The same trend is found from nonlinear ETG simulations, but does not agree </a:t>
            </a:r>
            <a:r>
              <a:rPr lang="en-US" sz="2000" b="0" i="0" kern="0" dirty="0" smtClean="0">
                <a:solidFill>
                  <a:srgbClr val="FF0000"/>
                </a:solidFill>
                <a:latin typeface="+mn-lt"/>
              </a:rPr>
              <a:t>quantitatively</a:t>
            </a:r>
            <a:endParaRPr lang="en-US" sz="2000" b="0" i="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 smtClean="0"/>
              <a:t>Nonlinear ETG Simulations Reproduce Observed Dependence of Electron Transport on Density Gradient  </a:t>
            </a:r>
          </a:p>
        </p:txBody>
      </p:sp>
      <p:pic>
        <p:nvPicPr>
          <p:cNvPr id="9" name="Picture 1" descr="C:\Documents and Settings\yren\My Documents\MATLAB\work_nstx\figure_save\140620_sim_exp_ele_hflux_ver4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67050"/>
            <a:ext cx="4937125" cy="348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3200400" y="5276850"/>
            <a:ext cx="152400" cy="152400"/>
          </a:xfrm>
          <a:prstGeom prst="rect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5886450"/>
            <a:ext cx="152400" cy="152400"/>
          </a:xfrm>
          <a:prstGeom prst="rect">
            <a:avLst/>
          </a:prstGeom>
          <a:solidFill>
            <a:srgbClr val="FF0000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629400" y="3581400"/>
            <a:ext cx="2508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None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	Nonlinear GYRO ETG simulations with: </a:t>
            </a:r>
            <a:r>
              <a:rPr lang="en-US" sz="1600" b="0" i="0" kern="0" dirty="0" smtClean="0">
                <a:solidFill>
                  <a:schemeClr val="accent2"/>
                </a:solidFill>
              </a:rPr>
              <a:t>local general equilibrium,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 kinetic ions and electrons, collisions</a:t>
            </a:r>
            <a:r>
              <a:rPr lang="en-US" sz="1600" b="0" i="0" kern="0" dirty="0" smtClean="0">
                <a:solidFill>
                  <a:schemeClr val="accent2"/>
                </a:solidFill>
              </a:rPr>
              <a:t>,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 electromagnetic, flow and flow shear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27660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experiment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886200" y="3581400"/>
            <a:ext cx="1295400" cy="4572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181600" y="3581400"/>
            <a:ext cx="685800" cy="10668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90600" y="5605046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simulations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 bwMode="auto">
          <a:xfrm flipV="1">
            <a:off x="2199585" y="5562601"/>
            <a:ext cx="543615" cy="21172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88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Documents and Settings\yren\My Documents\MATLAB\work_nstx\figure_save\140620_sim_exp_ele_hflux_ver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8" y="3067050"/>
            <a:ext cx="49371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/>
              <a:t>Predicted </a:t>
            </a:r>
            <a:r>
              <a:rPr lang="en-US" sz="3800" b="1" dirty="0" err="1" smtClean="0"/>
              <a:t>Q</a:t>
            </a:r>
            <a:r>
              <a:rPr lang="en-US" sz="3800" b="1" baseline="-25000" dirty="0" err="1" smtClean="0"/>
              <a:t>e</a:t>
            </a:r>
            <a:r>
              <a:rPr lang="en-US" sz="3800" b="1" dirty="0" smtClean="0"/>
              <a:t> is Sensitive to Electron Temperature Gradient</a:t>
            </a:r>
            <a:endParaRPr lang="en-US" sz="3800" b="1" baseline="-25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066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25000"/>
              </a:spcBef>
              <a:buFontTx/>
              <a:buChar char="•"/>
              <a:tabLst>
                <a:tab pos="285750" algn="l"/>
              </a:tabLst>
              <a:defRPr/>
            </a:pPr>
            <a:r>
              <a:rPr lang="en-US" sz="2000" b="0" i="0" dirty="0">
                <a:solidFill>
                  <a:schemeClr val="tx1"/>
                </a:solidFill>
                <a:latin typeface="+mn-lt"/>
              </a:rPr>
              <a:t>Before ELM, a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20-30%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increase in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a/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+mn-lt"/>
              </a:rPr>
              <a:t>Te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is able to match the experimental Q</a:t>
            </a:r>
            <a:r>
              <a:rPr lang="en-US" sz="2000" b="0" i="0" baseline="-25000" dirty="0">
                <a:solidFill>
                  <a:schemeClr val="tx1"/>
                </a:solidFill>
                <a:latin typeface="+mn-lt"/>
              </a:rPr>
              <a:t>e</a:t>
            </a:r>
            <a:endParaRPr lang="en-US" sz="2000" b="0" i="0" dirty="0">
              <a:solidFill>
                <a:schemeClr val="tx1"/>
              </a:solidFill>
              <a:latin typeface="+mn-lt"/>
            </a:endParaRPr>
          </a:p>
          <a:p>
            <a:pPr marL="223838" indent="-223838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dirty="0">
                <a:solidFill>
                  <a:schemeClr val="tx1"/>
                </a:solidFill>
                <a:latin typeface="+mn-lt"/>
              </a:rPr>
              <a:t>After ELM, increasing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a/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+mn-lt"/>
              </a:rPr>
              <a:t>Te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by 40% after still cannot match e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xperimental Q</a:t>
            </a:r>
            <a:r>
              <a:rPr lang="en-US" sz="2000" b="0" i="0" kern="0" baseline="-25000" dirty="0">
                <a:solidFill>
                  <a:schemeClr val="tx1"/>
                </a:solidFill>
                <a:latin typeface="+mn-lt"/>
              </a:rPr>
              <a:t>e</a:t>
            </a:r>
            <a:endParaRPr lang="en-US" sz="2000" b="0" i="0" kern="0" dirty="0">
              <a:solidFill>
                <a:schemeClr val="tx1"/>
              </a:solidFill>
              <a:latin typeface="+mn-lt"/>
            </a:endParaRPr>
          </a:p>
          <a:p>
            <a:pPr marL="395288" lvl="1" indent="-166688" eaLnBrk="0" hangingPunct="0">
              <a:spcBef>
                <a:spcPct val="25000"/>
              </a:spcBef>
              <a:defRPr/>
            </a:pPr>
            <a:endParaRPr lang="en-US" sz="2000" b="0" i="0" kern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2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82" y="1770407"/>
            <a:ext cx="8763000" cy="54086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</a:rPr>
              <a:t>Fast-ion-driven Alfven </a:t>
            </a:r>
            <a:r>
              <a:rPr lang="en-US" sz="3600" b="1" dirty="0" err="1">
                <a:solidFill>
                  <a:schemeClr val="accent2"/>
                </a:solidFill>
              </a:rPr>
              <a:t>eigenmodes</a:t>
            </a:r>
            <a:r>
              <a:rPr lang="en-US" sz="3600" b="1" dirty="0">
                <a:solidFill>
                  <a:schemeClr val="accent2"/>
                </a:solidFill>
              </a:rPr>
              <a:t> in the core region of NSTX high-power H-mode plasmas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97280" y="4808668"/>
            <a:ext cx="602428" cy="146304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924517" y="4877568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946289" y="6270940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032" y="5095283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21203" y="5225911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361432" y="5802854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087803" y="5280340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5632" y="5443626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61432" y="5879054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1019769" y="5511955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1668831" y="5707898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627886" y="4935012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45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82207" y="1056921"/>
            <a:ext cx="4120852" cy="54086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Core T</a:t>
            </a:r>
            <a:r>
              <a:rPr lang="en-US" baseline="-25000" dirty="0" smtClean="0"/>
              <a:t>e</a:t>
            </a:r>
            <a:r>
              <a:rPr lang="en-US" dirty="0" smtClean="0"/>
              <a:t> flattening correlated with NBI power</a:t>
            </a:r>
          </a:p>
          <a:p>
            <a:pPr lvl="1"/>
            <a:r>
              <a:rPr lang="en-US" dirty="0" smtClean="0"/>
              <a:t>No simultaneous increase in central T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Almost a factor of 10 increase in core </a:t>
            </a:r>
            <a:r>
              <a:rPr lang="en-US" dirty="0" err="1" smtClean="0">
                <a:latin typeface="cmmi10"/>
              </a:rPr>
              <a:t>Â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dirty="0" smtClean="0"/>
              <a:t> (r/a~0.2) </a:t>
            </a:r>
          </a:p>
          <a:p>
            <a:pPr lvl="1"/>
            <a:r>
              <a:rPr lang="en-US" dirty="0" err="1" smtClean="0">
                <a:latin typeface="cmmi10"/>
              </a:rPr>
              <a:t>Â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baseline="-25000" dirty="0" smtClean="0">
                <a:latin typeface="cmmi10"/>
              </a:rPr>
              <a:t> </a:t>
            </a:r>
            <a:r>
              <a:rPr lang="en-US" dirty="0" smtClean="0"/>
              <a:t>calculated with TRANSP power balance analysis</a:t>
            </a:r>
          </a:p>
          <a:p>
            <a:pPr lvl="1"/>
            <a:r>
              <a:rPr lang="en-US" dirty="0" smtClean="0"/>
              <a:t>Calculated neutron rate with classical fast particle slowing-down in good agreement with measured neutron rate</a:t>
            </a:r>
          </a:p>
          <a:p>
            <a:r>
              <a:rPr lang="en-US" dirty="0" smtClean="0"/>
              <a:t>Increased *AE (GAE/CAE) activity observed from edge </a:t>
            </a:r>
            <a:r>
              <a:rPr lang="en-US" dirty="0" err="1" smtClean="0"/>
              <a:t>Mirnov</a:t>
            </a:r>
            <a:r>
              <a:rPr lang="en-US" dirty="0" smtClean="0"/>
              <a:t> measurement</a:t>
            </a: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ea typeface="ＭＳ Ｐゴシック"/>
                <a:cs typeface="ＭＳ Ｐゴシック"/>
              </a:rPr>
              <a:t>Core T</a:t>
            </a:r>
            <a:r>
              <a:rPr lang="en-US" sz="2600" b="1" baseline="-25000" dirty="0" smtClean="0">
                <a:ea typeface="ＭＳ Ｐゴシック"/>
                <a:cs typeface="ＭＳ Ｐゴシック"/>
              </a:rPr>
              <a:t>e</a:t>
            </a:r>
            <a:r>
              <a:rPr lang="en-US" sz="2600" b="1" dirty="0" smtClean="0">
                <a:ea typeface="ＭＳ Ｐゴシック"/>
                <a:cs typeface="ＭＳ Ｐゴシック"/>
              </a:rPr>
              <a:t> Flattening in High-power NBI H-mode plasmas is Observed to be Correlated with *AE Activities</a:t>
            </a: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649" y="1055202"/>
            <a:ext cx="4981351" cy="525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05600" y="6248400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400" i="1" dirty="0" smtClean="0">
                <a:solidFill>
                  <a:srgbClr val="0000FF"/>
                </a:solidFill>
              </a:rPr>
              <a:t>D. </a:t>
            </a:r>
            <a:r>
              <a:rPr lang="en-US" sz="1400" i="1" dirty="0" err="1" smtClean="0">
                <a:solidFill>
                  <a:srgbClr val="0000FF"/>
                </a:solidFill>
              </a:rPr>
              <a:t>Stutman</a:t>
            </a:r>
            <a:r>
              <a:rPr lang="en-US" sz="1400" i="1" dirty="0" smtClean="0">
                <a:solidFill>
                  <a:srgbClr val="0000FF"/>
                </a:solidFill>
              </a:rPr>
              <a:t> et al., PRL (2009)</a:t>
            </a:r>
            <a:endParaRPr lang="en-US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1449" y="978226"/>
            <a:ext cx="8797889" cy="595597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Recent results on electron thermal transport in NSTX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icro-tearing turbulence in NSTX high-beta and high-</a:t>
            </a:r>
            <a:r>
              <a:rPr lang="en-US" dirty="0" err="1" smtClean="0"/>
              <a:t>collisionality</a:t>
            </a:r>
            <a:r>
              <a:rPr lang="en-US" dirty="0" smtClean="0"/>
              <a:t> H-mode plasmas </a:t>
            </a:r>
          </a:p>
          <a:p>
            <a:pPr lvl="1"/>
            <a:r>
              <a:rPr lang="en-US" dirty="0" smtClean="0"/>
              <a:t>ETG turbulence in NSTX L and H-mode plasmas</a:t>
            </a:r>
          </a:p>
          <a:p>
            <a:pPr lvl="1"/>
            <a:r>
              <a:rPr lang="en-US" dirty="0" smtClean="0"/>
              <a:t>Fast-ion-driven </a:t>
            </a:r>
            <a:r>
              <a:rPr lang="en-US" dirty="0"/>
              <a:t>Alfven </a:t>
            </a:r>
            <a:r>
              <a:rPr lang="en-US" dirty="0" err="1" smtClean="0"/>
              <a:t>eigenmodes</a:t>
            </a:r>
            <a:r>
              <a:rPr lang="en-US" dirty="0"/>
              <a:t> </a:t>
            </a:r>
            <a:r>
              <a:rPr lang="en-US" dirty="0" smtClean="0"/>
              <a:t>in the core region of NSTX high-power H-mode plasmas</a:t>
            </a:r>
          </a:p>
          <a:p>
            <a:r>
              <a:rPr lang="en-US" dirty="0" smtClean="0"/>
              <a:t>NSTX-U Plans for electron thermal transport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121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ea typeface="ＭＳ Ｐゴシック"/>
                <a:cs typeface="ＭＳ Ｐゴシック"/>
              </a:rPr>
              <a:t>ORBIT Guiding Center Code is Used to Simulate GAE Effects on Electron Thermal Transport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0221" y="1815849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77" t="3242" r="70282" b="46902"/>
          <a:stretch>
            <a:fillRect/>
          </a:stretch>
        </p:blipFill>
        <p:spPr bwMode="auto">
          <a:xfrm>
            <a:off x="173620" y="1045585"/>
            <a:ext cx="2673752" cy="291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4149" r="1421" b="52046"/>
          <a:stretch>
            <a:fillRect/>
          </a:stretch>
        </p:blipFill>
        <p:spPr bwMode="auto">
          <a:xfrm>
            <a:off x="3252486" y="1004432"/>
            <a:ext cx="5891514" cy="280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5035" t="53692" r="9776" b="3180"/>
          <a:stretch>
            <a:fillRect/>
          </a:stretch>
        </p:blipFill>
        <p:spPr bwMode="auto">
          <a:xfrm>
            <a:off x="4097438" y="4027990"/>
            <a:ext cx="5046562" cy="25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7454096" y="6157732"/>
            <a:ext cx="682907" cy="300941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6873" y="6041981"/>
            <a:ext cx="131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i="0" dirty="0" smtClean="0">
                <a:solidFill>
                  <a:schemeClr val="tx1"/>
                </a:solidFill>
              </a:rPr>
              <a:t>(~</a:t>
            </a:r>
            <a:r>
              <a:rPr lang="en-US" sz="2400" b="0" i="0" dirty="0" smtClean="0">
                <a:solidFill>
                  <a:schemeClr val="tx1"/>
                </a:solidFill>
                <a:latin typeface="cmmi10"/>
                <a:sym typeface="Symbol"/>
              </a:rPr>
              <a:t></a:t>
            </a:r>
            <a:r>
              <a:rPr lang="en-US" sz="2400" b="0" i="0" baseline="30000" dirty="0" smtClean="0">
                <a:solidFill>
                  <a:schemeClr val="tx1"/>
                </a:solidFill>
                <a:latin typeface="+mn-lt"/>
                <a:sym typeface="Symbol"/>
              </a:rPr>
              <a:t>3</a:t>
            </a:r>
            <a:r>
              <a:rPr lang="en-US" sz="2400" b="0" i="0" dirty="0" smtClean="0">
                <a:solidFill>
                  <a:schemeClr val="tx1"/>
                </a:solidFill>
                <a:latin typeface="+mn-lt"/>
                <a:sym typeface="Symbol"/>
              </a:rPr>
              <a:t>-</a:t>
            </a:r>
            <a:r>
              <a:rPr lang="en-US" sz="2400" b="0" i="0" dirty="0" smtClean="0">
                <a:solidFill>
                  <a:schemeClr val="tx1"/>
                </a:solidFill>
                <a:latin typeface="cmmi10"/>
                <a:sym typeface="Symbol"/>
              </a:rPr>
              <a:t></a:t>
            </a:r>
            <a:r>
              <a:rPr lang="en-US" sz="2400" b="0" i="0" baseline="30000" dirty="0" smtClean="0">
                <a:solidFill>
                  <a:schemeClr val="tx1"/>
                </a:solidFill>
                <a:sym typeface="Symbol"/>
              </a:rPr>
              <a:t>6</a:t>
            </a:r>
            <a:r>
              <a:rPr lang="en-US" sz="2400" b="0" i="0" dirty="0" smtClean="0">
                <a:solidFill>
                  <a:schemeClr val="tx1"/>
                </a:solidFill>
              </a:rPr>
              <a:t>)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28750" y="1628081"/>
            <a:ext cx="937260" cy="548640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228"/>
            <a:ext cx="3810000" cy="265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1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ea typeface="ＭＳ Ｐゴシック"/>
                <a:cs typeface="ＭＳ Ｐゴシック"/>
              </a:rPr>
              <a:t>Decrease in *AE Activity Measured by BES Corresponds with Peaking of Central Electron Temperature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2564"/>
          <a:stretch/>
        </p:blipFill>
        <p:spPr bwMode="auto">
          <a:xfrm>
            <a:off x="-22632" y="972361"/>
            <a:ext cx="9166632" cy="45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144" y="5472900"/>
            <a:ext cx="9135256" cy="1308900"/>
          </a:xfrm>
        </p:spPr>
        <p:txBody>
          <a:bodyPr>
            <a:normAutofit/>
          </a:bodyPr>
          <a:lstStyle/>
          <a:p>
            <a:pPr marL="171450" indent="-171450">
              <a:buClr>
                <a:srgbClr val="010000"/>
              </a:buClr>
            </a:pPr>
            <a:r>
              <a:rPr lang="en-US" sz="2000" dirty="0" err="1" smtClean="0"/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remains peaked even with large single mode (bulk *AE still largely suppressed)</a:t>
            </a:r>
            <a:endParaRPr lang="en-US" sz="2000" dirty="0" smtClean="0"/>
          </a:p>
          <a:p>
            <a:pPr marL="568325" lvl="1" indent="-222250">
              <a:buClr>
                <a:srgbClr val="010000"/>
              </a:buClr>
            </a:pPr>
            <a:r>
              <a:rPr lang="en-US" sz="1600" dirty="0" smtClean="0"/>
              <a:t>Consistent with that large number of modes needed to induce stochastic </a:t>
            </a:r>
            <a:r>
              <a:rPr lang="en-US" sz="1600" smtClean="0"/>
              <a:t>thermal transport</a:t>
            </a:r>
            <a:endParaRPr lang="en-US" sz="1600" dirty="0" smtClean="0"/>
          </a:p>
          <a:p>
            <a:pPr marL="171450" indent="-171450"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57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Improved Capabilities of NSTX-U will Strongly Support the Study of Electron Thermal Transport</a:t>
            </a:r>
            <a:endParaRPr lang="en-US" sz="3200" b="1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977100"/>
            <a:ext cx="4729223" cy="1308900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Clr>
                <a:srgbClr val="010000"/>
              </a:buClr>
            </a:pPr>
            <a:r>
              <a:rPr lang="en-US" dirty="0" smtClean="0"/>
              <a:t>Doubled B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 and NBI-heating power</a:t>
            </a:r>
          </a:p>
          <a:p>
            <a:pPr marL="568325" lvl="1" indent="-222250">
              <a:buClr>
                <a:srgbClr val="010000"/>
              </a:buClr>
            </a:pPr>
            <a:r>
              <a:rPr lang="en-US" dirty="0" smtClean="0"/>
              <a:t>3-6 times lower in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*</a:t>
            </a:r>
            <a:r>
              <a:rPr lang="en-US" dirty="0" smtClean="0"/>
              <a:t>; flow/q profile control</a:t>
            </a:r>
          </a:p>
          <a:p>
            <a:pPr marL="171450" indent="-171450"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1453" t="1654" r="71443" b="48677"/>
          <a:stretch/>
        </p:blipFill>
        <p:spPr bwMode="auto">
          <a:xfrm>
            <a:off x="6001304" y="1016684"/>
            <a:ext cx="2497679" cy="294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1582" t="59060" r="71443" b="1871"/>
          <a:stretch/>
        </p:blipFill>
        <p:spPr bwMode="auto">
          <a:xfrm>
            <a:off x="6001304" y="4114800"/>
            <a:ext cx="2485748" cy="231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9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19800" y="6183868"/>
                <a:ext cx="695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183868"/>
                <a:ext cx="69564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Improved Capabilities of NSTX-U will Strongly Support the Study of Electron Thermal Transport</a:t>
            </a:r>
            <a:endParaRPr lang="en-US" sz="3200" b="1" dirty="0" smtClean="0">
              <a:ea typeface="ＭＳ Ｐゴシック"/>
              <a:cs typeface="ＭＳ Ｐゴシック"/>
            </a:endParaRPr>
          </a:p>
        </p:txBody>
      </p:sp>
      <p:pic>
        <p:nvPicPr>
          <p:cNvPr id="250882" name="Picture 2" descr="C:\Users\yren\Documents\MATLAB\work_nstx\figure_save\bay_G_upward_downward_side_HTP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897" y="1233512"/>
            <a:ext cx="2572653" cy="3207499"/>
          </a:xfrm>
          <a:prstGeom prst="rect">
            <a:avLst/>
          </a:prstGeom>
          <a:noFill/>
        </p:spPr>
      </p:pic>
      <p:pic>
        <p:nvPicPr>
          <p:cNvPr id="250883" name="Picture 3" descr="C:\Users\yren\Documents\MATLAB\work_nstx\figure_save\bay_G_upward_downward_ver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149" y="961864"/>
            <a:ext cx="1964399" cy="3733379"/>
          </a:xfrm>
          <a:prstGeom prst="rect">
            <a:avLst/>
          </a:prstGeom>
          <a:noFill/>
        </p:spPr>
      </p:pic>
      <p:pic>
        <p:nvPicPr>
          <p:cNvPr id="7" name="Picture 4" descr="C:\Users\yren\Documents\presenation\nstx\2012\PAC\highk_up_launching_kspec_rotated.png"/>
          <p:cNvPicPr>
            <a:picLocks noChangeAspect="1" noChangeArrowheads="1"/>
          </p:cNvPicPr>
          <p:nvPr/>
        </p:nvPicPr>
        <p:blipFill rotWithShape="1">
          <a:blip r:embed="rId5" cstate="print"/>
          <a:srcRect b="6992"/>
          <a:stretch/>
        </p:blipFill>
        <p:spPr bwMode="auto">
          <a:xfrm>
            <a:off x="4620227" y="2590801"/>
            <a:ext cx="3609373" cy="3678024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 bwMode="auto">
          <a:xfrm>
            <a:off x="6366060" y="5867400"/>
            <a:ext cx="839342" cy="221187"/>
          </a:xfrm>
          <a:custGeom>
            <a:avLst/>
            <a:gdLst>
              <a:gd name="connsiteX0" fmla="*/ 64315 w 839342"/>
              <a:gd name="connsiteY0" fmla="*/ 196770 h 221187"/>
              <a:gd name="connsiteX1" fmla="*/ 145338 w 839342"/>
              <a:gd name="connsiteY1" fmla="*/ 173621 h 221187"/>
              <a:gd name="connsiteX2" fmla="*/ 307384 w 839342"/>
              <a:gd name="connsiteY2" fmla="*/ 127322 h 221187"/>
              <a:gd name="connsiteX3" fmla="*/ 353682 w 839342"/>
              <a:gd name="connsiteY3" fmla="*/ 115747 h 221187"/>
              <a:gd name="connsiteX4" fmla="*/ 388406 w 839342"/>
              <a:gd name="connsiteY4" fmla="*/ 104172 h 221187"/>
              <a:gd name="connsiteX5" fmla="*/ 515728 w 839342"/>
              <a:gd name="connsiteY5" fmla="*/ 81023 h 221187"/>
              <a:gd name="connsiteX6" fmla="*/ 585176 w 839342"/>
              <a:gd name="connsiteY6" fmla="*/ 57874 h 221187"/>
              <a:gd name="connsiteX7" fmla="*/ 654624 w 839342"/>
              <a:gd name="connsiteY7" fmla="*/ 34724 h 221187"/>
              <a:gd name="connsiteX8" fmla="*/ 689348 w 839342"/>
              <a:gd name="connsiteY8" fmla="*/ 23150 h 221187"/>
              <a:gd name="connsiteX9" fmla="*/ 793520 w 839342"/>
              <a:gd name="connsiteY9" fmla="*/ 0 h 221187"/>
              <a:gd name="connsiteX10" fmla="*/ 805095 w 839342"/>
              <a:gd name="connsiteY10" fmla="*/ 173621 h 221187"/>
              <a:gd name="connsiteX11" fmla="*/ 758796 w 839342"/>
              <a:gd name="connsiteY11" fmla="*/ 185195 h 221187"/>
              <a:gd name="connsiteX12" fmla="*/ 666199 w 839342"/>
              <a:gd name="connsiteY12" fmla="*/ 196770 h 221187"/>
              <a:gd name="connsiteX13" fmla="*/ 585176 w 839342"/>
              <a:gd name="connsiteY13" fmla="*/ 219919 h 221187"/>
              <a:gd name="connsiteX14" fmla="*/ 562027 w 839342"/>
              <a:gd name="connsiteY14" fmla="*/ 219919 h 22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9342" h="221187">
                <a:moveTo>
                  <a:pt x="64315" y="196770"/>
                </a:moveTo>
                <a:cubicBezTo>
                  <a:pt x="181012" y="157870"/>
                  <a:pt x="0" y="217222"/>
                  <a:pt x="145338" y="173621"/>
                </a:cubicBezTo>
                <a:cubicBezTo>
                  <a:pt x="311422" y="123796"/>
                  <a:pt x="104469" y="178051"/>
                  <a:pt x="307384" y="127322"/>
                </a:cubicBezTo>
                <a:cubicBezTo>
                  <a:pt x="322817" y="123464"/>
                  <a:pt x="338591" y="120778"/>
                  <a:pt x="353682" y="115747"/>
                </a:cubicBezTo>
                <a:cubicBezTo>
                  <a:pt x="365257" y="111889"/>
                  <a:pt x="376442" y="106565"/>
                  <a:pt x="388406" y="104172"/>
                </a:cubicBezTo>
                <a:cubicBezTo>
                  <a:pt x="478092" y="86235"/>
                  <a:pt x="447093" y="101613"/>
                  <a:pt x="515728" y="81023"/>
                </a:cubicBezTo>
                <a:cubicBezTo>
                  <a:pt x="539100" y="74011"/>
                  <a:pt x="562027" y="65590"/>
                  <a:pt x="585176" y="57874"/>
                </a:cubicBezTo>
                <a:lnTo>
                  <a:pt x="654624" y="34724"/>
                </a:lnTo>
                <a:cubicBezTo>
                  <a:pt x="666199" y="30866"/>
                  <a:pt x="677313" y="25156"/>
                  <a:pt x="689348" y="23150"/>
                </a:cubicBezTo>
                <a:cubicBezTo>
                  <a:pt x="770831" y="9569"/>
                  <a:pt x="736532" y="18997"/>
                  <a:pt x="793520" y="0"/>
                </a:cubicBezTo>
                <a:cubicBezTo>
                  <a:pt x="813766" y="60736"/>
                  <a:pt x="839342" y="105127"/>
                  <a:pt x="805095" y="173621"/>
                </a:cubicBezTo>
                <a:cubicBezTo>
                  <a:pt x="797981" y="187849"/>
                  <a:pt x="774487" y="182580"/>
                  <a:pt x="758796" y="185195"/>
                </a:cubicBezTo>
                <a:cubicBezTo>
                  <a:pt x="728113" y="190309"/>
                  <a:pt x="697065" y="192912"/>
                  <a:pt x="666199" y="196770"/>
                </a:cubicBezTo>
                <a:cubicBezTo>
                  <a:pt x="638673" y="205946"/>
                  <a:pt x="614249" y="215074"/>
                  <a:pt x="585176" y="219919"/>
                </a:cubicBezTo>
                <a:cubicBezTo>
                  <a:pt x="577565" y="221187"/>
                  <a:pt x="569743" y="219919"/>
                  <a:pt x="562027" y="219919"/>
                </a:cubicBezTo>
              </a:path>
            </a:pathLst>
          </a:cu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16200000">
                <a:off x="4448450" y="5200977"/>
                <a:ext cx="7128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48450" y="5200977"/>
                <a:ext cx="712887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-76200" y="977101"/>
            <a:ext cx="4729223" cy="2832899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Clr>
                <a:srgbClr val="010000"/>
              </a:buClr>
            </a:pPr>
            <a:r>
              <a:rPr lang="en-US" dirty="0" smtClean="0"/>
              <a:t>Doubled B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 and NBI-heating power</a:t>
            </a:r>
          </a:p>
          <a:p>
            <a:pPr marL="568325" lvl="1" indent="-222250">
              <a:buClr>
                <a:srgbClr val="010000"/>
              </a:buClr>
            </a:pPr>
            <a:r>
              <a:rPr lang="en-US" dirty="0" smtClean="0"/>
              <a:t>3-6 times lower in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*</a:t>
            </a:r>
            <a:r>
              <a:rPr lang="en-US" dirty="0" smtClean="0"/>
              <a:t>; flow/q profile control</a:t>
            </a:r>
          </a:p>
          <a:p>
            <a:pPr marL="171450" indent="-171450">
              <a:buClr>
                <a:srgbClr val="010000"/>
              </a:buClr>
            </a:pPr>
            <a:r>
              <a:rPr lang="en-US" dirty="0"/>
              <a:t>A new FIR high-k</a:t>
            </a:r>
            <a:r>
              <a:rPr lang="el-GR" baseline="-25000" dirty="0">
                <a:latin typeface="Arial"/>
                <a:cs typeface="Arial"/>
              </a:rPr>
              <a:t>θ</a:t>
            </a:r>
            <a:r>
              <a:rPr lang="en-US" dirty="0"/>
              <a:t> scattering system being designed at UC-Davis</a:t>
            </a:r>
          </a:p>
          <a:p>
            <a:pPr marL="571500" lvl="1">
              <a:buClr>
                <a:srgbClr val="010000"/>
              </a:buClr>
            </a:pPr>
            <a:r>
              <a:rPr lang="en-US" dirty="0"/>
              <a:t>To be installed for FY17 run campaign</a:t>
            </a:r>
          </a:p>
          <a:p>
            <a:pPr marL="171450" indent="-171450"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2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Improved Diagnostics on NSTX-U will Strongly Support the Study of Electron Thermal Transport</a:t>
            </a:r>
            <a:endParaRPr lang="en-US" sz="3200" b="1" dirty="0" smtClean="0">
              <a:ea typeface="ＭＳ Ｐゴシック"/>
              <a:cs typeface="ＭＳ Ｐゴシック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676398"/>
            <a:ext cx="4419600" cy="47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4766035" y="1444823"/>
            <a:ext cx="426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i="1" dirty="0" smtClean="0">
                <a:solidFill>
                  <a:srgbClr val="0000FF"/>
                </a:solidFill>
              </a:rPr>
              <a:t>Micro-tearing turbulence </a:t>
            </a:r>
            <a:r>
              <a:rPr lang="en-US" sz="1400" b="1" i="1" dirty="0" err="1" smtClean="0">
                <a:solidFill>
                  <a:srgbClr val="0000FF"/>
                </a:solidFill>
              </a:rPr>
              <a:t>gyrokinetic</a:t>
            </a:r>
            <a:r>
              <a:rPr lang="en-US" sz="1400" b="1" i="1" dirty="0" smtClean="0">
                <a:solidFill>
                  <a:srgbClr val="0000FF"/>
                </a:solidFill>
              </a:rPr>
              <a:t> simulation 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76200" y="977100"/>
            <a:ext cx="4729223" cy="5638800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Clr>
                <a:srgbClr val="010000"/>
              </a:buClr>
            </a:pPr>
            <a:r>
              <a:rPr lang="en-US" dirty="0" smtClean="0"/>
              <a:t>Doubled B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 and NBI-heating power</a:t>
            </a:r>
          </a:p>
          <a:p>
            <a:pPr marL="568325" lvl="1" indent="-222250">
              <a:buClr>
                <a:srgbClr val="010000"/>
              </a:buClr>
            </a:pPr>
            <a:r>
              <a:rPr lang="en-US" dirty="0" smtClean="0"/>
              <a:t>3-6 times lower in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*</a:t>
            </a:r>
            <a:r>
              <a:rPr lang="en-US" dirty="0" smtClean="0"/>
              <a:t>; flow/q profile control</a:t>
            </a:r>
          </a:p>
          <a:p>
            <a:pPr marL="171450" indent="-171450">
              <a:buClr>
                <a:srgbClr val="010000"/>
              </a:buClr>
            </a:pPr>
            <a:r>
              <a:rPr lang="en-US" dirty="0"/>
              <a:t>A new FIR high-k</a:t>
            </a:r>
            <a:r>
              <a:rPr lang="el-GR" baseline="-25000" dirty="0">
                <a:latin typeface="Arial"/>
                <a:cs typeface="Arial"/>
              </a:rPr>
              <a:t>θ</a:t>
            </a:r>
            <a:r>
              <a:rPr lang="en-US" dirty="0"/>
              <a:t> scattering system being designed at UC-Davis</a:t>
            </a:r>
          </a:p>
          <a:p>
            <a:pPr marL="571500" lvl="1">
              <a:buClr>
                <a:srgbClr val="010000"/>
              </a:buClr>
            </a:pPr>
            <a:r>
              <a:rPr lang="en-US" dirty="0"/>
              <a:t>To be installed for FY17 run campaign</a:t>
            </a:r>
          </a:p>
          <a:p>
            <a:pPr marL="171450" indent="-171450">
              <a:buClr>
                <a:srgbClr val="010000"/>
              </a:buClr>
            </a:pPr>
            <a:r>
              <a:rPr lang="en-US" dirty="0" smtClean="0"/>
              <a:t>A DBS/CPS system will be installed for FY17 run campaign</a:t>
            </a:r>
          </a:p>
          <a:p>
            <a:pPr marL="514350" lvl="1" indent="-171450">
              <a:buClr>
                <a:srgbClr val="010000"/>
              </a:buClr>
            </a:pPr>
            <a:r>
              <a:rPr lang="en-US" dirty="0" smtClean="0">
                <a:sym typeface="Symbol"/>
              </a:rPr>
              <a:t> Measure ion-scale turbulence</a:t>
            </a:r>
          </a:p>
          <a:p>
            <a:pPr marL="571500" lvl="1">
              <a:buClr>
                <a:srgbClr val="010000"/>
              </a:buClr>
            </a:pPr>
            <a:r>
              <a:rPr lang="en-US" dirty="0" smtClean="0">
                <a:sym typeface="Symbol"/>
              </a:rPr>
              <a:t>Able to measure magnetic fluctuations (CPS)</a:t>
            </a:r>
          </a:p>
          <a:p>
            <a:pPr marL="171450" indent="-171450">
              <a:buClr>
                <a:srgbClr val="010000"/>
              </a:buClr>
            </a:pPr>
            <a:r>
              <a:rPr lang="en-US" dirty="0" smtClean="0"/>
              <a:t>48 BES channels are now available on NSTX-U</a:t>
            </a:r>
          </a:p>
          <a:p>
            <a:pPr marL="571500" lvl="1">
              <a:buClr>
                <a:srgbClr val="010000"/>
              </a:buClr>
            </a:pPr>
            <a:r>
              <a:rPr lang="en-US" dirty="0" smtClean="0"/>
              <a:t>16 more than NSTX</a:t>
            </a:r>
          </a:p>
          <a:p>
            <a:pPr marL="171450" indent="-171450"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144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NSTX-U T&amp;T Research Plan Aims to Identify Operational Regimes of Instabilities Responsible for Electron Thermal Transport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76200" y="990601"/>
            <a:ext cx="9220200" cy="5638799"/>
          </a:xfrm>
        </p:spPr>
        <p:txBody>
          <a:bodyPr>
            <a:normAutofit fontScale="92500" lnSpcReduction="10000"/>
          </a:bodyPr>
          <a:lstStyle/>
          <a:p>
            <a:pPr marL="228600" indent="-228600"/>
            <a:r>
              <a:rPr lang="en-US" dirty="0" smtClean="0"/>
              <a:t>Near-term plan</a:t>
            </a:r>
          </a:p>
          <a:p>
            <a:pPr marL="566737" lvl="1" indent="-228600"/>
            <a:r>
              <a:rPr lang="en-US" sz="2200" dirty="0" smtClean="0"/>
              <a:t>Identify dominant modes in lower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* H-mode plasmas of NSTX-U</a:t>
            </a:r>
          </a:p>
          <a:p>
            <a:pPr marL="566737" lvl="1" indent="-228600"/>
            <a:r>
              <a:rPr lang="en-US" sz="2200" dirty="0" smtClean="0"/>
              <a:t>Characterize low/high-k turbulence and electron thermal transport in isolated regimes of  micro-instabilities guided by GK simulations</a:t>
            </a:r>
          </a:p>
          <a:p>
            <a:pPr marL="566737" lvl="1" indent="-228600"/>
            <a:r>
              <a:rPr lang="en-US" sz="2200" dirty="0" smtClean="0"/>
              <a:t>BES/reflectometry for CAE/GAE measurements with a range of B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,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* and P</a:t>
            </a:r>
            <a:r>
              <a:rPr lang="en-US" sz="2200" baseline="-25000" dirty="0" smtClean="0"/>
              <a:t>NBI</a:t>
            </a:r>
            <a:r>
              <a:rPr lang="en-US" sz="2200" dirty="0" smtClean="0"/>
              <a:t>, coupled with ORBIT code</a:t>
            </a:r>
            <a:endParaRPr lang="en-US" sz="2200" baseline="-25000" dirty="0" smtClean="0"/>
          </a:p>
          <a:p>
            <a:pPr marL="566737" lvl="1" indent="-228600"/>
            <a:r>
              <a:rPr lang="en-US" sz="2200" dirty="0" smtClean="0"/>
              <a:t>Cold pulse propagation (Laser Blow-off and ME-SXR) for profile stiffness</a:t>
            </a:r>
          </a:p>
          <a:p>
            <a:pPr marL="566737" lvl="1" indent="-228600"/>
            <a:r>
              <a:rPr lang="en-US" sz="2200" dirty="0" smtClean="0"/>
              <a:t>Couple with turbulence diagnostics, GK simulations and experimental tools</a:t>
            </a:r>
          </a:p>
          <a:p>
            <a:pPr marL="228600" indent="-228600"/>
            <a:r>
              <a:rPr lang="en-US" dirty="0" smtClean="0"/>
              <a:t>Long term plan</a:t>
            </a:r>
            <a:endParaRPr lang="en-US" dirty="0" smtClean="0">
              <a:solidFill>
                <a:schemeClr val="accent1"/>
              </a:solidFill>
            </a:endParaRPr>
          </a:p>
          <a:p>
            <a:pPr marL="628650" lvl="1" indent="-228600"/>
            <a:r>
              <a:rPr lang="en-US" sz="2200" dirty="0" smtClean="0"/>
              <a:t>Identify operational regimes of ETG, </a:t>
            </a:r>
            <a:r>
              <a:rPr lang="en-US" sz="2200" dirty="0" err="1" smtClean="0"/>
              <a:t>microtearing</a:t>
            </a:r>
            <a:r>
              <a:rPr lang="en-US" sz="2200" dirty="0" smtClean="0"/>
              <a:t>, AE (CAE/GAE) and ITG/TEM/KBM using the full set of turbulence diagnostics</a:t>
            </a:r>
          </a:p>
          <a:p>
            <a:pPr marL="628650" lvl="1" indent="-228600"/>
            <a:r>
              <a:rPr lang="en-US" sz="2200" dirty="0" smtClean="0"/>
              <a:t>Expand turbulence and electron thermal transport parametric dependence, e.g. on  </a:t>
            </a:r>
            <a:r>
              <a:rPr lang="en-US" sz="2200" dirty="0" smtClean="0">
                <a:sym typeface="Symbol"/>
              </a:rPr>
              <a:t>, </a:t>
            </a:r>
            <a:r>
              <a:rPr lang="en-US" sz="2200" dirty="0" smtClean="0">
                <a:latin typeface="cmmi10"/>
                <a:sym typeface="Symbol"/>
              </a:rPr>
              <a:t>½</a:t>
            </a:r>
            <a:r>
              <a:rPr lang="en-US" sz="2200" baseline="30000" dirty="0" smtClean="0">
                <a:sym typeface="Symbol"/>
              </a:rPr>
              <a:t>*</a:t>
            </a:r>
            <a:r>
              <a:rPr lang="en-US" sz="2200" dirty="0" smtClean="0">
                <a:sym typeface="Symbol"/>
              </a:rPr>
              <a:t>,</a:t>
            </a:r>
            <a:r>
              <a:rPr lang="en-US" sz="2200" baseline="30000" dirty="0" smtClean="0"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T</a:t>
            </a:r>
            <a:r>
              <a:rPr lang="en-US" sz="2200" baseline="-25000" dirty="0" smtClean="0">
                <a:sym typeface="Symbol"/>
              </a:rPr>
              <a:t>i</a:t>
            </a:r>
            <a:r>
              <a:rPr lang="en-US" sz="2200" dirty="0" smtClean="0">
                <a:sym typeface="Symbol"/>
              </a:rPr>
              <a:t>/T</a:t>
            </a:r>
            <a:r>
              <a:rPr lang="en-US" sz="2200" baseline="-25000" dirty="0" smtClean="0">
                <a:sym typeface="Symbol"/>
              </a:rPr>
              <a:t>e</a:t>
            </a:r>
            <a:r>
              <a:rPr lang="en-US" sz="2200" dirty="0" smtClean="0">
                <a:sym typeface="Symbol"/>
              </a:rPr>
              <a:t> and </a:t>
            </a:r>
            <a:r>
              <a:rPr lang="en-US" sz="2200" dirty="0" err="1" smtClean="0">
                <a:sym typeface="Symbol"/>
              </a:rPr>
              <a:t>Z</a:t>
            </a:r>
            <a:r>
              <a:rPr lang="en-US" sz="2200" baseline="-25000" dirty="0" err="1" smtClean="0">
                <a:sym typeface="Symbol"/>
              </a:rPr>
              <a:t>eff</a:t>
            </a:r>
            <a:endParaRPr lang="en-US" sz="2200" baseline="-25000" dirty="0" smtClean="0">
              <a:sym typeface="Symbol"/>
            </a:endParaRPr>
          </a:p>
          <a:p>
            <a:pPr marL="628650" lvl="1" indent="-228600"/>
            <a:r>
              <a:rPr lang="en-US" sz="2200" dirty="0" smtClean="0">
                <a:sym typeface="Symbol"/>
              </a:rPr>
              <a:t>Study electron thermal transport and turbulence in long pulse and fully non-inductive</a:t>
            </a:r>
            <a:r>
              <a:rPr lang="en-US" sz="2200" baseline="-25000" dirty="0" smtClean="0"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scenario</a:t>
            </a:r>
          </a:p>
          <a:p>
            <a:pPr marL="628650" lvl="1" indent="-228600"/>
            <a:r>
              <a:rPr lang="en-US" sz="2200" dirty="0" smtClean="0">
                <a:sym typeface="Symbol"/>
              </a:rPr>
              <a:t>Develop physics-based reduced models for electron thermal transport</a:t>
            </a:r>
            <a:endParaRPr lang="en-US" sz="2200" dirty="0" smtClean="0"/>
          </a:p>
          <a:p>
            <a:pPr marL="228600" indent="-228600"/>
            <a:endParaRPr lang="en-US" dirty="0" smtClean="0"/>
          </a:p>
          <a:p>
            <a:pPr marL="628650" lvl="1" indent="-228600"/>
            <a:endParaRPr lang="en-US" dirty="0" smtClean="0"/>
          </a:p>
          <a:p>
            <a:pPr marL="1028700"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7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-96822" y="949359"/>
            <a:ext cx="9391426" cy="5680041"/>
          </a:xfrm>
        </p:spPr>
        <p:txBody>
          <a:bodyPr>
            <a:normAutofit lnSpcReduction="10000"/>
          </a:bodyPr>
          <a:lstStyle/>
          <a:p>
            <a:pPr marL="228600" indent="-228600"/>
            <a:r>
              <a:rPr lang="en-US" dirty="0" smtClean="0"/>
              <a:t>NSTX has made significant progress towards understanding anomalous electron thermal transport</a:t>
            </a:r>
          </a:p>
          <a:p>
            <a:pPr marL="628650" lvl="1" indent="-228600"/>
            <a:r>
              <a:rPr lang="en-US" dirty="0" smtClean="0"/>
              <a:t>First nonlinear </a:t>
            </a:r>
            <a:r>
              <a:rPr lang="en-US" dirty="0" err="1" smtClean="0"/>
              <a:t>gyrokinetic</a:t>
            </a:r>
            <a:r>
              <a:rPr lang="en-US" dirty="0" smtClean="0"/>
              <a:t> simulation of </a:t>
            </a:r>
            <a:r>
              <a:rPr lang="en-US" dirty="0" err="1" smtClean="0"/>
              <a:t>microtearing</a:t>
            </a:r>
            <a:r>
              <a:rPr lang="en-US" dirty="0" smtClean="0"/>
              <a:t> turbulence to produce experimental confinement scaling and transport in NSTX H-mode plasmas</a:t>
            </a:r>
          </a:p>
          <a:p>
            <a:pPr marL="628650" lvl="1" indent="-228600"/>
            <a:r>
              <a:rPr lang="en-US" dirty="0" smtClean="0"/>
              <a:t>ETG turbulence driving electron thermal transport in L and H-mode plasmas, supported by linear and nonlinear </a:t>
            </a:r>
            <a:r>
              <a:rPr lang="en-US" dirty="0" err="1" smtClean="0"/>
              <a:t>gyrokinetic</a:t>
            </a:r>
            <a:r>
              <a:rPr lang="en-US" dirty="0" smtClean="0"/>
              <a:t> simulations</a:t>
            </a:r>
          </a:p>
          <a:p>
            <a:pPr marL="628650" lvl="1" indent="-228600"/>
            <a:r>
              <a:rPr lang="en-US" dirty="0" smtClean="0"/>
              <a:t>*AE-induced core Te flattening, consistent with electron stochastic transport from ORBIT </a:t>
            </a:r>
            <a:r>
              <a:rPr lang="en-US" dirty="0" smtClean="0"/>
              <a:t>simulations </a:t>
            </a:r>
          </a:p>
          <a:p>
            <a:pPr marL="290513" indent="-228600"/>
            <a:r>
              <a:rPr lang="en-US" dirty="0" smtClean="0"/>
              <a:t>Electron thermal transport will be the key part of the transport and turbulence research plan for NSTX-U</a:t>
            </a:r>
          </a:p>
          <a:p>
            <a:pPr marL="628650" lvl="1" indent="-228600"/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smtClean="0"/>
              <a:t>~2 MA, BT ~1 T, 2</a:t>
            </a:r>
            <a:r>
              <a:rPr lang="en-US" baseline="30000" dirty="0" smtClean="0"/>
              <a:t>nd</a:t>
            </a:r>
            <a:r>
              <a:rPr lang="en-US" dirty="0" smtClean="0"/>
              <a:t> NBI (~12 MW), a suite of turbulence diagnostics, e.g. new high-k scattering system and DBS/CPS</a:t>
            </a:r>
          </a:p>
          <a:p>
            <a:pPr marL="909638" lvl="2" indent="-228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75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667000"/>
            <a:ext cx="8991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Backup slides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74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a typeface="ＭＳ Ｐゴシック"/>
                <a:cs typeface="ＭＳ Ｐゴシック"/>
              </a:rPr>
              <a:t>Beam Emission Spectroscopy (BES) Diagnostic  Provides the Capability of Measuring Internal *AE Mode Structure 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07988" y="1066800"/>
            <a:ext cx="3935412" cy="204158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69863" indent="-16986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 smtClean="0"/>
              <a:t>32 detection channels for NSTX and to be upgraded to 48 channels for NSTX-U</a:t>
            </a:r>
          </a:p>
          <a:p>
            <a:pPr marL="169863" indent="-16986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 smtClean="0"/>
              <a:t>56 sightlines in radial and poloidal arrays spanning core to SOL</a:t>
            </a:r>
          </a:p>
          <a:p>
            <a:pPr marL="169863" indent="-16986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 smtClean="0"/>
              <a:t>2 MHz sampling</a:t>
            </a:r>
          </a:p>
          <a:p>
            <a:pPr marL="169863" indent="-16986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 err="1" smtClean="0"/>
              <a:t>k</a:t>
            </a:r>
            <a:r>
              <a:rPr lang="en-US" sz="1500" baseline="-25000" dirty="0" err="1" smtClean="0"/>
              <a:t>┴</a:t>
            </a:r>
            <a:r>
              <a:rPr lang="en-US" sz="1500" dirty="0" err="1" smtClean="0">
                <a:latin typeface="Symbol" charset="2"/>
                <a:cs typeface="Symbol" charset="2"/>
              </a:rPr>
              <a:t>r</a:t>
            </a:r>
            <a:r>
              <a:rPr lang="en-US" sz="1500" baseline="-25000" dirty="0" err="1" smtClean="0"/>
              <a:t>i</a:t>
            </a:r>
            <a:r>
              <a:rPr lang="en-US" sz="1500" dirty="0" smtClean="0"/>
              <a:t> ≤ 1.5  &amp;  2-3 cm spot size</a:t>
            </a:r>
          </a:p>
          <a:p>
            <a:pPr marL="169863" indent="-16986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 smtClean="0"/>
              <a:t>Field-aligned optics with high throughput (</a:t>
            </a:r>
            <a:r>
              <a:rPr lang="en-US" sz="1500" dirty="0" err="1" smtClean="0"/>
              <a:t>etendue</a:t>
            </a:r>
            <a:r>
              <a:rPr lang="en-US" sz="1500" dirty="0" smtClean="0"/>
              <a:t> = 2.3 mm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-ster)</a:t>
            </a:r>
            <a:endParaRPr lang="en-US" sz="150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79305" y="990600"/>
            <a:ext cx="3350295" cy="1371600"/>
            <a:chOff x="231104" y="1292227"/>
            <a:chExt cx="3348595" cy="137100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533245" y="1292227"/>
            <a:ext cx="3014720" cy="682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8" name="Equation" r:id="rId3" imgW="1790700" imgH="406400" progId="Equation.3">
                    <p:embed/>
                  </p:oleObj>
                </mc:Choice>
                <mc:Fallback>
                  <p:oleObj name="Equation" r:id="rId3" imgW="17907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45" y="1292227"/>
                          <a:ext cx="3014720" cy="682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TextBox 7"/>
            <p:cNvSpPr txBox="1">
              <a:spLocks noChangeArrowheads="1"/>
            </p:cNvSpPr>
            <p:nvPr/>
          </p:nvSpPr>
          <p:spPr bwMode="auto">
            <a:xfrm>
              <a:off x="231104" y="2140237"/>
              <a:ext cx="1227597" cy="52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400" b="0" i="0" dirty="0" smtClean="0">
                  <a:solidFill>
                    <a:schemeClr val="tx1"/>
                  </a:solidFill>
                </a:rPr>
                <a:t>neutral </a:t>
              </a:r>
              <a:r>
                <a:rPr lang="en-US" sz="1400" b="0" i="0" dirty="0">
                  <a:solidFill>
                    <a:schemeClr val="tx1"/>
                  </a:solidFill>
                </a:rPr>
                <a:t>beam</a:t>
              </a:r>
              <a:br>
                <a:rPr lang="en-US" sz="1400" b="0" i="0" dirty="0">
                  <a:solidFill>
                    <a:schemeClr val="tx1"/>
                  </a:solidFill>
                </a:rPr>
              </a:br>
              <a:r>
                <a:rPr lang="en-US" sz="1400" b="0" i="0" dirty="0" err="1">
                  <a:solidFill>
                    <a:schemeClr val="tx1"/>
                  </a:solidFill>
                </a:rPr>
                <a:t>D</a:t>
              </a:r>
              <a:r>
                <a:rPr lang="en-US" sz="1400" b="0" i="0" baseline="-25000" dirty="0" err="1">
                  <a:solidFill>
                    <a:schemeClr val="tx1"/>
                  </a:solidFill>
                  <a:latin typeface="Symbol" pitchFamily="18" charset="2"/>
                  <a:ea typeface="Symbol" pitchFamily="18" charset="2"/>
                  <a:cs typeface="Symbol" pitchFamily="18" charset="2"/>
                </a:rPr>
                <a:t>a</a:t>
              </a:r>
              <a:r>
                <a:rPr lang="en-US" sz="1400" b="0" i="0" dirty="0">
                  <a:solidFill>
                    <a:schemeClr val="tx1"/>
                  </a:solidFill>
                  <a:latin typeface="Symbol" pitchFamily="18" charset="2"/>
                  <a:ea typeface="Symbol" pitchFamily="18" charset="2"/>
                  <a:cs typeface="Symbol" pitchFamily="18" charset="2"/>
                </a:rPr>
                <a:t> </a:t>
              </a:r>
              <a:r>
                <a:rPr lang="en-US" sz="1400" b="0" i="0" dirty="0">
                  <a:solidFill>
                    <a:schemeClr val="tx1"/>
                  </a:solidFill>
                </a:rPr>
                <a:t>emission</a:t>
              </a:r>
            </a:p>
          </p:txBody>
        </p:sp>
        <p:sp>
          <p:nvSpPr>
            <p:cNvPr id="1034" name="TextBox 8"/>
            <p:cNvSpPr txBox="1">
              <a:spLocks noChangeArrowheads="1"/>
            </p:cNvSpPr>
            <p:nvPr/>
          </p:nvSpPr>
          <p:spPr bwMode="auto">
            <a:xfrm>
              <a:off x="1588263" y="2097166"/>
              <a:ext cx="1000087" cy="56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400" b="0" i="0" dirty="0">
                  <a:solidFill>
                    <a:schemeClr val="tx1"/>
                  </a:solidFill>
                </a:rPr>
                <a:t>density</a:t>
              </a:r>
            </a:p>
            <a:p>
              <a:pPr algn="ctr">
                <a:buNone/>
              </a:pPr>
              <a:r>
                <a:rPr lang="en-US" sz="1400" b="0" i="0" dirty="0">
                  <a:solidFill>
                    <a:schemeClr val="tx1"/>
                  </a:solidFill>
                </a:rPr>
                <a:t>fluctuation</a:t>
              </a:r>
            </a:p>
          </p:txBody>
        </p:sp>
        <p:sp>
          <p:nvSpPr>
            <p:cNvPr id="1035" name="TextBox 9"/>
            <p:cNvSpPr txBox="1">
              <a:spLocks noChangeArrowheads="1"/>
            </p:cNvSpPr>
            <p:nvPr/>
          </p:nvSpPr>
          <p:spPr bwMode="auto">
            <a:xfrm>
              <a:off x="2728616" y="1977729"/>
              <a:ext cx="851083" cy="33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b="0" i="0" dirty="0">
                  <a:solidFill>
                    <a:schemeClr val="tx1"/>
                  </a:solidFill>
                </a:rPr>
                <a:t>C ≈ 1/2</a:t>
              </a:r>
            </a:p>
          </p:txBody>
        </p:sp>
        <p:cxnSp>
          <p:nvCxnSpPr>
            <p:cNvPr id="1036" name="Straight Arrow Connector 10"/>
            <p:cNvCxnSpPr>
              <a:cxnSpLocks noChangeShapeType="1"/>
            </p:cNvCxnSpPr>
            <p:nvPr/>
          </p:nvCxnSpPr>
          <p:spPr bwMode="auto">
            <a:xfrm rot="10800000">
              <a:off x="1980311" y="1749230"/>
              <a:ext cx="761615" cy="3808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37" name="Straight Arrow Connector 11"/>
            <p:cNvCxnSpPr>
              <a:cxnSpLocks noChangeShapeType="1"/>
            </p:cNvCxnSpPr>
            <p:nvPr/>
          </p:nvCxnSpPr>
          <p:spPr bwMode="auto">
            <a:xfrm rot="16200000" flipV="1">
              <a:off x="1505005" y="1983183"/>
              <a:ext cx="328442" cy="165201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38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316890" y="1989873"/>
              <a:ext cx="304668" cy="12804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1031" name="Picture 15" descr="Overhead_Layout.png"/>
          <p:cNvPicPr>
            <a:picLocks noChangeAspect="1"/>
          </p:cNvPicPr>
          <p:nvPr/>
        </p:nvPicPr>
        <p:blipFill>
          <a:blip r:embed="rId5" cstate="print"/>
          <a:srcRect b="20206"/>
          <a:stretch>
            <a:fillRect/>
          </a:stretch>
        </p:blipFill>
        <p:spPr bwMode="auto">
          <a:xfrm>
            <a:off x="5410200" y="2286000"/>
            <a:ext cx="2743200" cy="3649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14" descr="R130R140_ImageSpots.png"/>
          <p:cNvPicPr>
            <a:picLocks noChangeAspect="1"/>
          </p:cNvPicPr>
          <p:nvPr/>
        </p:nvPicPr>
        <p:blipFill>
          <a:blip r:embed="rId6" cstate="print"/>
          <a:srcRect b="24390"/>
          <a:stretch>
            <a:fillRect/>
          </a:stretch>
        </p:blipFill>
        <p:spPr bwMode="auto">
          <a:xfrm>
            <a:off x="836613" y="3124200"/>
            <a:ext cx="315277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30622" y="6183868"/>
            <a:ext cx="47943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600" b="1" i="1" dirty="0" smtClean="0">
                <a:solidFill>
                  <a:srgbClr val="0000FF"/>
                </a:solidFill>
              </a:rPr>
              <a:t>D.R. Smith et al., Rev. Sci.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Instrum</a:t>
            </a:r>
            <a:r>
              <a:rPr lang="en-US" sz="1600" b="1" i="1" dirty="0" smtClean="0">
                <a:solidFill>
                  <a:srgbClr val="0000FF"/>
                </a:solidFill>
              </a:rPr>
              <a:t> (2010)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7063" y="2300287"/>
            <a:ext cx="19589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Threshold Gradients for ETG modes are much Higher after the ELM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-76200" y="973137"/>
            <a:ext cx="4733925" cy="619125"/>
          </a:xfrm>
        </p:spPr>
        <p:txBody>
          <a:bodyPr/>
          <a:lstStyle/>
          <a:p>
            <a:r>
              <a:rPr lang="en-US" sz="2000" dirty="0" smtClean="0"/>
              <a:t>Before ELM, ETG is largely unstable</a:t>
            </a:r>
          </a:p>
        </p:txBody>
      </p:sp>
      <p:pic>
        <p:nvPicPr>
          <p:cNvPr id="30725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113" y="3471862"/>
            <a:ext cx="2441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30"/>
          <p:cNvSpPr>
            <a:spLocks noChangeArrowheads="1"/>
          </p:cNvSpPr>
          <p:nvPr/>
        </p:nvSpPr>
        <p:spPr bwMode="auto">
          <a:xfrm>
            <a:off x="1647825" y="2344737"/>
            <a:ext cx="190500" cy="18097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30727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9075" y="3424237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28" name="Straight Connector 35"/>
          <p:cNvCxnSpPr>
            <a:cxnSpLocks noChangeShapeType="1"/>
          </p:cNvCxnSpPr>
          <p:nvPr/>
        </p:nvCxnSpPr>
        <p:spPr bwMode="auto">
          <a:xfrm flipV="1">
            <a:off x="1498600" y="3563937"/>
            <a:ext cx="263525" cy="635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857750" y="973137"/>
            <a:ext cx="4438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rgbClr val="FF0000"/>
                </a:solidFill>
                <a:latin typeface="+mn-lt"/>
              </a:rPr>
              <a:t>After ELM, ETG is largely stable</a:t>
            </a:r>
          </a:p>
          <a:p>
            <a:pPr marL="233363" indent="-233363" eaLnBrk="0" hangingPunct="0">
              <a:spcBef>
                <a:spcPct val="25000"/>
              </a:spcBef>
              <a:defRPr/>
            </a:pPr>
            <a:endParaRPr lang="en-US" sz="2000" b="0" i="0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30" name="Picture 2" descr="C:\Documents and Settings\yren\My Documents\MATLAB\work_nstx\figure_save\140620_crit_gradient_a07_R0_norm_before_ELM_AP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6050" y="1589087"/>
            <a:ext cx="4246563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2" descr="C:\Documents and Settings\yren\My Documents\MATLAB\work_nstx\figure_save\140620_crit_gradient_a07_R0_norm_APS_after_ELM_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32313" y="1649412"/>
            <a:ext cx="444500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7525" y="6238875"/>
            <a:ext cx="877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None/>
              <a:defRPr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Stability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analysis performed with GS2 </a:t>
            </a: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code (</a:t>
            </a:r>
            <a:r>
              <a:rPr lang="en-US" sz="1600" b="0" i="0" kern="0" dirty="0" err="1">
                <a:solidFill>
                  <a:schemeClr val="tx1"/>
                </a:solidFill>
                <a:latin typeface="+mn-lt"/>
              </a:rPr>
              <a:t>Kotschenreuther</a:t>
            </a: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 et al., 1995)</a:t>
            </a:r>
          </a:p>
        </p:txBody>
      </p:sp>
    </p:spTree>
    <p:extLst>
      <p:ext uri="{BB962C8B-B14F-4D97-AF65-F5344CB8AC3E}">
        <p14:creationId xmlns:p14="http://schemas.microsoft.com/office/powerpoint/2010/main" val="29095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4015700"/>
            <a:ext cx="5181600" cy="253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Spherical Tokamaks Have Some Significant Advantages over Conventional Tokamak 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954659"/>
            <a:ext cx="9144000" cy="5408612"/>
          </a:xfrm>
        </p:spPr>
        <p:txBody>
          <a:bodyPr/>
          <a:lstStyle/>
          <a:p>
            <a:r>
              <a:rPr lang="en-US" sz="2400" dirty="0" smtClean="0"/>
              <a:t>The low aspect ratio of spherical </a:t>
            </a:r>
            <a:r>
              <a:rPr lang="en-US" sz="2400" dirty="0" err="1" smtClean="0"/>
              <a:t>tokamaks</a:t>
            </a:r>
            <a:r>
              <a:rPr lang="en-US" sz="2400" dirty="0" smtClean="0"/>
              <a:t> leads to improved </a:t>
            </a:r>
            <a:r>
              <a:rPr lang="en-US" sz="2400" dirty="0" smtClean="0">
                <a:latin typeface="cmmi10"/>
              </a:rPr>
              <a:t>¯ </a:t>
            </a:r>
            <a:r>
              <a:rPr lang="en-US" sz="2400" dirty="0" smtClean="0"/>
              <a:t>limit than conventional </a:t>
            </a:r>
            <a:r>
              <a:rPr lang="en-US" sz="2400" dirty="0" err="1" smtClean="0"/>
              <a:t>tokamaks</a:t>
            </a:r>
            <a:endParaRPr lang="en-US" sz="2400" dirty="0" smtClean="0"/>
          </a:p>
          <a:p>
            <a:pPr lvl="1"/>
            <a:r>
              <a:rPr lang="en-US" dirty="0" smtClean="0"/>
              <a:t>More compact and lower-cost future devices, e.g. Fusion Nuclear Science Facility (FNSF) and power plant</a:t>
            </a:r>
            <a:endParaRPr lang="en-US" u="sng" dirty="0" smtClean="0"/>
          </a:p>
          <a:p>
            <a:r>
              <a:rPr lang="en-US" dirty="0" smtClean="0"/>
              <a:t>The effective shaping and/or strong </a:t>
            </a:r>
            <a:r>
              <a:rPr lang="en-US" dirty="0" err="1" smtClean="0"/>
              <a:t>ExB</a:t>
            </a:r>
            <a:r>
              <a:rPr lang="en-US" dirty="0" smtClean="0"/>
              <a:t> shear from low aspect ratio lead to reduced ion-scale turbulence</a:t>
            </a:r>
          </a:p>
          <a:p>
            <a:pPr lvl="1"/>
            <a:r>
              <a:rPr lang="en-US" dirty="0" smtClean="0"/>
              <a:t> Neoclassical ion thermal transport and different confinement scaling for H-mode plasmas</a:t>
            </a:r>
          </a:p>
        </p:txBody>
      </p:sp>
    </p:spTree>
    <p:extLst>
      <p:ext uri="{BB962C8B-B14F-4D97-AF65-F5344CB8AC3E}">
        <p14:creationId xmlns:p14="http://schemas.microsoft.com/office/powerpoint/2010/main" val="30243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yren\My Documents\MATLAB\work_nstx\figure_save\140620_crit_gradient_a07_R0_norm_APS_after_EL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2313" y="1647825"/>
            <a:ext cx="444658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Increase in ETG Threshold Gradient is due to Large Density Gradient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17525" y="6238875"/>
            <a:ext cx="877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None/>
              <a:defRPr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Stability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analysis performed with GS2 </a:t>
            </a: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code (</a:t>
            </a:r>
            <a:r>
              <a:rPr lang="en-US" sz="1600" b="0" i="0" kern="0" dirty="0" err="1">
                <a:solidFill>
                  <a:schemeClr val="tx1"/>
                </a:solidFill>
                <a:latin typeface="+mn-lt"/>
              </a:rPr>
              <a:t>Kotschenreuther</a:t>
            </a: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 et al., 1995)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487363" y="5562600"/>
            <a:ext cx="8428037" cy="582613"/>
            <a:chOff x="609600" y="5638800"/>
            <a:chExt cx="8428037" cy="582613"/>
          </a:xfrm>
        </p:grpSpPr>
        <p:pic>
          <p:nvPicPr>
            <p:cNvPr id="14" name="Picture 1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2200" y="5638800"/>
              <a:ext cx="5303837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5791200"/>
              <a:ext cx="16510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4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42237" y="5791200"/>
              <a:ext cx="12954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3" name="Straight Connector 25"/>
          <p:cNvCxnSpPr>
            <a:cxnSpLocks noChangeShapeType="1"/>
          </p:cNvCxnSpPr>
          <p:nvPr/>
        </p:nvCxnSpPr>
        <p:spPr bwMode="auto">
          <a:xfrm>
            <a:off x="7696200" y="6096000"/>
            <a:ext cx="10668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" name="Straight Connector 25"/>
          <p:cNvCxnSpPr>
            <a:cxnSpLocks noChangeShapeType="1"/>
          </p:cNvCxnSpPr>
          <p:nvPr/>
        </p:nvCxnSpPr>
        <p:spPr bwMode="auto">
          <a:xfrm>
            <a:off x="2286000" y="6096000"/>
            <a:ext cx="457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8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7063" y="2300287"/>
            <a:ext cx="19589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-76200" y="973137"/>
            <a:ext cx="4733925" cy="619125"/>
          </a:xfrm>
        </p:spPr>
        <p:txBody>
          <a:bodyPr/>
          <a:lstStyle/>
          <a:p>
            <a:r>
              <a:rPr lang="en-US" sz="2000" dirty="0" smtClean="0"/>
              <a:t>Before ELM, ETG is largely unstable</a:t>
            </a:r>
          </a:p>
        </p:txBody>
      </p:sp>
      <p:pic>
        <p:nvPicPr>
          <p:cNvPr id="30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113" y="3471862"/>
            <a:ext cx="2441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647825" y="2344737"/>
            <a:ext cx="190500" cy="18097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32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9075" y="3424237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5"/>
          <p:cNvCxnSpPr>
            <a:cxnSpLocks noChangeShapeType="1"/>
          </p:cNvCxnSpPr>
          <p:nvPr/>
        </p:nvCxnSpPr>
        <p:spPr bwMode="auto">
          <a:xfrm flipV="1">
            <a:off x="1498600" y="3563937"/>
            <a:ext cx="263525" cy="635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pic>
        <p:nvPicPr>
          <p:cNvPr id="34" name="Picture 2" descr="C:\Documents and Settings\yren\My Documents\MATLAB\work_nstx\figure_save\140620_crit_gradient_a07_R0_norm_before_ELM_AP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6050" y="1589087"/>
            <a:ext cx="4246563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857750" y="973137"/>
            <a:ext cx="4438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rgbClr val="FF0000"/>
                </a:solidFill>
                <a:latin typeface="+mn-lt"/>
              </a:rPr>
              <a:t>After ELM, ETG is largely stable</a:t>
            </a:r>
          </a:p>
          <a:p>
            <a:pPr marL="233363" indent="-233363" eaLnBrk="0" hangingPunct="0">
              <a:spcBef>
                <a:spcPct val="25000"/>
              </a:spcBef>
              <a:defRPr/>
            </a:pPr>
            <a:endParaRPr lang="en-US" sz="2000" b="0" i="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0" y="4953000"/>
            <a:ext cx="8991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Manually decreasing R/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brings down critical gradient as expected from linear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theory (e.g.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Jenko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al, 2001)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4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Content Placeholder 8" descr="xp821_hkcont128829ch4a.eps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546" y="1121990"/>
            <a:ext cx="3322205" cy="3181069"/>
          </a:xfrm>
        </p:spPr>
      </p:pic>
      <p:sp>
        <p:nvSpPr>
          <p:cNvPr id="17" name="U-Turn Arrow 16"/>
          <p:cNvSpPr/>
          <p:nvPr/>
        </p:nvSpPr>
        <p:spPr bwMode="auto">
          <a:xfrm flipH="1">
            <a:off x="1385453" y="890868"/>
            <a:ext cx="2909455" cy="462243"/>
          </a:xfrm>
          <a:prstGeom prst="uturnArrow">
            <a:avLst>
              <a:gd name="adj1" fmla="val 18747"/>
              <a:gd name="adj2" fmla="val 14822"/>
              <a:gd name="adj3" fmla="val 28880"/>
              <a:gd name="adj4" fmla="val 15111"/>
              <a:gd name="adj5" fmla="val 4890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5" name="Content Placeholder 13" descr="xp821_hkspect129169ch4a.eps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2591" y="1116861"/>
            <a:ext cx="2957080" cy="2832287"/>
          </a:xfrm>
        </p:spPr>
      </p:pic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0" y="124197"/>
            <a:ext cx="9144000" cy="756397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ETG Turbulence Stabilization by Reversed Magnetic Shear is Responsible for ITB Formation  </a:t>
            </a:r>
          </a:p>
        </p:txBody>
      </p:sp>
      <p:sp>
        <p:nvSpPr>
          <p:cNvPr id="10247" name="Text Box 39"/>
          <p:cNvSpPr txBox="1">
            <a:spLocks noChangeArrowheads="1"/>
          </p:cNvSpPr>
          <p:nvPr/>
        </p:nvSpPr>
        <p:spPr bwMode="auto">
          <a:xfrm>
            <a:off x="5281152" y="1479177"/>
            <a:ext cx="1271791" cy="2983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914608">
              <a:spcBef>
                <a:spcPct val="20000"/>
              </a:spcBef>
            </a:pPr>
            <a:r>
              <a:rPr lang="en-US" sz="1400" b="1" i="0" dirty="0" err="1">
                <a:solidFill>
                  <a:srgbClr val="0000FF"/>
                </a:solidFill>
              </a:rPr>
              <a:t>k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┴</a:t>
            </a:r>
            <a:r>
              <a:rPr lang="en-US" sz="1400" b="1" i="0" dirty="0" err="1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e</a:t>
            </a:r>
            <a:r>
              <a:rPr lang="en-US" sz="1400" b="1" i="0" dirty="0">
                <a:solidFill>
                  <a:srgbClr val="0000FF"/>
                </a:solidFill>
              </a:rPr>
              <a:t> </a:t>
            </a:r>
            <a:r>
              <a:rPr lang="en-US" sz="1400" b="1" i="0" dirty="0">
                <a:solidFill>
                  <a:srgbClr val="0000FF"/>
                </a:solidFill>
                <a:sym typeface="Symbol" pitchFamily="18" charset="2"/>
              </a:rPr>
              <a:t></a:t>
            </a:r>
            <a:r>
              <a:rPr lang="en-US" sz="1400" b="1" i="0" dirty="0">
                <a:solidFill>
                  <a:srgbClr val="0000FF"/>
                </a:solidFill>
              </a:rPr>
              <a:t> 0.1-0.2</a:t>
            </a:r>
          </a:p>
        </p:txBody>
      </p:sp>
      <p:pic>
        <p:nvPicPr>
          <p:cNvPr id="10248" name="Picture 2" descr="C:\Documents and Settings\Howard Yuh\My Documents\Nova3\APS2008\Figures\hk124-128829-129169\xp821_te_q128829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9046" y="990600"/>
            <a:ext cx="2257136" cy="31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267200"/>
            <a:ext cx="5334000" cy="2218765"/>
          </a:xfrm>
        </p:spPr>
        <p:txBody>
          <a:bodyPr/>
          <a:lstStyle/>
          <a:p>
            <a:pPr eaLnBrk="1" hangingPunct="1"/>
            <a:r>
              <a:rPr lang="en-US" sz="2300" dirty="0" smtClean="0"/>
              <a:t>HHFW only with beam blips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71" y="6238126"/>
            <a:ext cx="3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Yuh et al., NF 2009 and PRL 2011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Content Placeholder 8" descr="xp821_hkcont128829ch4a.eps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546" y="1121990"/>
            <a:ext cx="3322205" cy="3181069"/>
          </a:xfrm>
        </p:spPr>
      </p:pic>
      <p:sp>
        <p:nvSpPr>
          <p:cNvPr id="17" name="U-Turn Arrow 16"/>
          <p:cNvSpPr/>
          <p:nvPr/>
        </p:nvSpPr>
        <p:spPr bwMode="auto">
          <a:xfrm flipH="1">
            <a:off x="1385454" y="890868"/>
            <a:ext cx="2909455" cy="462243"/>
          </a:xfrm>
          <a:prstGeom prst="uturnArrow">
            <a:avLst>
              <a:gd name="adj1" fmla="val 18747"/>
              <a:gd name="adj2" fmla="val 14822"/>
              <a:gd name="adj3" fmla="val 28880"/>
              <a:gd name="adj4" fmla="val 15111"/>
              <a:gd name="adj5" fmla="val 4890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U-Turn Arrow 15"/>
          <p:cNvSpPr/>
          <p:nvPr/>
        </p:nvSpPr>
        <p:spPr bwMode="auto">
          <a:xfrm rot="10800000">
            <a:off x="2514600" y="2933140"/>
            <a:ext cx="1828800" cy="1410260"/>
          </a:xfrm>
          <a:prstGeom prst="uturnArrow">
            <a:avLst>
              <a:gd name="adj1" fmla="val 5289"/>
              <a:gd name="adj2" fmla="val 9822"/>
              <a:gd name="adj3" fmla="val 13756"/>
              <a:gd name="adj4" fmla="val 15453"/>
              <a:gd name="adj5" fmla="val 36860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5" name="Content Placeholder 13" descr="xp821_hkspect129169ch4a.eps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2591" y="1116861"/>
            <a:ext cx="2957080" cy="2832287"/>
          </a:xfrm>
        </p:spPr>
      </p:pic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0" y="124197"/>
            <a:ext cx="9144000" cy="75639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ETG Turbulence Stabilization by Reversed Magnetic Shear is Responsible for ITB Formation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48" name="Picture 2" descr="C:\Documents and Settings\Howard Yuh\My Documents\Nova3\APS2008\Figures\hk124-128829-129169\xp821_te_q128829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9046" y="990600"/>
            <a:ext cx="2257136" cy="31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267200"/>
            <a:ext cx="5334000" cy="2218765"/>
          </a:xfrm>
        </p:spPr>
        <p:txBody>
          <a:bodyPr/>
          <a:lstStyle/>
          <a:p>
            <a:pPr eaLnBrk="1" hangingPunct="1"/>
            <a:r>
              <a:rPr lang="en-US" sz="2300" dirty="0" smtClean="0"/>
              <a:t>HHFW only with beam blips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71" y="6238126"/>
            <a:ext cx="3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Yuh et al., NF 2009 and PRL 2011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5281152" y="1479177"/>
            <a:ext cx="1271791" cy="2983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914608">
              <a:spcBef>
                <a:spcPct val="20000"/>
              </a:spcBef>
            </a:pPr>
            <a:r>
              <a:rPr lang="en-US" sz="1400" b="1" i="0" dirty="0" err="1">
                <a:solidFill>
                  <a:srgbClr val="0000FF"/>
                </a:solidFill>
              </a:rPr>
              <a:t>k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┴</a:t>
            </a:r>
            <a:r>
              <a:rPr lang="en-US" sz="1400" b="1" i="0" dirty="0" err="1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e</a:t>
            </a:r>
            <a:r>
              <a:rPr lang="en-US" sz="1400" b="1" i="0" dirty="0">
                <a:solidFill>
                  <a:srgbClr val="0000FF"/>
                </a:solidFill>
              </a:rPr>
              <a:t> </a:t>
            </a:r>
            <a:r>
              <a:rPr lang="en-US" sz="1400" b="1" i="0" dirty="0">
                <a:solidFill>
                  <a:srgbClr val="0000FF"/>
                </a:solidFill>
                <a:sym typeface="Symbol" pitchFamily="18" charset="2"/>
              </a:rPr>
              <a:t></a:t>
            </a:r>
            <a:r>
              <a:rPr lang="en-US" sz="1400" b="1" i="0" dirty="0">
                <a:solidFill>
                  <a:srgbClr val="0000FF"/>
                </a:solidFill>
              </a:rPr>
              <a:t> 0.1-0.2</a:t>
            </a:r>
          </a:p>
        </p:txBody>
      </p:sp>
    </p:spTree>
    <p:extLst>
      <p:ext uri="{BB962C8B-B14F-4D97-AF65-F5344CB8AC3E}">
        <p14:creationId xmlns:p14="http://schemas.microsoft.com/office/powerpoint/2010/main" val="472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Content Placeholder 8" descr="xp821_hkcont128829ch4a.eps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546" y="1121990"/>
            <a:ext cx="3322205" cy="3181069"/>
          </a:xfrm>
        </p:spPr>
      </p:pic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415636" y="5486400"/>
            <a:ext cx="5070764" cy="747993"/>
          </a:xfrm>
          <a:prstGeom prst="rect">
            <a:avLst/>
          </a:prstGeom>
          <a:solidFill>
            <a:srgbClr val="FF919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pPr defTabSz="914608"/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U-Turn Arrow 16"/>
          <p:cNvSpPr/>
          <p:nvPr/>
        </p:nvSpPr>
        <p:spPr bwMode="auto">
          <a:xfrm flipH="1">
            <a:off x="1385454" y="890868"/>
            <a:ext cx="2909455" cy="462243"/>
          </a:xfrm>
          <a:prstGeom prst="uturnArrow">
            <a:avLst>
              <a:gd name="adj1" fmla="val 18747"/>
              <a:gd name="adj2" fmla="val 14822"/>
              <a:gd name="adj3" fmla="val 28880"/>
              <a:gd name="adj4" fmla="val 15111"/>
              <a:gd name="adj5" fmla="val 4890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U-Turn Arrow 15"/>
          <p:cNvSpPr/>
          <p:nvPr/>
        </p:nvSpPr>
        <p:spPr bwMode="auto">
          <a:xfrm rot="10800000">
            <a:off x="2514600" y="2933140"/>
            <a:ext cx="1828800" cy="1410260"/>
          </a:xfrm>
          <a:prstGeom prst="uturnArrow">
            <a:avLst>
              <a:gd name="adj1" fmla="val 5289"/>
              <a:gd name="adj2" fmla="val 9822"/>
              <a:gd name="adj3" fmla="val 13756"/>
              <a:gd name="adj4" fmla="val 15453"/>
              <a:gd name="adj5" fmla="val 36860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5" name="Content Placeholder 13" descr="xp821_hkspect129169ch4a.eps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2591" y="1116861"/>
            <a:ext cx="2957080" cy="2832287"/>
          </a:xfrm>
        </p:spPr>
      </p:pic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0" y="124197"/>
            <a:ext cx="9144000" cy="75639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ETG Turbulence Stabilization by Reversed Magnetic Shear is Responsible for ITB Formation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48" name="Picture 2" descr="C:\Documents and Settings\Howard Yuh\My Documents\Nova3\APS2008\Figures\hk124-128829-129169\xp821_te_q128829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9046" y="990600"/>
            <a:ext cx="2257136" cy="31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exbshear_129354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36651"/>
            <a:ext cx="2930236" cy="239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267200"/>
            <a:ext cx="5334000" cy="2218765"/>
          </a:xfrm>
        </p:spPr>
        <p:txBody>
          <a:bodyPr/>
          <a:lstStyle/>
          <a:p>
            <a:pPr eaLnBrk="1" hangingPunct="1"/>
            <a:r>
              <a:rPr lang="en-US" sz="2300" dirty="0" smtClean="0"/>
              <a:t>HHFW only with beam blips</a:t>
            </a:r>
          </a:p>
          <a:p>
            <a:pPr eaLnBrk="1" hangingPunct="1"/>
            <a:r>
              <a:rPr lang="en-US" sz="2300" dirty="0" smtClean="0"/>
              <a:t>Minimal </a:t>
            </a:r>
            <a:r>
              <a:rPr lang="en-US" sz="2300" dirty="0" err="1" smtClean="0"/>
              <a:t>ExB</a:t>
            </a:r>
            <a:r>
              <a:rPr lang="en-US" sz="2300" dirty="0" smtClean="0"/>
              <a:t> shearing rate due to cold ions with low </a:t>
            </a:r>
            <a:r>
              <a:rPr lang="en-US" sz="2300" dirty="0" err="1" smtClean="0"/>
              <a:t>toroidal</a:t>
            </a:r>
            <a:r>
              <a:rPr lang="en-US" sz="2300" dirty="0" smtClean="0"/>
              <a:t> rotation </a:t>
            </a:r>
          </a:p>
          <a:p>
            <a:pPr eaLnBrk="1" hangingPunct="1"/>
            <a:r>
              <a:rPr lang="en-US" sz="2300" b="1" dirty="0" smtClean="0"/>
              <a:t>Magnetic shear alone suppresses electron turbulence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71" y="6238126"/>
            <a:ext cx="3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Yuh et al., NF 2009 and PRL 2011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5281152" y="1479177"/>
            <a:ext cx="1271791" cy="2983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914608">
              <a:spcBef>
                <a:spcPct val="20000"/>
              </a:spcBef>
            </a:pPr>
            <a:r>
              <a:rPr lang="en-US" sz="1400" b="1" i="0" dirty="0" err="1">
                <a:solidFill>
                  <a:srgbClr val="0000FF"/>
                </a:solidFill>
              </a:rPr>
              <a:t>k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┴</a:t>
            </a:r>
            <a:r>
              <a:rPr lang="en-US" sz="1400" b="1" i="0" dirty="0" err="1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e</a:t>
            </a:r>
            <a:r>
              <a:rPr lang="en-US" sz="1400" b="1" i="0" dirty="0">
                <a:solidFill>
                  <a:srgbClr val="0000FF"/>
                </a:solidFill>
              </a:rPr>
              <a:t> </a:t>
            </a:r>
            <a:r>
              <a:rPr lang="en-US" sz="1400" b="1" i="0" dirty="0">
                <a:solidFill>
                  <a:srgbClr val="0000FF"/>
                </a:solidFill>
                <a:sym typeface="Symbol" pitchFamily="18" charset="2"/>
              </a:rPr>
              <a:t></a:t>
            </a:r>
            <a:r>
              <a:rPr lang="en-US" sz="1400" b="1" i="0" dirty="0">
                <a:solidFill>
                  <a:srgbClr val="0000FF"/>
                </a:solidFill>
              </a:rPr>
              <a:t> 0.1-0.2</a:t>
            </a:r>
          </a:p>
        </p:txBody>
      </p:sp>
    </p:spTree>
    <p:extLst>
      <p:ext uri="{BB962C8B-B14F-4D97-AF65-F5344CB8AC3E}">
        <p14:creationId xmlns:p14="http://schemas.microsoft.com/office/powerpoint/2010/main" val="17381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Documents and Settings\yren\My Documents\MATLAB\work_nstx\figure_save\140620_sim_exp_ele_hflux_ver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8" y="3067050"/>
            <a:ext cx="49371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/>
              <a:t>Predicted </a:t>
            </a:r>
            <a:r>
              <a:rPr lang="en-US" sz="3800" b="1" dirty="0" err="1" smtClean="0"/>
              <a:t>Q</a:t>
            </a:r>
            <a:r>
              <a:rPr lang="en-US" sz="3800" b="1" baseline="-25000" dirty="0" err="1" smtClean="0"/>
              <a:t>e</a:t>
            </a:r>
            <a:r>
              <a:rPr lang="en-US" sz="3800" b="1" dirty="0" smtClean="0"/>
              <a:t> is Sensitive to Electron Temperature Gradient</a:t>
            </a:r>
            <a:endParaRPr lang="en-US" sz="3800" b="1" baseline="-25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066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25000"/>
              </a:spcBef>
              <a:buFontTx/>
              <a:buChar char="•"/>
              <a:tabLst>
                <a:tab pos="285750" algn="l"/>
              </a:tabLst>
              <a:defRPr/>
            </a:pPr>
            <a:r>
              <a:rPr lang="en-US" sz="2000" b="0" i="0" dirty="0">
                <a:solidFill>
                  <a:schemeClr val="tx1"/>
                </a:solidFill>
                <a:latin typeface="+mn-lt"/>
              </a:rPr>
              <a:t>Before ELM, a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20-30%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increase in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a/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+mn-lt"/>
              </a:rPr>
              <a:t>Te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is able to match the experimental Q</a:t>
            </a:r>
            <a:r>
              <a:rPr lang="en-US" sz="2000" b="0" i="0" baseline="-25000" dirty="0">
                <a:solidFill>
                  <a:schemeClr val="tx1"/>
                </a:solidFill>
                <a:latin typeface="+mn-lt"/>
              </a:rPr>
              <a:t>e</a:t>
            </a:r>
            <a:endParaRPr lang="en-US" sz="2000" b="0" i="0" dirty="0">
              <a:solidFill>
                <a:schemeClr val="tx1"/>
              </a:solidFill>
              <a:latin typeface="+mn-lt"/>
            </a:endParaRPr>
          </a:p>
          <a:p>
            <a:pPr marL="223838" indent="-223838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dirty="0">
                <a:solidFill>
                  <a:schemeClr val="tx1"/>
                </a:solidFill>
                <a:latin typeface="+mn-lt"/>
              </a:rPr>
              <a:t>After ELM, increasing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a/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+mn-lt"/>
              </a:rPr>
              <a:t>Te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by 40% after still cannot match e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xperimental Q</a:t>
            </a:r>
            <a:r>
              <a:rPr lang="en-US" sz="2000" b="0" i="0" kern="0" baseline="-25000" dirty="0">
                <a:solidFill>
                  <a:schemeClr val="tx1"/>
                </a:solidFill>
                <a:latin typeface="+mn-lt"/>
              </a:rPr>
              <a:t>e</a:t>
            </a:r>
            <a:endParaRPr lang="en-US" sz="2000" b="0" i="0" kern="0" dirty="0">
              <a:solidFill>
                <a:schemeClr val="tx1"/>
              </a:solidFill>
              <a:latin typeface="+mn-lt"/>
            </a:endParaRPr>
          </a:p>
          <a:p>
            <a:pPr marL="395288" lvl="1" indent="-166688" eaLnBrk="0" hangingPunct="0">
              <a:spcBef>
                <a:spcPct val="25000"/>
              </a:spcBef>
              <a:defRPr/>
            </a:pPr>
            <a:endParaRPr lang="en-US" sz="2000" b="0" i="0" kern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Documents and Settings\yren\My Documents\MATLAB\work_nstx\figure_save\140620_sim_exp_ele_hflux_ver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3067050"/>
            <a:ext cx="49371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Trapped Electron Mode (TEM) Destabilized by Large Density Gradient may Contribute to Transport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981200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spcBef>
                <a:spcPct val="25000"/>
              </a:spcBef>
              <a:tabLst>
                <a:tab pos="285750" algn="l"/>
              </a:tabLst>
              <a:defRPr/>
            </a:pPr>
            <a:r>
              <a:rPr lang="en-US" sz="2000" dirty="0" smtClean="0"/>
              <a:t>Before ELM, a 20-30% increase in a/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Te</a:t>
            </a:r>
            <a:r>
              <a:rPr lang="en-US" sz="2000" dirty="0" smtClean="0"/>
              <a:t> is able to match the experimental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</a:t>
            </a:r>
            <a:endParaRPr lang="en-US" sz="2000" dirty="0" smtClean="0"/>
          </a:p>
          <a:p>
            <a:pPr marL="223838" indent="-223838">
              <a:spcBef>
                <a:spcPct val="25000"/>
              </a:spcBef>
              <a:defRPr/>
            </a:pPr>
            <a:r>
              <a:rPr lang="en-US" sz="2000" dirty="0" smtClean="0"/>
              <a:t>After ELM, increasing a/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Te</a:t>
            </a:r>
            <a:r>
              <a:rPr lang="en-US" sz="2000" dirty="0" smtClean="0"/>
              <a:t> by 40% after still cannot match experimental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</a:t>
            </a:r>
            <a:endParaRPr lang="en-US" sz="2000" baseline="-25000" dirty="0" smtClean="0"/>
          </a:p>
          <a:p>
            <a:pPr marL="285750" indent="-285750"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Large TEM-induced transport (~30 MW) is predicted after ELM without E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chemeClr val="accent2"/>
                </a:solidFill>
              </a:rPr>
              <a:t>B shear stabilization</a:t>
            </a:r>
          </a:p>
          <a:p>
            <a:pPr marL="285750" indent="-285750"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Using experimental E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chemeClr val="accent2"/>
                </a:solidFill>
              </a:rPr>
              <a:t>B shear almost completely suppresses transport</a:t>
            </a:r>
          </a:p>
          <a:p>
            <a:pPr marL="285750" indent="-285750">
              <a:buNone/>
              <a:defRPr/>
            </a:pPr>
            <a:r>
              <a:rPr lang="en-US" sz="2000" dirty="0" smtClean="0">
                <a:sym typeface="Symbol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 does not require much residual transport to match experimental 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5845" name="Down Arrow 4"/>
          <p:cNvSpPr>
            <a:spLocks noChangeArrowheads="1"/>
          </p:cNvSpPr>
          <p:nvPr/>
        </p:nvSpPr>
        <p:spPr bwMode="auto">
          <a:xfrm rot="10800000">
            <a:off x="6334125" y="3071812"/>
            <a:ext cx="295275" cy="904875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5695950" y="3290887"/>
            <a:ext cx="163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~30 MW</a:t>
            </a:r>
          </a:p>
        </p:txBody>
      </p:sp>
    </p:spTree>
    <p:extLst>
      <p:ext uri="{BB962C8B-B14F-4D97-AF65-F5344CB8AC3E}">
        <p14:creationId xmlns:p14="http://schemas.microsoft.com/office/powerpoint/2010/main" val="6843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/>
          <a:srcRect r="50768" b="-1222"/>
          <a:stretch>
            <a:fillRect/>
          </a:stretch>
        </p:blipFill>
        <p:spPr bwMode="auto">
          <a:xfrm>
            <a:off x="3581400" y="2819400"/>
            <a:ext cx="2819400" cy="255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NSTX Thermal Confinement Has Strong </a:t>
            </a:r>
            <a:r>
              <a:rPr lang="en-US" sz="3200" b="1" dirty="0" err="1" smtClean="0"/>
              <a:t>Collisionality</a:t>
            </a:r>
            <a:r>
              <a:rPr lang="en-US" sz="3200" b="1" dirty="0" smtClean="0"/>
              <a:t> Scaling in H-mode Plasmas</a:t>
            </a:r>
          </a:p>
        </p:txBody>
      </p:sp>
      <p:sp>
        <p:nvSpPr>
          <p:cNvPr id="1031" name="Content Placeholder 6"/>
          <p:cNvSpPr>
            <a:spLocks noGrp="1"/>
          </p:cNvSpPr>
          <p:nvPr>
            <p:ph idx="1"/>
          </p:nvPr>
        </p:nvSpPr>
        <p:spPr>
          <a:xfrm>
            <a:off x="0" y="5318982"/>
            <a:ext cx="9144000" cy="1539018"/>
          </a:xfrm>
        </p:spPr>
        <p:txBody>
          <a:bodyPr/>
          <a:lstStyle/>
          <a:p>
            <a:r>
              <a:rPr lang="en-US" sz="2000" dirty="0" smtClean="0"/>
              <a:t>Ion transport is neoclassical, consistent with strong flow shear and strong shaping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The confinement scaling is determined by electron thermal transport</a:t>
            </a:r>
            <a:endParaRPr lang="en-US" sz="2000" dirty="0" smtClean="0"/>
          </a:p>
          <a:p>
            <a:pPr lvl="2"/>
            <a:endParaRPr lang="en-US" sz="1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486400" y="1066800"/>
          <a:ext cx="10795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9" name="Equation" r:id="rId4" imgW="774360" imgH="241200" progId="Equation.3">
                  <p:embed/>
                </p:oleObj>
              </mc:Choice>
              <mc:Fallback>
                <p:oleObj name="Equation" r:id="rId4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066800"/>
                        <a:ext cx="1079500" cy="336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8" name="TextBox 11"/>
          <p:cNvSpPr txBox="1">
            <a:spLocks noChangeArrowheads="1"/>
          </p:cNvSpPr>
          <p:nvPr/>
        </p:nvSpPr>
        <p:spPr bwMode="auto">
          <a:xfrm>
            <a:off x="4463140" y="10668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1800" b="0" i="0" dirty="0">
                <a:solidFill>
                  <a:schemeClr val="tx1"/>
                </a:solidFill>
              </a:rPr>
              <a:t>NSTX</a:t>
            </a:r>
            <a:r>
              <a:rPr lang="en-US" sz="1600" b="0" i="0" dirty="0">
                <a:solidFill>
                  <a:schemeClr val="tx1"/>
                </a:solidFill>
              </a:rPr>
              <a:t> 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4484916" y="1519535"/>
            <a:ext cx="5040084" cy="646331"/>
            <a:chOff x="4484916" y="1447800"/>
            <a:chExt cx="5040084" cy="646331"/>
          </a:xfrm>
        </p:grpSpPr>
        <p:graphicFrame>
          <p:nvGraphicFramePr>
            <p:cNvPr id="1027" name="Object 16"/>
            <p:cNvGraphicFramePr>
              <a:graphicFrameLocks noChangeAspect="1"/>
            </p:cNvGraphicFramePr>
            <p:nvPr/>
          </p:nvGraphicFramePr>
          <p:xfrm>
            <a:off x="5486400" y="1524000"/>
            <a:ext cx="107950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0" name="Equation" r:id="rId6" imgW="774360" imgH="241200" progId="Equation.3">
                    <p:embed/>
                  </p:oleObj>
                </mc:Choice>
                <mc:Fallback>
                  <p:oleObj name="Equation" r:id="rId6" imgW="774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524000"/>
                          <a:ext cx="1079500" cy="3365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Box 11"/>
            <p:cNvSpPr txBox="1">
              <a:spLocks noChangeArrowheads="1"/>
            </p:cNvSpPr>
            <p:nvPr/>
          </p:nvSpPr>
          <p:spPr bwMode="auto">
            <a:xfrm>
              <a:off x="4484916" y="15240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1800" b="0" i="0" dirty="0" smtClean="0">
                  <a:solidFill>
                    <a:schemeClr val="tx1"/>
                  </a:solidFill>
                </a:rPr>
                <a:t>MAST</a:t>
              </a:r>
              <a:endParaRPr lang="en-US" sz="1400" b="0" i="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86600" y="1447800"/>
              <a:ext cx="2438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b="0" i="0" dirty="0" err="1" smtClean="0">
                  <a:solidFill>
                    <a:schemeClr val="tx1"/>
                  </a:solidFill>
                </a:rPr>
                <a:t>Valovi</a:t>
              </a:r>
              <a:r>
                <a:rPr lang="en-US" b="0" i="0" dirty="0" err="1" smtClean="0">
                  <a:solidFill>
                    <a:schemeClr val="tx1"/>
                  </a:solidFill>
                  <a:ea typeface="Helvetica" pitchFamily="34" charset="0"/>
                  <a:cs typeface="Helvetica" pitchFamily="34" charset="0"/>
                </a:rPr>
                <a:t>č</a:t>
              </a:r>
              <a:r>
                <a:rPr lang="en-US" b="0" i="0" dirty="0" smtClean="0">
                  <a:solidFill>
                    <a:schemeClr val="tx1"/>
                  </a:solidFill>
                </a:rPr>
                <a:t> et al.,</a:t>
              </a:r>
              <a:r>
                <a:rPr lang="en-US" b="0" i="0" dirty="0" err="1" smtClean="0">
                  <a:solidFill>
                    <a:schemeClr val="tx1"/>
                  </a:solidFill>
                </a:rPr>
                <a:t>Nucl</a:t>
              </a:r>
              <a:r>
                <a:rPr lang="en-US" b="0" i="0" dirty="0" smtClean="0">
                  <a:solidFill>
                    <a:schemeClr val="tx1"/>
                  </a:solidFill>
                </a:rPr>
                <a:t>. Fusion, </a:t>
              </a:r>
              <a:r>
                <a:rPr lang="en-US" dirty="0" smtClean="0"/>
                <a:t>2013</a:t>
              </a:r>
              <a:endParaRPr lang="en-US" b="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4506686" y="2057400"/>
            <a:ext cx="4865914" cy="646331"/>
            <a:chOff x="4506686" y="1824335"/>
            <a:chExt cx="4865914" cy="646331"/>
          </a:xfrm>
        </p:grpSpPr>
        <p:graphicFrame>
          <p:nvGraphicFramePr>
            <p:cNvPr id="1028" name="Object 17"/>
            <p:cNvGraphicFramePr>
              <a:graphicFrameLocks noChangeAspect="1"/>
            </p:cNvGraphicFramePr>
            <p:nvPr/>
          </p:nvGraphicFramePr>
          <p:xfrm>
            <a:off x="5486400" y="1905000"/>
            <a:ext cx="134461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1" name="Equation" r:id="rId8" imgW="965160" imgH="241200" progId="Equation.3">
                    <p:embed/>
                  </p:oleObj>
                </mc:Choice>
                <mc:Fallback>
                  <p:oleObj name="Equation" r:id="rId8" imgW="965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905000"/>
                          <a:ext cx="1344612" cy="3365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" name="TextBox 11"/>
            <p:cNvSpPr txBox="1">
              <a:spLocks noChangeArrowheads="1"/>
            </p:cNvSpPr>
            <p:nvPr/>
          </p:nvSpPr>
          <p:spPr bwMode="auto">
            <a:xfrm>
              <a:off x="4506686" y="1905000"/>
              <a:ext cx="90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1800" b="0" i="0" dirty="0" smtClean="0">
                  <a:solidFill>
                    <a:schemeClr val="tx1"/>
                  </a:solidFill>
                </a:rPr>
                <a:t>ITER</a:t>
              </a:r>
              <a:endParaRPr lang="en-US" sz="1400" b="0" i="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86600" y="1824335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Doyle et al., </a:t>
              </a:r>
              <a:r>
                <a:rPr lang="en-US" b="0" i="0" dirty="0" err="1" smtClean="0">
                  <a:solidFill>
                    <a:schemeClr val="tx1"/>
                  </a:solidFill>
                </a:rPr>
                <a:t>Nucl.Fusion</a:t>
              </a:r>
              <a:r>
                <a:rPr lang="en-US" b="0" i="0" dirty="0" smtClean="0">
                  <a:solidFill>
                    <a:schemeClr val="tx1"/>
                  </a:solidFill>
                </a:rPr>
                <a:t> 2007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86600" y="986135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None/>
            </a:pPr>
            <a:r>
              <a:rPr lang="en-US" b="0" i="0" dirty="0">
                <a:solidFill>
                  <a:schemeClr val="tx1"/>
                </a:solidFill>
              </a:rPr>
              <a:t>Kaye et </a:t>
            </a:r>
            <a:r>
              <a:rPr lang="en-US" b="0" i="0" dirty="0" smtClean="0">
                <a:solidFill>
                  <a:schemeClr val="tx1"/>
                </a:solidFill>
              </a:rPr>
              <a:t>al., </a:t>
            </a:r>
            <a:r>
              <a:rPr lang="en-US" b="0" i="0" dirty="0" err="1" smtClean="0">
                <a:solidFill>
                  <a:schemeClr val="tx1"/>
                </a:solidFill>
              </a:rPr>
              <a:t>Nucl</a:t>
            </a:r>
            <a:r>
              <a:rPr lang="en-US" b="0" i="0" dirty="0">
                <a:solidFill>
                  <a:schemeClr val="tx1"/>
                </a:solidFill>
              </a:rPr>
              <a:t>. Fusion, </a:t>
            </a:r>
            <a:r>
              <a:rPr lang="en-US" b="0" i="0" dirty="0" smtClean="0">
                <a:solidFill>
                  <a:schemeClr val="tx1"/>
                </a:solidFill>
              </a:rPr>
              <a:t>2007</a:t>
            </a:r>
            <a:endParaRPr lang="en-US" sz="1000" i="0" dirty="0">
              <a:solidFill>
                <a:schemeClr val="tx1"/>
              </a:solidFill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2895599"/>
            <a:ext cx="2590800" cy="228423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7086600" y="4267200"/>
            <a:ext cx="762000" cy="7620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6096000" y="49530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None/>
            </a:pPr>
            <a:r>
              <a:rPr lang="en-US" sz="1000" i="0" dirty="0" smtClean="0">
                <a:solidFill>
                  <a:schemeClr val="tx1"/>
                </a:solidFill>
              </a:rPr>
              <a:t>Neoclassical transport by GTC-NEO</a:t>
            </a:r>
            <a:endParaRPr lang="en-US" sz="1000" i="0" dirty="0">
              <a:solidFill>
                <a:schemeClr val="tx1"/>
              </a:solidFill>
            </a:endParaRPr>
          </a:p>
        </p:txBody>
      </p:sp>
      <p:pic>
        <p:nvPicPr>
          <p:cNvPr id="24883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747" y="1457447"/>
            <a:ext cx="3720253" cy="319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 bwMode="auto">
          <a:xfrm>
            <a:off x="0" y="4514127"/>
            <a:ext cx="567159" cy="416688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747" y="4267200"/>
            <a:ext cx="477412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144000" cy="4953000"/>
          </a:xfrm>
        </p:spPr>
        <p:txBody>
          <a:bodyPr/>
          <a:lstStyle/>
          <a:p>
            <a:r>
              <a:rPr lang="en-US" sz="2200" dirty="0" smtClean="0"/>
              <a:t>Different mechanisms needed to account for the always anomalous electron thermal transport</a:t>
            </a:r>
          </a:p>
          <a:p>
            <a:pPr lvl="1">
              <a:spcBef>
                <a:spcPts val="660"/>
              </a:spcBef>
            </a:pPr>
            <a:r>
              <a:rPr lang="en-US" sz="1700" dirty="0" smtClean="0"/>
              <a:t>Different  radial regions </a:t>
            </a:r>
          </a:p>
          <a:p>
            <a:pPr lvl="2">
              <a:spcBef>
                <a:spcPts val="66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Core flat region (small gradient drive)</a:t>
            </a:r>
          </a:p>
          <a:p>
            <a:pPr lvl="2">
              <a:spcBef>
                <a:spcPts val="66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Core gradient region (large gradient drive) </a:t>
            </a:r>
          </a:p>
          <a:p>
            <a:pPr lvl="2">
              <a:spcBef>
                <a:spcPts val="660"/>
              </a:spcBef>
            </a:pPr>
            <a:r>
              <a:rPr lang="en-US" sz="1600" dirty="0" smtClean="0"/>
              <a:t>Edge region (steepest gradient, connection to SOL, e.g. H-mode pedestal)</a:t>
            </a:r>
          </a:p>
          <a:p>
            <a:pPr lvl="1">
              <a:spcBef>
                <a:spcPts val="660"/>
              </a:spcBef>
            </a:pPr>
            <a:r>
              <a:rPr lang="en-US" sz="1700" dirty="0" smtClean="0"/>
              <a:t>Different parametric regimes</a:t>
            </a:r>
          </a:p>
          <a:p>
            <a:pPr lvl="2">
              <a:spcBef>
                <a:spcPts val="660"/>
              </a:spcBef>
            </a:pPr>
            <a:r>
              <a:rPr lang="en-US" sz="1600" dirty="0" smtClean="0"/>
              <a:t>Large/small plasma beta/</a:t>
            </a:r>
            <a:r>
              <a:rPr lang="en-US" sz="1600" dirty="0" err="1" smtClean="0"/>
              <a:t>collisionality</a:t>
            </a:r>
            <a:r>
              <a:rPr lang="en-US" sz="1600" dirty="0" smtClean="0"/>
              <a:t>, magnetic shear, </a:t>
            </a:r>
            <a:r>
              <a:rPr lang="en-US" sz="1600" dirty="0" err="1" smtClean="0"/>
              <a:t>ExB</a:t>
            </a:r>
            <a:r>
              <a:rPr lang="en-US" sz="1600" dirty="0" smtClean="0"/>
              <a:t> shear, etc. 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Multiple Mechanisms should be Responsible for Anomalous Electron Thermal Transport</a:t>
            </a:r>
            <a:endParaRPr lang="en-US" sz="32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66580" y="5638800"/>
            <a:ext cx="9144000" cy="9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  <a:cs typeface="Arial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895029" y="1295400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916801" y="2688772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36544" y="1513115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591715" y="1643743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331944" y="2220686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058315" y="1698172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646144" y="1861458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8331944" y="2296886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7010400" y="1929787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b="1" dirty="0" smtClean="0">
                <a:solidFill>
                  <a:srgbClr val="0000FF"/>
                </a:solidFill>
              </a:rPr>
              <a:t>Core flat region 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39343" y="2125730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b="1" dirty="0" smtClean="0">
                <a:solidFill>
                  <a:srgbClr val="0000FF"/>
                </a:solidFill>
              </a:rPr>
              <a:t>Core gradient region </a:t>
            </a:r>
            <a:endParaRPr lang="en-US" sz="1000" b="1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8397258" y="1937657"/>
            <a:ext cx="261257" cy="6096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8655795" y="1788273"/>
            <a:ext cx="640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b="1" dirty="0" smtClean="0">
                <a:solidFill>
                  <a:srgbClr val="0000FF"/>
                </a:solidFill>
              </a:rPr>
              <a:t>Edge region 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744" y="2528501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6598398" y="1352844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648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7046277" y="1349472"/>
            <a:ext cx="1290917" cy="128016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Multiple Mechanisms should be Responsible for Anomalous Electron Thermal Transport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220200" cy="5867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60"/>
              </a:spcBef>
            </a:pPr>
            <a:r>
              <a:rPr lang="en-US" sz="4600" dirty="0" smtClean="0"/>
              <a:t>Different mechanisms needed to account for the always anomalous electron thermal transport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Different  radial regions 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300" dirty="0" smtClean="0">
                <a:solidFill>
                  <a:srgbClr val="FF0000"/>
                </a:solidFill>
              </a:rPr>
              <a:t>Core flat region (small gradient drive)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300" dirty="0" smtClean="0">
                <a:solidFill>
                  <a:srgbClr val="FF0000"/>
                </a:solidFill>
              </a:rPr>
              <a:t>Core gradient region (large gradient drive) 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300" dirty="0" smtClean="0"/>
              <a:t>Edge region (steepest gradient, connection to SOL, e.g. H-mode pedestal)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Different parametric regimes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400" dirty="0" smtClean="0"/>
              <a:t>Large/small plasma beta/</a:t>
            </a:r>
            <a:r>
              <a:rPr lang="en-US" sz="3400" dirty="0" err="1" smtClean="0"/>
              <a:t>collisionality</a:t>
            </a:r>
            <a:r>
              <a:rPr lang="en-US" sz="3400" dirty="0" smtClean="0"/>
              <a:t>, magnetic shear, </a:t>
            </a:r>
            <a:r>
              <a:rPr lang="en-US" sz="3400" dirty="0" err="1" smtClean="0"/>
              <a:t>ExB</a:t>
            </a:r>
            <a:r>
              <a:rPr lang="en-US" sz="3400" dirty="0" smtClean="0"/>
              <a:t> shear, etc. </a:t>
            </a:r>
          </a:p>
          <a:p>
            <a:pPr>
              <a:lnSpc>
                <a:spcPct val="120000"/>
              </a:lnSpc>
              <a:spcBef>
                <a:spcPts val="660"/>
              </a:spcBef>
            </a:pPr>
            <a:r>
              <a:rPr lang="en-US" sz="4600" dirty="0" smtClean="0"/>
              <a:t>Evidence exists for gradient driven electrostatic and electromagnetic ballooning drift instabilities: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Low-k (ion-scale): ITG/TEM/KBM/</a:t>
            </a:r>
            <a:r>
              <a:rPr lang="en-US" sz="3600" dirty="0" err="1" smtClean="0"/>
              <a:t>microtearing</a:t>
            </a:r>
            <a:r>
              <a:rPr lang="en-US" sz="3600" dirty="0" smtClean="0"/>
              <a:t> modes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High-k (electron-scale): ETG modes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Turbulent </a:t>
            </a:r>
            <a:r>
              <a:rPr lang="en-US" sz="3600" dirty="0" err="1" smtClean="0"/>
              <a:t>ExB</a:t>
            </a:r>
            <a:r>
              <a:rPr lang="en-US" sz="3600" dirty="0" smtClean="0"/>
              <a:t> drift and magnetic flutter effects</a:t>
            </a:r>
          </a:p>
          <a:p>
            <a:pPr>
              <a:lnSpc>
                <a:spcPct val="120000"/>
              </a:lnSpc>
              <a:spcBef>
                <a:spcPts val="660"/>
              </a:spcBef>
            </a:pPr>
            <a:r>
              <a:rPr lang="en-US" sz="4600" dirty="0" smtClean="0"/>
              <a:t>Fast ion driven </a:t>
            </a:r>
            <a:r>
              <a:rPr lang="en-US" sz="4600" dirty="0" err="1" smtClean="0"/>
              <a:t>Alfvenic</a:t>
            </a:r>
            <a:r>
              <a:rPr lang="en-US" sz="4600" dirty="0" smtClean="0"/>
              <a:t> </a:t>
            </a:r>
            <a:r>
              <a:rPr lang="en-US" sz="4600" dirty="0" err="1" smtClean="0"/>
              <a:t>eigenmodes</a:t>
            </a:r>
            <a:r>
              <a:rPr lang="en-US" sz="4600" dirty="0" smtClean="0"/>
              <a:t> found relevant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800" dirty="0" smtClean="0"/>
              <a:t>GAE and/or CAE modes</a:t>
            </a:r>
          </a:p>
          <a:p>
            <a:pPr lvl="1">
              <a:spcBef>
                <a:spcPts val="660"/>
              </a:spcBef>
            </a:pPr>
            <a:r>
              <a:rPr lang="en-US" sz="3800" dirty="0" err="1" smtClean="0"/>
              <a:t>Alfvenic</a:t>
            </a:r>
            <a:r>
              <a:rPr lang="en-US" sz="3800" dirty="0" smtClean="0"/>
              <a:t> </a:t>
            </a:r>
            <a:r>
              <a:rPr lang="en-US" sz="3800" dirty="0" err="1" smtClean="0"/>
              <a:t>eigenmode</a:t>
            </a:r>
            <a:r>
              <a:rPr lang="en-US" sz="3800" dirty="0" smtClean="0"/>
              <a:t> induced electron drift orbit </a:t>
            </a:r>
            <a:r>
              <a:rPr lang="en-US" sz="3800" dirty="0" err="1" smtClean="0"/>
              <a:t>stochasticity</a:t>
            </a:r>
            <a:endParaRPr lang="en-US" sz="3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86400" y="3962400"/>
            <a:ext cx="35972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  <a:cs typeface="Arial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98305" name="Picture 1" descr="C:\Users\yren\Documents\MATLAB\work_nstx\figure_save\mode_range_cartoon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645" y="4495800"/>
            <a:ext cx="3419355" cy="105298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6895029" y="1278522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916801" y="2671894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36544" y="1496237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591715" y="1626865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331944" y="2203808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058315" y="1681294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646144" y="1844580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8331944" y="2280008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990281" y="1912909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31" name="Rectangle 30"/>
          <p:cNvSpPr/>
          <p:nvPr/>
        </p:nvSpPr>
        <p:spPr>
          <a:xfrm>
            <a:off x="7639343" y="2108852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8425543" y="1905000"/>
            <a:ext cx="261257" cy="6096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8655795" y="1771395"/>
            <a:ext cx="640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Edge region 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8636744" y="2511623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6598398" y="1335966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81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678193" y="4787153"/>
            <a:ext cx="677732" cy="146304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33" y="2221819"/>
            <a:ext cx="8347934" cy="54086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</a:rPr>
              <a:t>M</a:t>
            </a:r>
            <a:r>
              <a:rPr lang="en-US" sz="3600" b="1" dirty="0" smtClean="0">
                <a:solidFill>
                  <a:schemeClr val="accent2"/>
                </a:solidFill>
              </a:rPr>
              <a:t>icro-tearing turbulence in high-</a:t>
            </a:r>
            <a:r>
              <a:rPr lang="en-US" sz="3600" b="1" dirty="0" err="1" smtClean="0">
                <a:solidFill>
                  <a:schemeClr val="accent2"/>
                </a:solidFill>
              </a:rPr>
              <a:t>collisionality</a:t>
            </a:r>
            <a:r>
              <a:rPr lang="en-US" sz="3600" b="1" dirty="0" smtClean="0">
                <a:solidFill>
                  <a:schemeClr val="accent2"/>
                </a:solidFill>
              </a:rPr>
              <a:t> and high-beta H-mode plasmas</a:t>
            </a:r>
            <a:endParaRPr lang="en-US" sz="36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924517" y="4877568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46289" y="6270940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066032" y="5095283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621203" y="5225911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361432" y="5802854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087803" y="5280340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75632" y="5443626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361432" y="5879054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019769" y="5511955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1668831" y="5707898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666232" y="6110669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27886" y="4935012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88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1001712"/>
            <a:ext cx="3886200" cy="5551488"/>
            <a:chOff x="5105400" y="990600"/>
            <a:chExt cx="3886200" cy="5551488"/>
          </a:xfrm>
        </p:grpSpPr>
        <p:pic>
          <p:nvPicPr>
            <p:cNvPr id="6150" name="Picture 17" descr="br_it1938.jpeg"/>
            <p:cNvPicPr>
              <a:picLocks noChangeAspect="1"/>
            </p:cNvPicPr>
            <p:nvPr/>
          </p:nvPicPr>
          <p:blipFill>
            <a:blip r:embed="rId2" cstate="print"/>
            <a:srcRect t="6667" r="8540" b="4443"/>
            <a:stretch>
              <a:fillRect/>
            </a:stretch>
          </p:blipFill>
          <p:spPr bwMode="auto">
            <a:xfrm>
              <a:off x="5105400" y="990600"/>
              <a:ext cx="3886200" cy="555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Box 19"/>
            <p:cNvSpPr txBox="1">
              <a:spLocks noChangeArrowheads="1"/>
            </p:cNvSpPr>
            <p:nvPr/>
          </p:nvSpPr>
          <p:spPr bwMode="auto">
            <a:xfrm>
              <a:off x="6931025" y="1262063"/>
              <a:ext cx="12366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b="0" i="0" dirty="0" err="1">
                  <a:latin typeface="Symbol" pitchFamily="18" charset="2"/>
                </a:rPr>
                <a:t>d</a:t>
              </a:r>
              <a:r>
                <a:rPr lang="en-US" sz="1600" b="0" i="0" dirty="0" err="1"/>
                <a:t>B</a:t>
              </a:r>
              <a:r>
                <a:rPr lang="en-US" sz="1600" b="0" i="0" baseline="-25000" dirty="0" err="1"/>
                <a:t>r</a:t>
              </a:r>
              <a:r>
                <a:rPr lang="en-US" sz="1600" b="0" i="0" baseline="-25000" dirty="0"/>
                <a:t> </a:t>
              </a:r>
              <a:r>
                <a:rPr lang="en-US" sz="1600" b="0" i="0" dirty="0"/>
                <a:t>(Gauss)</a:t>
              </a:r>
            </a:p>
          </p:txBody>
        </p:sp>
        <p:sp>
          <p:nvSpPr>
            <p:cNvPr id="6154" name="TextBox 9"/>
            <p:cNvSpPr txBox="1">
              <a:spLocks noChangeArrowheads="1"/>
            </p:cNvSpPr>
            <p:nvPr/>
          </p:nvSpPr>
          <p:spPr bwMode="auto">
            <a:xfrm>
              <a:off x="5715000" y="1219200"/>
              <a:ext cx="10779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b="0" i="0" dirty="0"/>
                <a:t>B</a:t>
              </a:r>
              <a:r>
                <a:rPr lang="en-US" sz="1400" b="0" i="0" baseline="-25000" dirty="0"/>
                <a:t>T0</a:t>
              </a:r>
              <a:r>
                <a:rPr lang="en-US" sz="1400" b="0" i="0" dirty="0"/>
                <a:t>=3.5 </a:t>
              </a:r>
              <a:r>
                <a:rPr lang="en-US" sz="1400" b="0" i="0" dirty="0" err="1"/>
                <a:t>kG</a:t>
              </a:r>
              <a:endParaRPr lang="en-US" sz="1400" b="0" i="0" dirty="0"/>
            </a:p>
          </p:txBody>
        </p:sp>
      </p:grp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First Successful Nonlinear </a:t>
            </a:r>
            <a:r>
              <a:rPr lang="en-US" b="1" dirty="0" err="1" smtClean="0"/>
              <a:t>Microtearing</a:t>
            </a:r>
            <a:r>
              <a:rPr lang="en-US" b="1" dirty="0" smtClean="0"/>
              <a:t> Simulations for NSTX</a:t>
            </a:r>
            <a:endParaRPr lang="en-US" b="1" baseline="-25000" dirty="0" smtClean="0"/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4455347" y="5955268"/>
            <a:ext cx="46124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rgbClr val="FF0000"/>
                </a:solidFill>
              </a:rPr>
              <a:t>Movies at http://www.pppl.gov/~wgutten/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61589" y="6291590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W</a:t>
            </a:r>
            <a:r>
              <a:rPr lang="en-US" sz="1100" b="1" i="1" dirty="0">
                <a:solidFill>
                  <a:srgbClr val="0000FF"/>
                </a:solidFill>
              </a:rPr>
              <a:t>. Guttenfelder et al., </a:t>
            </a:r>
            <a:r>
              <a:rPr lang="en-US" sz="1100" b="1" i="1" dirty="0" smtClean="0">
                <a:solidFill>
                  <a:srgbClr val="0000FF"/>
                </a:solidFill>
              </a:rPr>
              <a:t>PRL (2011</a:t>
            </a:r>
            <a:r>
              <a:rPr lang="en-US" sz="1100" b="1" i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3" name="Picture 15" descr="island_width_Drrat_tavg_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399" y="3080658"/>
            <a:ext cx="2556511" cy="227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Walter_fieldmap.jpg"/>
          <p:cNvPicPr>
            <a:picLocks noChangeAspect="1"/>
          </p:cNvPicPr>
          <p:nvPr/>
        </p:nvPicPr>
        <p:blipFill>
          <a:blip r:embed="rId4" cstate="print"/>
          <a:srcRect l="6976" t="2325" r="6976" b="2325"/>
          <a:stretch>
            <a:fillRect/>
          </a:stretch>
        </p:blipFill>
        <p:spPr bwMode="auto">
          <a:xfrm>
            <a:off x="6694714" y="2971800"/>
            <a:ext cx="2133600" cy="236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~98% of transport due to magnetic “flutter” contribution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w</a:t>
            </a:r>
            <a:r>
              <a:rPr lang="en-US" sz="1800" baseline="-25000" dirty="0" err="1" smtClean="0"/>
              <a:t>island</a:t>
            </a:r>
            <a:r>
              <a:rPr lang="en-US" sz="1800" dirty="0" smtClean="0"/>
              <a:t>(n) &gt;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rat</a:t>
            </a:r>
            <a:r>
              <a:rPr lang="en-US" sz="1800" dirty="0" smtClean="0"/>
              <a:t>(n), island overlap </a:t>
            </a:r>
            <a:r>
              <a:rPr lang="en-US" sz="1800" dirty="0" smtClean="0">
                <a:solidFill>
                  <a:srgbClr val="FF0000"/>
                </a:solidFill>
                <a:sym typeface="Symbol" pitchFamily="18" charset="2"/>
              </a:rPr>
              <a:t> p</a:t>
            </a:r>
            <a:r>
              <a:rPr lang="en-US" sz="1800" dirty="0" smtClean="0">
                <a:solidFill>
                  <a:srgbClr val="FF0000"/>
                </a:solidFill>
              </a:rPr>
              <a:t>erturbed field line trajectories are stochastic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</a:p>
          <a:p>
            <a:endParaRPr lang="en-US" sz="1800" baseline="30000" dirty="0" smtClean="0">
              <a:solidFill>
                <a:srgbClr val="FF0000"/>
              </a:solidFill>
            </a:endParaRPr>
          </a:p>
          <a:p>
            <a:r>
              <a:rPr lang="en-US" sz="1700" dirty="0" smtClean="0"/>
              <a:t> </a:t>
            </a:r>
            <a:r>
              <a:rPr lang="en-US" sz="1700" dirty="0" err="1" smtClean="0">
                <a:latin typeface="Symbol" pitchFamily="18" charset="2"/>
              </a:rPr>
              <a:t>c</a:t>
            </a:r>
            <a:r>
              <a:rPr lang="en-US" sz="1700" baseline="-25000" dirty="0" err="1" smtClean="0"/>
              <a:t>e,EM</a:t>
            </a:r>
            <a:r>
              <a:rPr lang="en-US" sz="1700" dirty="0" smtClean="0"/>
              <a:t> =1.25 </a:t>
            </a:r>
            <a:r>
              <a:rPr lang="en-US" sz="1700" dirty="0" smtClean="0">
                <a:latin typeface="Symbol" pitchFamily="18" charset="2"/>
              </a:rPr>
              <a:t>r</a:t>
            </a:r>
            <a:r>
              <a:rPr lang="en-US" sz="1700" baseline="-25000" dirty="0" smtClean="0"/>
              <a:t>s</a:t>
            </a:r>
            <a:r>
              <a:rPr lang="en-US" sz="1700" dirty="0" smtClean="0"/>
              <a:t>c</a:t>
            </a:r>
            <a:r>
              <a:rPr lang="en-US" sz="1700" baseline="-25000" dirty="0" smtClean="0"/>
              <a:t>s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/a close to </a:t>
            </a:r>
            <a:r>
              <a:rPr lang="en-US" sz="1700" i="1" dirty="0" err="1" smtClean="0"/>
              <a:t>collisionless</a:t>
            </a:r>
            <a:r>
              <a:rPr lang="en-US" sz="1700" i="1" dirty="0" smtClean="0"/>
              <a:t> </a:t>
            </a:r>
            <a:r>
              <a:rPr lang="en-US" sz="1700" dirty="0" err="1" smtClean="0"/>
              <a:t>Rechester-Rosenbluth</a:t>
            </a:r>
            <a:r>
              <a:rPr lang="en-US" sz="1700" baseline="30000" dirty="0" smtClean="0"/>
              <a:t>**</a:t>
            </a:r>
            <a:r>
              <a:rPr lang="en-US" sz="1700" dirty="0" smtClean="0"/>
              <a:t> (</a:t>
            </a:r>
            <a:r>
              <a:rPr lang="en-US" sz="1700" dirty="0" err="1" smtClean="0">
                <a:latin typeface="Symbol" pitchFamily="18" charset="2"/>
              </a:rPr>
              <a:t>l</a:t>
            </a:r>
            <a:r>
              <a:rPr lang="en-US" sz="1700" baseline="-25000" dirty="0" err="1" smtClean="0"/>
              <a:t>mfp</a:t>
            </a:r>
            <a:r>
              <a:rPr lang="en-US" sz="1700" dirty="0" smtClean="0"/>
              <a:t>=12 m, L</a:t>
            </a:r>
            <a:r>
              <a:rPr lang="en-US" sz="1700" baseline="-25000" dirty="0" smtClean="0"/>
              <a:t>c</a:t>
            </a:r>
            <a:r>
              <a:rPr lang="en-US" sz="1700" dirty="0" smtClean="0">
                <a:sym typeface="Symbol" pitchFamily="18" charset="2"/>
              </a:rPr>
              <a:t>2.5</a:t>
            </a:r>
            <a:r>
              <a:rPr lang="en-US" sz="1700" dirty="0" smtClean="0"/>
              <a:t> m)</a:t>
            </a:r>
            <a:endParaRPr lang="en-US" sz="17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900054" y="5334000"/>
            <a:ext cx="3352800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0" i="0" dirty="0" smtClean="0">
                <a:solidFill>
                  <a:srgbClr val="0000FF"/>
                </a:solidFill>
              </a:rPr>
              <a:t>*E. Wang </a:t>
            </a:r>
            <a:r>
              <a:rPr lang="en-US" sz="1100" b="0" i="0" dirty="0">
                <a:solidFill>
                  <a:srgbClr val="0000FF"/>
                </a:solidFill>
              </a:rPr>
              <a:t>et al., </a:t>
            </a:r>
            <a:r>
              <a:rPr lang="en-US" sz="1100" b="0" i="0" dirty="0" err="1" smtClean="0">
                <a:solidFill>
                  <a:srgbClr val="0000FF"/>
                </a:solidFill>
              </a:rPr>
              <a:t>PoP</a:t>
            </a:r>
            <a:r>
              <a:rPr lang="en-US" sz="1100" b="0" i="0" dirty="0" smtClean="0">
                <a:solidFill>
                  <a:srgbClr val="0000FF"/>
                </a:solidFill>
              </a:rPr>
              <a:t> </a:t>
            </a:r>
            <a:r>
              <a:rPr lang="en-US" sz="1100" b="0" i="0" dirty="0">
                <a:solidFill>
                  <a:srgbClr val="0000FF"/>
                </a:solidFill>
              </a:rPr>
              <a:t>(2011). </a:t>
            </a:r>
          </a:p>
          <a:p>
            <a:pPr>
              <a:spcBef>
                <a:spcPct val="20000"/>
              </a:spcBef>
              <a:buNone/>
            </a:pPr>
            <a:r>
              <a:rPr lang="en-US" sz="1100" b="0" i="0" dirty="0" smtClean="0">
                <a:solidFill>
                  <a:srgbClr val="0000FF"/>
                </a:solidFill>
              </a:rPr>
              <a:t>**A.B</a:t>
            </a:r>
            <a:r>
              <a:rPr lang="en-US" sz="1100" b="0" i="0" dirty="0">
                <a:solidFill>
                  <a:srgbClr val="0000FF"/>
                </a:solidFill>
              </a:rPr>
              <a:t>. </a:t>
            </a:r>
            <a:r>
              <a:rPr lang="en-US" sz="1100" b="0" i="0" dirty="0" err="1">
                <a:solidFill>
                  <a:srgbClr val="0000FF"/>
                </a:solidFill>
              </a:rPr>
              <a:t>Rechester</a:t>
            </a:r>
            <a:r>
              <a:rPr lang="en-US" sz="1100" b="0" i="0" dirty="0">
                <a:solidFill>
                  <a:srgbClr val="0000FF"/>
                </a:solidFill>
              </a:rPr>
              <a:t> &amp; M.N. </a:t>
            </a:r>
            <a:r>
              <a:rPr lang="en-US" sz="1100" b="0" i="0" dirty="0" err="1">
                <a:solidFill>
                  <a:srgbClr val="0000FF"/>
                </a:solidFill>
              </a:rPr>
              <a:t>Rosenbluth</a:t>
            </a:r>
            <a:r>
              <a:rPr lang="en-US" sz="1100" b="0" i="0" dirty="0" smtClean="0">
                <a:solidFill>
                  <a:srgbClr val="0000FF"/>
                </a:solidFill>
              </a:rPr>
              <a:t>, PRL (1978)</a:t>
            </a:r>
            <a:endParaRPr lang="en-US" sz="1100" b="0" i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Micro-tearing Mode Predictions are Consistent with NSTX H-mode Plasmas</a:t>
            </a:r>
            <a:endParaRPr lang="en-US" b="1" baseline="-250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" y="4923408"/>
            <a:ext cx="40386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As transport drops, a/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Te</a:t>
            </a:r>
            <a:r>
              <a:rPr lang="en-US" sz="1800" dirty="0" smtClean="0"/>
              <a:t> will increase (for fixed heat flux), at some point ETG (TEM/KBM?) should become important</a:t>
            </a:r>
          </a:p>
          <a:p>
            <a:r>
              <a:rPr lang="en-US" sz="1800" dirty="0" smtClean="0"/>
              <a:t>This transition likely to determine limit of “favorable”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baseline="-25000" dirty="0" smtClean="0"/>
              <a:t>*</a:t>
            </a:r>
            <a:r>
              <a:rPr lang="en-US" sz="1800" dirty="0" smtClean="0"/>
              <a:t> scaling</a:t>
            </a:r>
          </a:p>
        </p:txBody>
      </p:sp>
      <p:pic>
        <p:nvPicPr>
          <p:cNvPr id="7173" name="Picture 16" descr="chi_e_vs_nu_120968r6_2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0296"/>
            <a:ext cx="3979863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219993" y="1415696"/>
            <a:ext cx="153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 i="0" dirty="0"/>
              <a:t>Non-linear transport</a:t>
            </a:r>
          </a:p>
        </p:txBody>
      </p:sp>
      <p:cxnSp>
        <p:nvCxnSpPr>
          <p:cNvPr id="7176" name="Straight Connector 24"/>
          <p:cNvCxnSpPr>
            <a:cxnSpLocks noChangeShapeType="1"/>
          </p:cNvCxnSpPr>
          <p:nvPr/>
        </p:nvCxnSpPr>
        <p:spPr bwMode="auto">
          <a:xfrm>
            <a:off x="2438400" y="3684233"/>
            <a:ext cx="762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4910830"/>
            <a:ext cx="4038600" cy="1378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 representative NSTX H-mode</a:t>
            </a:r>
          </a:p>
          <a:p>
            <a:r>
              <a:rPr lang="en-US" sz="1800" dirty="0" smtClean="0"/>
              <a:t>Using micro-tearing-based RLW electron thermal diffusivity model</a:t>
            </a:r>
          </a:p>
          <a:p>
            <a:r>
              <a:rPr lang="en-US" sz="1800" dirty="0" smtClean="0"/>
              <a:t>Good agreement seen when micro-tearing linearly important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5429" y="6288912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W</a:t>
            </a:r>
            <a:r>
              <a:rPr lang="en-US" sz="1100" b="1" i="1" dirty="0">
                <a:solidFill>
                  <a:srgbClr val="0000FF"/>
                </a:solidFill>
              </a:rPr>
              <a:t>. Guttenfelder et al., </a:t>
            </a:r>
            <a:r>
              <a:rPr lang="en-US" sz="1100" b="1" i="1" dirty="0" smtClean="0">
                <a:solidFill>
                  <a:srgbClr val="0000FF"/>
                </a:solidFill>
              </a:rPr>
              <a:t>PRL (2011</a:t>
            </a:r>
            <a:r>
              <a:rPr lang="en-US" sz="1100" b="1" i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91400" y="6288912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Kaye et al</a:t>
            </a:r>
            <a:r>
              <a:rPr lang="en-US" sz="1100" b="1" i="1" smtClean="0">
                <a:solidFill>
                  <a:srgbClr val="0000FF"/>
                </a:solidFill>
              </a:rPr>
              <a:t>., NF (</a:t>
            </a:r>
            <a:r>
              <a:rPr lang="en-US" sz="1100" b="1" i="1" dirty="0" smtClean="0">
                <a:solidFill>
                  <a:srgbClr val="0000FF"/>
                </a:solidFill>
              </a:rPr>
              <a:t>2015)</a:t>
            </a:r>
            <a:endParaRPr lang="en-US" sz="1100" b="1" i="1" dirty="0">
              <a:solidFill>
                <a:srgbClr val="0000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4205"/>
            <a:ext cx="3810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k_{\perp}\rho_s\lesssim 10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4"/>
  <p:tag name="PICTUREFILESIZE" val="19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R_0/L_{T_e})_{crit}= \nonumber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5"/>
  <p:tag name="PICTUREFILESIZE" val="28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eqnarray}\label{Eq:T}&#10;% \nonumber to remove numbering (before each equation&#10;                     \color{red}{0.8 R_0/L_{n_e}}\}\nonumber&#10;\end{eqnarray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1"/>
  <p:tag name="PICTUREFILESIZE" val="43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S}{n^2_e}\propto \left(\frac{\delta n_e}{n_e}\right)^2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5"/>
  <p:tag name="PICTUREFILESIZE" val="37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red}R_0/L_{T_e}$ \color{red}{measured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7"/>
  <p:tag name="PICTUREFILESIZE" val="60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blue}(R_0/L_{T_e})_{critic}$ \color{blue}{by GS2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6"/>
  <p:tag name="PICTUREFILESIZE" val="78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blue}\ast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red}R_0/L_{T_e}$ \color{red}{measured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7"/>
  <p:tag name="PICTUREFILESIZE" val="60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blue}(R_0/L_{T_e})_{critic}$ \color{blue}{by GS2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6"/>
  <p:tag name="PICTUREFILESIZE" val="78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blue}\ast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eqnarray}\label{Eq:T}&#10;% \nonumber to remove numbering (before each equation&#10; \color{blue}{max\{(1+Z_{eff}\frac{T_e}{T_i})(1.33+1.99\hat{s}/q)f(\epsilon, \kappa, \delta, \cdot \cdot\cdot)}, \nonumber                &#10;\end{eqnarray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09"/>
  <p:tag name="PICTUREFILESIZE" val="17160"/>
</p:tagLst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51146</TotalTime>
  <Words>2150</Words>
  <Application>Microsoft Office PowerPoint</Application>
  <PresentationFormat>On-screen Show (4:3)</PresentationFormat>
  <Paragraphs>271</Paragraphs>
  <Slides>35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NSTX Upgrade</vt:lpstr>
      <vt:lpstr>Equation</vt:lpstr>
      <vt:lpstr>Recent Progress in Understanding Electron Thermal Transport in NSTX and NSTX-U</vt:lpstr>
      <vt:lpstr>Outline</vt:lpstr>
      <vt:lpstr>Spherical Tokamaks Have Some Significant Advantages over Conventional Tokamak  </vt:lpstr>
      <vt:lpstr>NSTX Thermal Confinement Has Strong Collisionality Scaling in H-mode Plasmas</vt:lpstr>
      <vt:lpstr>Multiple Mechanisms should be Responsible for Anomalous Electron Thermal Transport</vt:lpstr>
      <vt:lpstr>Multiple Mechanisms should be Responsible for Anomalous Electron Thermal Transport</vt:lpstr>
      <vt:lpstr>PowerPoint Presentation</vt:lpstr>
      <vt:lpstr>First Successful Nonlinear Microtearing Simulations for NSTX</vt:lpstr>
      <vt:lpstr>Micro-tearing Mode Predictions are Consistent with NSTX H-mode Plasmas</vt:lpstr>
      <vt:lpstr>PowerPoint Presentation</vt:lpstr>
      <vt:lpstr>A High-k Microwave Scattering System was Used to Measure Electron-scale Turbulence in NSTX</vt:lpstr>
      <vt:lpstr>First Identification of ETG Turbulence in NSTX RF-heated L-mode Plasmas</vt:lpstr>
      <vt:lpstr>ETG Turbulence can Produce Experimentally Relevant Electron thermal Transport</vt:lpstr>
      <vt:lpstr>Large ELM Event induces Density Profile Steepening in the Core Region</vt:lpstr>
      <vt:lpstr>Reduced ETG Turbulence Intensity and Electron Thermal Transport is Observed with Density Profile Steepening </vt:lpstr>
      <vt:lpstr>Nonlinear ETG Simulations Reproduce Observed Dependence of Electron Transport on Density Gradient  </vt:lpstr>
      <vt:lpstr>Predicted Qe is Sensitive to Electron Temperature Gradient</vt:lpstr>
      <vt:lpstr>PowerPoint Presentation</vt:lpstr>
      <vt:lpstr>Core Te Flattening in High-power NBI H-mode plasmas is Observed to be Correlated with *AE Activities</vt:lpstr>
      <vt:lpstr>ORBIT Guiding Center Code is Used to Simulate GAE Effects on Electron Thermal Transport</vt:lpstr>
      <vt:lpstr>Decrease in *AE Activity Measured by BES Corresponds with Peaking of Central Electron Temperature</vt:lpstr>
      <vt:lpstr>Improved Capabilities of NSTX-U will Strongly Support the Study of Electron Thermal Transport</vt:lpstr>
      <vt:lpstr>Improved Capabilities of NSTX-U will Strongly Support the Study of Electron Thermal Transport</vt:lpstr>
      <vt:lpstr>Improved Diagnostics on NSTX-U will Strongly Support the Study of Electron Thermal Transport</vt:lpstr>
      <vt:lpstr>NSTX-U T&amp;T Research Plan Aims to Identify Operational Regimes of Instabilities Responsible for Electron Thermal Transport</vt:lpstr>
      <vt:lpstr>Summary</vt:lpstr>
      <vt:lpstr>PowerPoint Presentation</vt:lpstr>
      <vt:lpstr>Beam Emission Spectroscopy (BES) Diagnostic  Provides the Capability of Measuring Internal *AE Mode Structure </vt:lpstr>
      <vt:lpstr>Threshold Gradients for ETG modes are much Higher after the ELM</vt:lpstr>
      <vt:lpstr>Increase in ETG Threshold Gradient is due to Large Density Gradient</vt:lpstr>
      <vt:lpstr>ETG Turbulence Stabilization by Reversed Magnetic Shear is Responsible for ITB Formation  </vt:lpstr>
      <vt:lpstr>ETG Turbulence Stabilization by Reversed Magnetic Shear is Responsible for ITB Formation </vt:lpstr>
      <vt:lpstr>ETG Turbulence Stabilization by Reversed Magnetic Shear is Responsible for ITB Formation </vt:lpstr>
      <vt:lpstr>Predicted Qe is Sensitive to Electron Temperature Gradient</vt:lpstr>
      <vt:lpstr>Trapped Electron Mode (TEM) Destabilized by Large Density Gradient may Contribute to Transport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Yang Ren</cp:lastModifiedBy>
  <cp:revision>553</cp:revision>
  <cp:lastPrinted>2016-05-07T02:10:21Z</cp:lastPrinted>
  <dcterms:created xsi:type="dcterms:W3CDTF">2015-07-16T16:59:24Z</dcterms:created>
  <dcterms:modified xsi:type="dcterms:W3CDTF">2016-06-19T18:53:49Z</dcterms:modified>
</cp:coreProperties>
</file>