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8" r:id="rId2"/>
    <p:sldId id="269" r:id="rId3"/>
    <p:sldId id="294" r:id="rId4"/>
    <p:sldId id="272" r:id="rId5"/>
    <p:sldId id="273" r:id="rId6"/>
    <p:sldId id="274" r:id="rId7"/>
    <p:sldId id="275" r:id="rId8"/>
    <p:sldId id="280" r:id="rId9"/>
    <p:sldId id="277" r:id="rId10"/>
    <p:sldId id="284" r:id="rId11"/>
    <p:sldId id="285" r:id="rId12"/>
    <p:sldId id="286" r:id="rId13"/>
    <p:sldId id="287" r:id="rId14"/>
    <p:sldId id="295" r:id="rId15"/>
    <p:sldId id="290" r:id="rId16"/>
    <p:sldId id="289" r:id="rId17"/>
    <p:sldId id="296" r:id="rId18"/>
    <p:sldId id="299" r:id="rId19"/>
    <p:sldId id="297" r:id="rId20"/>
    <p:sldId id="298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7D5"/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51" autoAdjust="0"/>
  </p:normalViewPr>
  <p:slideViewPr>
    <p:cSldViewPr>
      <p:cViewPr>
        <p:scale>
          <a:sx n="100" d="100"/>
          <a:sy n="100" d="100"/>
        </p:scale>
        <p:origin x="-1368" y="-8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22D77EC0-3212-4442-8338-F4C6B27808F3}" type="slidenum">
              <a:rPr lang="en-US" sz="1200" b="0" i="0">
                <a:solidFill>
                  <a:schemeClr val="tx1"/>
                </a:solidFill>
                <a:latin typeface="Times New Roman" charset="0"/>
              </a:rPr>
              <a:pPr eaLnBrk="1" hangingPunct="1"/>
              <a:t>3</a:t>
            </a:fld>
            <a:endParaRPr lang="en-US" sz="1200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4E06636A-29F8-5346-9100-7337BB1E7DD7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12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21:00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0B4D32B1-4EE7-0942-A6AF-B4D9BDAD04F7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13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----- Meeting Notes (11/23/12 09:49) -----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1.0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</a:rPr>
              <a:t>19.00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D6CBDC8C-2F49-8749-8E37-4BB2C0088480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14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</a:rPr>
              <a:t>19.00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7E67C89-4E2F-2747-8E59-061256EF1F0D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15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</a:rPr>
              <a:t>19.00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3CCFE70D-3F12-AA48-A0C2-9BEE7E4B5E3C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16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</a:rPr>
              <a:t>19.00</a:t>
            </a: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3CCFE70D-3F12-AA48-A0C2-9BEE7E4B5E3C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17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84D0BCCE-D66A-B44A-AF75-A1BDCD08696C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19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95325"/>
            <a:ext cx="4565650" cy="3425825"/>
          </a:xfrm>
          <a:solidFill>
            <a:srgbClr val="FFFFFF"/>
          </a:solidFill>
          <a:ln/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AB7284C0-9EBB-BE41-9598-1E581DB9B992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20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6175" y="685800"/>
            <a:ext cx="4576763" cy="3433763"/>
          </a:xfrm>
          <a:solidFill>
            <a:srgbClr val="FFFFFF"/>
          </a:solidFill>
          <a:ln/>
        </p:spPr>
      </p:sp>
      <p:sp>
        <p:nvSpPr>
          <p:cNvPr id="34819" name="Rectangle 3"/>
          <p:cNvSpPr>
            <a:spLocks noChangeArrowheads="1"/>
          </p:cNvSpPr>
          <p:nvPr>
            <p:ph type="body" idx="1"/>
          </p:nvPr>
        </p:nvSpPr>
        <p:spPr>
          <a:xfrm>
            <a:off x="915294" y="4349751"/>
            <a:ext cx="5039320" cy="411994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561" tIns="45782" rIns="91561" bIns="45782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E93EB3BB-EF29-D54A-8A07-53F070030B29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21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24:00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----- Meeting Notes (11/24/12 10:43) -----Talk to be completed in 25 minutes for 5 minutes of 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Q&amp;A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1DA8534C-206B-C147-869C-07B8A73547FE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4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----- Meeting Notes (11/23/12 09:49) -----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1.0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DDFEBF29-FFDD-0F49-AB99-5A176F74AFE7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5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----- Meeting Notes (11/23/12 09:49) -----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1.0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9.0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12D9395F-82F0-0D49-BC39-F6688ECA3B2E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6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69A37A5F-7BD5-E848-889A-38244403EA12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7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DDD6F249-DD29-CA40-89C8-D361E826A297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8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11:00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551BE24-D8B3-BB4D-8218-DC08D0675526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9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16:00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16DD64A-E8FE-FD41-871B-CDAA5A8BA61A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10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02756" indent="-270291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081164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513629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1946095" indent="-216233" eaLnBrk="0" hangingPunct="0"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1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029E29CB-D3BA-1B4A-A2E8-F5C1E4CB70D0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11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----- Meeting Notes (11/23/12 09:49) -----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1.0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376" tIns="45688" rIns="91376" bIns="4568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1A292-0E65-DD42-8E0F-FEDCA488F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3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E86A-2119-9349-BBFE-B5E0FCB05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2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Ono ISLA 2015, Sept.28 - 30 , 2915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png"/><Relationship Id="rId10" Type="http://schemas.openxmlformats.org/officeDocument/2006/relationships/image" Target="../media/image24.emf"/><Relationship Id="rId11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jpe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u="sng" dirty="0" err="1">
                <a:latin typeface="Arial" charset="0"/>
              </a:rPr>
              <a:t>Masa</a:t>
            </a:r>
            <a:r>
              <a:rPr lang="en-US" sz="2000" u="sng" dirty="0">
                <a:latin typeface="Arial" charset="0"/>
              </a:rPr>
              <a:t> Ono</a:t>
            </a:r>
            <a:r>
              <a:rPr lang="en-US" sz="2000" dirty="0">
                <a:latin typeface="Arial" charset="0"/>
              </a:rPr>
              <a:t>, M. </a:t>
            </a:r>
            <a:r>
              <a:rPr lang="en-US" sz="2000" dirty="0" err="1">
                <a:latin typeface="Arial" charset="0"/>
              </a:rPr>
              <a:t>Jaworski</a:t>
            </a:r>
            <a:r>
              <a:rPr lang="en-US" sz="2000" dirty="0">
                <a:latin typeface="Arial" charset="0"/>
              </a:rPr>
              <a:t>, R. </a:t>
            </a:r>
            <a:r>
              <a:rPr lang="en-US" sz="2000" dirty="0" err="1">
                <a:latin typeface="Arial" charset="0"/>
              </a:rPr>
              <a:t>K</a:t>
            </a:r>
            <a:r>
              <a:rPr lang="en-US" sz="2000" dirty="0" err="1" smtClean="0">
                <a:latin typeface="Arial" charset="0"/>
              </a:rPr>
              <a:t>aita</a:t>
            </a:r>
            <a:r>
              <a:rPr lang="en-US" sz="2000" dirty="0">
                <a:latin typeface="Arial" charset="0"/>
              </a:rPr>
              <a:t>, T. K. Gray, </a:t>
            </a:r>
          </a:p>
          <a:p>
            <a:r>
              <a:rPr lang="en-US" sz="2000" dirty="0">
                <a:latin typeface="Arial" charset="0"/>
              </a:rPr>
              <a:t>Y. </a:t>
            </a:r>
            <a:r>
              <a:rPr lang="en-US" sz="2000" dirty="0" err="1">
                <a:latin typeface="Arial" charset="0"/>
              </a:rPr>
              <a:t>Hirooka</a:t>
            </a:r>
            <a:r>
              <a:rPr lang="en-US" sz="2000" dirty="0">
                <a:latin typeface="Arial" charset="0"/>
              </a:rPr>
              <a:t> and the NSTX-U research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Liquid Lithium Applications for Solving Challenging Fusion Reactor Issues and NSTX-U Contributions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1838"/>
              </a:lnSpc>
              <a:spcAft>
                <a:spcPts val="600"/>
              </a:spcAft>
            </a:pPr>
            <a:r>
              <a:rPr lang="en-US" altLang="ja-JP" dirty="0">
                <a:solidFill>
                  <a:srgbClr val="0723FF"/>
                </a:solidFill>
              </a:rPr>
              <a:t>ISLA-4, Granada, Spain</a:t>
            </a:r>
            <a:endParaRPr lang="en-US" dirty="0">
              <a:solidFill>
                <a:srgbClr val="0723FF"/>
              </a:solidFill>
            </a:endParaRPr>
          </a:p>
          <a:p>
            <a:pPr>
              <a:lnSpc>
                <a:spcPts val="1838"/>
              </a:lnSpc>
              <a:spcAft>
                <a:spcPts val="600"/>
              </a:spcAft>
            </a:pPr>
            <a:r>
              <a:rPr lang="en-US" dirty="0">
                <a:solidFill>
                  <a:srgbClr val="0723FF"/>
                </a:solidFill>
              </a:rPr>
              <a:t>September 28 – 30, 2015</a:t>
            </a:r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30163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ts val="3025"/>
              </a:lnSpc>
              <a:buFontTx/>
              <a:buNone/>
            </a:pPr>
            <a:r>
              <a:rPr lang="en-US" sz="3200" b="1" i="0" dirty="0" err="1">
                <a:solidFill>
                  <a:srgbClr val="0000FF"/>
                </a:solidFill>
                <a:latin typeface="Arial" charset="0"/>
              </a:rPr>
              <a:t>Radiative</a:t>
            </a:r>
            <a:r>
              <a:rPr lang="en-US" sz="3200" b="1" i="0" dirty="0">
                <a:solidFill>
                  <a:srgbClr val="0000FF"/>
                </a:solidFill>
                <a:latin typeface="Arial" charset="0"/>
              </a:rPr>
              <a:t> Liquid Lithium </a:t>
            </a:r>
            <a:r>
              <a:rPr lang="en-US" sz="3200" b="1" i="0" dirty="0" err="1">
                <a:solidFill>
                  <a:srgbClr val="0000FF"/>
                </a:solidFill>
                <a:latin typeface="Arial" charset="0"/>
              </a:rPr>
              <a:t>Divertor</a:t>
            </a:r>
            <a:r>
              <a:rPr lang="en-US" sz="3200" b="1" i="0" dirty="0">
                <a:solidFill>
                  <a:srgbClr val="0000FF"/>
                </a:solidFill>
                <a:latin typeface="Arial" charset="0"/>
              </a:rPr>
              <a:t> Proposed </a:t>
            </a:r>
          </a:p>
          <a:p>
            <a:pPr algn="ctr" eaLnBrk="0" hangingPunct="0">
              <a:lnSpc>
                <a:spcPts val="3025"/>
              </a:lnSpc>
              <a:buFontTx/>
              <a:buNone/>
            </a:pPr>
            <a:r>
              <a:rPr lang="en-US" sz="2800" b="1" i="0" dirty="0">
                <a:solidFill>
                  <a:srgbClr val="FF0000"/>
                </a:solidFill>
                <a:latin typeface="Arial" charset="0"/>
              </a:rPr>
              <a:t>Handle </a:t>
            </a:r>
            <a:r>
              <a:rPr lang="en-US" sz="2800" b="1" i="0" dirty="0" err="1">
                <a:solidFill>
                  <a:srgbClr val="FF0000"/>
                </a:solidFill>
                <a:latin typeface="Arial" charset="0"/>
              </a:rPr>
              <a:t>divertor</a:t>
            </a:r>
            <a:r>
              <a:rPr lang="en-US" sz="2800" b="1" i="0" dirty="0">
                <a:solidFill>
                  <a:srgbClr val="FF0000"/>
                </a:solidFill>
                <a:latin typeface="Arial" charset="0"/>
              </a:rPr>
              <a:t> heat load volumetrically (3D </a:t>
            </a:r>
            <a:r>
              <a:rPr lang="en-US" sz="2800" b="1" i="0" dirty="0" err="1">
                <a:solidFill>
                  <a:srgbClr val="FF0000"/>
                </a:solidFill>
                <a:latin typeface="Arial" charset="0"/>
              </a:rPr>
              <a:t>vs</a:t>
            </a:r>
            <a:r>
              <a:rPr lang="en-US" sz="2800" b="1" i="0" dirty="0">
                <a:solidFill>
                  <a:srgbClr val="FF0000"/>
                </a:solidFill>
                <a:latin typeface="Arial" charset="0"/>
              </a:rPr>
              <a:t> 2D)</a:t>
            </a:r>
          </a:p>
        </p:txBody>
      </p:sp>
      <p:sp>
        <p:nvSpPr>
          <p:cNvPr id="41986" name="TextBox 11"/>
          <p:cNvSpPr txBox="1">
            <a:spLocks noChangeArrowheads="1"/>
          </p:cNvSpPr>
          <p:nvPr/>
        </p:nvSpPr>
        <p:spPr bwMode="auto">
          <a:xfrm>
            <a:off x="6734175" y="6216650"/>
            <a:ext cx="2228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 dirty="0">
                <a:solidFill>
                  <a:srgbClr val="0723FF"/>
                </a:solidFill>
              </a:rPr>
              <a:t>M. Ono NF 2013, FE&amp;D 2014 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151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8B47E60F-FEFF-6942-90E0-37B4798A3DE3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10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41988" name="TextBox 192"/>
          <p:cNvSpPr txBox="1">
            <a:spLocks noChangeArrowheads="1"/>
          </p:cNvSpPr>
          <p:nvPr/>
        </p:nvSpPr>
        <p:spPr bwMode="auto">
          <a:xfrm>
            <a:off x="1790700" y="2971800"/>
            <a:ext cx="200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>
                <a:solidFill>
                  <a:srgbClr val="0723FF"/>
                </a:solidFill>
              </a:rPr>
              <a:t>Y. Hirooka at this conference</a:t>
            </a:r>
          </a:p>
        </p:txBody>
      </p:sp>
      <p:grpSp>
        <p:nvGrpSpPr>
          <p:cNvPr id="41989" name="Group 87"/>
          <p:cNvGrpSpPr>
            <a:grpSpLocks/>
          </p:cNvGrpSpPr>
          <p:nvPr/>
        </p:nvGrpSpPr>
        <p:grpSpPr bwMode="auto">
          <a:xfrm>
            <a:off x="1806575" y="1274763"/>
            <a:ext cx="7337425" cy="5008562"/>
            <a:chOff x="1149051" y="514985"/>
            <a:chExt cx="8607225" cy="5448800"/>
          </a:xfrm>
        </p:grpSpPr>
        <p:sp>
          <p:nvSpPr>
            <p:cNvPr id="41993" name="TextBox 148"/>
            <p:cNvSpPr txBox="1">
              <a:spLocks noChangeArrowheads="1"/>
            </p:cNvSpPr>
            <p:nvPr/>
          </p:nvSpPr>
          <p:spPr bwMode="auto">
            <a:xfrm>
              <a:off x="1149051" y="1931204"/>
              <a:ext cx="2273300" cy="47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i="0">
                  <a:solidFill>
                    <a:schemeClr val="tx1"/>
                  </a:solidFill>
                </a:rPr>
                <a:t>Flowing LL Particle Pumping Surfaces</a:t>
              </a:r>
            </a:p>
          </p:txBody>
        </p:sp>
        <p:grpSp>
          <p:nvGrpSpPr>
            <p:cNvPr id="41994" name="Group 2"/>
            <p:cNvGrpSpPr>
              <a:grpSpLocks/>
            </p:cNvGrpSpPr>
            <p:nvPr/>
          </p:nvGrpSpPr>
          <p:grpSpPr bwMode="auto">
            <a:xfrm>
              <a:off x="3357562" y="988004"/>
              <a:ext cx="1530350" cy="3485582"/>
              <a:chOff x="7472152" y="2210300"/>
              <a:chExt cx="1530209" cy="3485008"/>
            </a:xfrm>
          </p:grpSpPr>
          <p:sp>
            <p:nvSpPr>
              <p:cNvPr id="195" name="Oval 194"/>
              <p:cNvSpPr/>
              <p:nvPr/>
            </p:nvSpPr>
            <p:spPr>
              <a:xfrm>
                <a:off x="7496453" y="3177471"/>
                <a:ext cx="1433784" cy="2386372"/>
              </a:xfrm>
              <a:prstGeom prst="ellipse">
                <a:avLst/>
              </a:prstGeom>
              <a:gradFill flip="none" rotWithShape="1">
                <a:gsLst>
                  <a:gs pos="0">
                    <a:srgbClr val="C0504D"/>
                  </a:gs>
                  <a:gs pos="100000">
                    <a:srgbClr val="FFFFFF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  <p:sp>
            <p:nvSpPr>
              <p:cNvPr id="196" name="Sun 195"/>
              <p:cNvSpPr/>
              <p:nvPr/>
            </p:nvSpPr>
            <p:spPr>
              <a:xfrm>
                <a:off x="7591418" y="3635059"/>
                <a:ext cx="1260614" cy="1260529"/>
              </a:xfrm>
              <a:prstGeom prst="sun">
                <a:avLst/>
              </a:prstGeom>
              <a:solidFill>
                <a:srgbClr val="00CA00">
                  <a:alpha val="52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 dirty="0"/>
              </a:p>
            </p:txBody>
          </p:sp>
          <p:sp>
            <p:nvSpPr>
              <p:cNvPr id="197" name="Up Arrow 196"/>
              <p:cNvSpPr/>
              <p:nvPr/>
            </p:nvSpPr>
            <p:spPr>
              <a:xfrm>
                <a:off x="7872589" y="5420521"/>
                <a:ext cx="733651" cy="179582"/>
              </a:xfrm>
              <a:prstGeom prst="upArrow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  <p:sp>
            <p:nvSpPr>
              <p:cNvPr id="198" name="Bent Arrow 197"/>
              <p:cNvSpPr/>
              <p:nvPr/>
            </p:nvSpPr>
            <p:spPr>
              <a:xfrm>
                <a:off x="8563412" y="4638303"/>
                <a:ext cx="439446" cy="604363"/>
              </a:xfrm>
              <a:prstGeom prst="bentArrow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Bent Arrow 198"/>
              <p:cNvSpPr/>
              <p:nvPr/>
            </p:nvSpPr>
            <p:spPr>
              <a:xfrm flipH="1">
                <a:off x="7472246" y="4690105"/>
                <a:ext cx="437584" cy="606089"/>
              </a:xfrm>
              <a:prstGeom prst="bentArrow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ight Arrow 199"/>
              <p:cNvSpPr/>
              <p:nvPr/>
            </p:nvSpPr>
            <p:spPr bwMode="auto">
              <a:xfrm rot="5400000">
                <a:off x="7956226" y="4880847"/>
                <a:ext cx="566375" cy="595858"/>
              </a:xfrm>
              <a:prstGeom prst="rightArrow">
                <a:avLst/>
              </a:prstGeom>
              <a:solidFill>
                <a:srgbClr val="FFFF00">
                  <a:alpha val="17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  <p:sp>
            <p:nvSpPr>
              <p:cNvPr id="42068" name="TextBox 92"/>
              <p:cNvSpPr txBox="1">
                <a:spLocks noChangeArrowheads="1"/>
              </p:cNvSpPr>
              <p:nvPr/>
            </p:nvSpPr>
            <p:spPr bwMode="auto">
              <a:xfrm>
                <a:off x="8090890" y="4832446"/>
                <a:ext cx="519520" cy="35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1600" i="0">
                    <a:solidFill>
                      <a:schemeClr val="tx1"/>
                    </a:solidFill>
                    <a:latin typeface="Arial" charset="0"/>
                  </a:rPr>
                  <a:t>Li</a:t>
                </a:r>
                <a:r>
                  <a:rPr lang="en-US" sz="2000" i="0" baseline="30000">
                    <a:solidFill>
                      <a:schemeClr val="tx1"/>
                    </a:solidFill>
                    <a:latin typeface="Arial" charset="0"/>
                  </a:rPr>
                  <a:t>+</a:t>
                </a:r>
              </a:p>
            </p:txBody>
          </p:sp>
          <p:sp>
            <p:nvSpPr>
              <p:cNvPr id="42069" name="TextBox 93"/>
              <p:cNvSpPr txBox="1">
                <a:spLocks noChangeArrowheads="1"/>
              </p:cNvSpPr>
              <p:nvPr/>
            </p:nvSpPr>
            <p:spPr bwMode="auto">
              <a:xfrm>
                <a:off x="8054964" y="3815855"/>
                <a:ext cx="630637" cy="35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1600" i="0">
                    <a:solidFill>
                      <a:schemeClr val="tx1"/>
                    </a:solidFill>
                    <a:latin typeface="Arial" charset="0"/>
                  </a:rPr>
                  <a:t>Li</a:t>
                </a:r>
                <a:r>
                  <a:rPr lang="en-US" sz="2000" i="0" baseline="30000">
                    <a:solidFill>
                      <a:schemeClr val="tx1"/>
                    </a:solidFill>
                    <a:latin typeface="Arial" charset="0"/>
                  </a:rPr>
                  <a:t>++</a:t>
                </a:r>
              </a:p>
            </p:txBody>
          </p:sp>
          <p:sp>
            <p:nvSpPr>
              <p:cNvPr id="42070" name="TextBox 94"/>
              <p:cNvSpPr txBox="1">
                <a:spLocks noChangeArrowheads="1"/>
              </p:cNvSpPr>
              <p:nvPr/>
            </p:nvSpPr>
            <p:spPr bwMode="auto">
              <a:xfrm>
                <a:off x="8001737" y="3264980"/>
                <a:ext cx="741754" cy="35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1600" i="0">
                    <a:solidFill>
                      <a:schemeClr val="tx1"/>
                    </a:solidFill>
                    <a:latin typeface="Arial" charset="0"/>
                  </a:rPr>
                  <a:t>Li</a:t>
                </a:r>
                <a:r>
                  <a:rPr lang="en-US" sz="2000" i="0" baseline="30000">
                    <a:solidFill>
                      <a:schemeClr val="tx1"/>
                    </a:solidFill>
                    <a:latin typeface="Arial" charset="0"/>
                  </a:rPr>
                  <a:t>+++</a:t>
                </a:r>
              </a:p>
            </p:txBody>
          </p:sp>
          <p:sp>
            <p:nvSpPr>
              <p:cNvPr id="204" name="Right Arrow 203"/>
              <p:cNvSpPr/>
              <p:nvPr/>
            </p:nvSpPr>
            <p:spPr bwMode="auto">
              <a:xfrm rot="5400000">
                <a:off x="7697586" y="2435767"/>
                <a:ext cx="1046412" cy="595858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  <p:sp>
            <p:nvSpPr>
              <p:cNvPr id="42072" name="TextBox 96"/>
              <p:cNvSpPr txBox="1">
                <a:spLocks noChangeArrowheads="1"/>
              </p:cNvSpPr>
              <p:nvPr/>
            </p:nvSpPr>
            <p:spPr bwMode="auto">
              <a:xfrm>
                <a:off x="8090890" y="5343403"/>
                <a:ext cx="514224" cy="35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1600" i="0">
                    <a:solidFill>
                      <a:schemeClr val="tx1"/>
                    </a:solidFill>
                    <a:latin typeface="Arial" charset="0"/>
                  </a:rPr>
                  <a:t>Li</a:t>
                </a:r>
                <a:r>
                  <a:rPr lang="en-US" sz="2000" i="0" baseline="30000">
                    <a:solidFill>
                      <a:schemeClr val="tx1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206" name="Bent Arrow 205"/>
              <p:cNvSpPr/>
              <p:nvPr/>
            </p:nvSpPr>
            <p:spPr>
              <a:xfrm flipV="1">
                <a:off x="8514998" y="3199918"/>
                <a:ext cx="439446" cy="606091"/>
              </a:xfrm>
              <a:prstGeom prst="bentArrow">
                <a:avLst/>
              </a:prstGeom>
              <a:solidFill>
                <a:srgbClr val="FFFF00">
                  <a:alpha val="53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Bent Arrow 206"/>
              <p:cNvSpPr/>
              <p:nvPr/>
            </p:nvSpPr>
            <p:spPr>
              <a:xfrm flipH="1" flipV="1">
                <a:off x="7503901" y="3199918"/>
                <a:ext cx="437583" cy="606091"/>
              </a:xfrm>
              <a:prstGeom prst="bentArrow">
                <a:avLst/>
              </a:prstGeom>
              <a:solidFill>
                <a:srgbClr val="FFFF00">
                  <a:alpha val="53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995" name="Freeform 43"/>
            <p:cNvSpPr>
              <a:spLocks/>
            </p:cNvSpPr>
            <p:nvPr/>
          </p:nvSpPr>
          <p:spPr bwMode="auto">
            <a:xfrm>
              <a:off x="1485900" y="2194153"/>
              <a:ext cx="939800" cy="339767"/>
            </a:xfrm>
            <a:custGeom>
              <a:avLst/>
              <a:gdLst>
                <a:gd name="T0" fmla="*/ 0 w 939800"/>
                <a:gd name="T1" fmla="*/ 93751 h 339514"/>
                <a:gd name="T2" fmla="*/ 368300 w 939800"/>
                <a:gd name="T3" fmla="*/ 133931 h 339514"/>
                <a:gd name="T4" fmla="*/ 939800 w 939800"/>
                <a:gd name="T5" fmla="*/ 0 h 3395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39800" h="339514">
                  <a:moveTo>
                    <a:pt x="0" y="88900"/>
                  </a:moveTo>
                  <a:cubicBezTo>
                    <a:pt x="105833" y="115358"/>
                    <a:pt x="211667" y="141817"/>
                    <a:pt x="368300" y="127000"/>
                  </a:cubicBezTo>
                  <a:cubicBezTo>
                    <a:pt x="524933" y="112183"/>
                    <a:pt x="459317" y="690033"/>
                    <a:pt x="939800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9" name="Block Arc 128"/>
            <p:cNvSpPr/>
            <p:nvPr/>
          </p:nvSpPr>
          <p:spPr bwMode="auto">
            <a:xfrm rot="10800000">
              <a:off x="2985209" y="3450947"/>
              <a:ext cx="2260747" cy="1537063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41997" name="Rectangle 59"/>
            <p:cNvSpPr>
              <a:spLocks noChangeArrowheads="1"/>
            </p:cNvSpPr>
            <p:nvPr/>
          </p:nvSpPr>
          <p:spPr bwMode="auto">
            <a:xfrm>
              <a:off x="2959100" y="1279640"/>
              <a:ext cx="419100" cy="2984870"/>
            </a:xfrm>
            <a:prstGeom prst="rect">
              <a:avLst/>
            </a:prstGeom>
            <a:solidFill>
              <a:srgbClr val="BFBFBF"/>
            </a:solidFill>
            <a:ln w="158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100"/>
            </a:p>
          </p:txBody>
        </p:sp>
        <p:sp>
          <p:nvSpPr>
            <p:cNvPr id="41998" name="Rectangle 90"/>
            <p:cNvSpPr>
              <a:spLocks noChangeArrowheads="1"/>
            </p:cNvSpPr>
            <p:nvPr/>
          </p:nvSpPr>
          <p:spPr bwMode="auto">
            <a:xfrm>
              <a:off x="4851400" y="1305043"/>
              <a:ext cx="393700" cy="2984870"/>
            </a:xfrm>
            <a:prstGeom prst="rect">
              <a:avLst/>
            </a:prstGeom>
            <a:solidFill>
              <a:srgbClr val="BFBFBF"/>
            </a:solidFill>
            <a:ln w="158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100"/>
            </a:p>
          </p:txBody>
        </p:sp>
        <p:sp>
          <p:nvSpPr>
            <p:cNvPr id="132" name="Oval 61"/>
            <p:cNvSpPr>
              <a:spLocks noChangeArrowheads="1"/>
            </p:cNvSpPr>
            <p:nvPr/>
          </p:nvSpPr>
          <p:spPr bwMode="auto">
            <a:xfrm>
              <a:off x="3085770" y="1419952"/>
              <a:ext cx="178774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33" name="Oval 92"/>
            <p:cNvSpPr>
              <a:spLocks noChangeArrowheads="1"/>
            </p:cNvSpPr>
            <p:nvPr/>
          </p:nvSpPr>
          <p:spPr bwMode="auto">
            <a:xfrm>
              <a:off x="3085770" y="1685916"/>
              <a:ext cx="178774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34" name="Oval 93"/>
            <p:cNvSpPr>
              <a:spLocks noChangeArrowheads="1"/>
            </p:cNvSpPr>
            <p:nvPr/>
          </p:nvSpPr>
          <p:spPr bwMode="auto">
            <a:xfrm>
              <a:off x="3085770" y="1965696"/>
              <a:ext cx="178774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35" name="Oval 94"/>
            <p:cNvSpPr>
              <a:spLocks noChangeArrowheads="1"/>
            </p:cNvSpPr>
            <p:nvPr/>
          </p:nvSpPr>
          <p:spPr bwMode="auto">
            <a:xfrm>
              <a:off x="3085770" y="2231659"/>
              <a:ext cx="178774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36" name="Oval 95"/>
            <p:cNvSpPr>
              <a:spLocks noChangeArrowheads="1"/>
            </p:cNvSpPr>
            <p:nvPr/>
          </p:nvSpPr>
          <p:spPr bwMode="auto">
            <a:xfrm>
              <a:off x="3085770" y="2487261"/>
              <a:ext cx="178774" cy="17615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37" name="Oval 96"/>
            <p:cNvSpPr>
              <a:spLocks noChangeArrowheads="1"/>
            </p:cNvSpPr>
            <p:nvPr/>
          </p:nvSpPr>
          <p:spPr bwMode="auto">
            <a:xfrm>
              <a:off x="3085770" y="2753224"/>
              <a:ext cx="178774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38" name="Oval 97"/>
            <p:cNvSpPr>
              <a:spLocks noChangeArrowheads="1"/>
            </p:cNvSpPr>
            <p:nvPr/>
          </p:nvSpPr>
          <p:spPr bwMode="auto">
            <a:xfrm>
              <a:off x="3085770" y="3033004"/>
              <a:ext cx="178774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39" name="Oval 98"/>
            <p:cNvSpPr>
              <a:spLocks noChangeArrowheads="1"/>
            </p:cNvSpPr>
            <p:nvPr/>
          </p:nvSpPr>
          <p:spPr bwMode="auto">
            <a:xfrm>
              <a:off x="3085770" y="3298968"/>
              <a:ext cx="178774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40" name="Oval 99"/>
            <p:cNvSpPr>
              <a:spLocks noChangeArrowheads="1"/>
            </p:cNvSpPr>
            <p:nvPr/>
          </p:nvSpPr>
          <p:spPr bwMode="auto">
            <a:xfrm>
              <a:off x="4953587" y="1432041"/>
              <a:ext cx="178774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41" name="Oval 100"/>
            <p:cNvSpPr>
              <a:spLocks noChangeArrowheads="1"/>
            </p:cNvSpPr>
            <p:nvPr/>
          </p:nvSpPr>
          <p:spPr bwMode="auto">
            <a:xfrm>
              <a:off x="4953587" y="1699732"/>
              <a:ext cx="178774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42" name="Oval 101"/>
            <p:cNvSpPr>
              <a:spLocks noChangeArrowheads="1"/>
            </p:cNvSpPr>
            <p:nvPr/>
          </p:nvSpPr>
          <p:spPr bwMode="auto">
            <a:xfrm>
              <a:off x="4953587" y="1977784"/>
              <a:ext cx="178774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43" name="Oval 102"/>
            <p:cNvSpPr>
              <a:spLocks noChangeArrowheads="1"/>
            </p:cNvSpPr>
            <p:nvPr/>
          </p:nvSpPr>
          <p:spPr bwMode="auto">
            <a:xfrm>
              <a:off x="4953587" y="2245476"/>
              <a:ext cx="178774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44" name="Oval 103"/>
            <p:cNvSpPr>
              <a:spLocks noChangeArrowheads="1"/>
            </p:cNvSpPr>
            <p:nvPr/>
          </p:nvSpPr>
          <p:spPr bwMode="auto">
            <a:xfrm>
              <a:off x="4953587" y="2499350"/>
              <a:ext cx="178774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45" name="Oval 104"/>
            <p:cNvSpPr>
              <a:spLocks noChangeArrowheads="1"/>
            </p:cNvSpPr>
            <p:nvPr/>
          </p:nvSpPr>
          <p:spPr bwMode="auto">
            <a:xfrm>
              <a:off x="4953587" y="2765313"/>
              <a:ext cx="178774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46" name="Oval 105"/>
            <p:cNvSpPr>
              <a:spLocks noChangeArrowheads="1"/>
            </p:cNvSpPr>
            <p:nvPr/>
          </p:nvSpPr>
          <p:spPr bwMode="auto">
            <a:xfrm>
              <a:off x="4953587" y="3045093"/>
              <a:ext cx="178774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47" name="Oval 106"/>
            <p:cNvSpPr>
              <a:spLocks noChangeArrowheads="1"/>
            </p:cNvSpPr>
            <p:nvPr/>
          </p:nvSpPr>
          <p:spPr bwMode="auto">
            <a:xfrm>
              <a:off x="4953587" y="3311057"/>
              <a:ext cx="178774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48" name="Oval 107"/>
            <p:cNvSpPr>
              <a:spLocks noChangeArrowheads="1"/>
            </p:cNvSpPr>
            <p:nvPr/>
          </p:nvSpPr>
          <p:spPr bwMode="auto">
            <a:xfrm>
              <a:off x="3085770" y="3566658"/>
              <a:ext cx="178774" cy="17615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49" name="Oval 108"/>
            <p:cNvSpPr>
              <a:spLocks noChangeArrowheads="1"/>
            </p:cNvSpPr>
            <p:nvPr/>
          </p:nvSpPr>
          <p:spPr bwMode="auto">
            <a:xfrm>
              <a:off x="3085770" y="3844712"/>
              <a:ext cx="178774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50" name="Oval 109"/>
            <p:cNvSpPr>
              <a:spLocks noChangeArrowheads="1"/>
            </p:cNvSpPr>
            <p:nvPr/>
          </p:nvSpPr>
          <p:spPr bwMode="auto">
            <a:xfrm>
              <a:off x="3085770" y="4112402"/>
              <a:ext cx="178774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51" name="Oval 110"/>
            <p:cNvSpPr>
              <a:spLocks noChangeArrowheads="1"/>
            </p:cNvSpPr>
            <p:nvPr/>
          </p:nvSpPr>
          <p:spPr bwMode="auto">
            <a:xfrm>
              <a:off x="4953587" y="3604653"/>
              <a:ext cx="178774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52" name="Oval 111"/>
            <p:cNvSpPr>
              <a:spLocks noChangeArrowheads="1"/>
            </p:cNvSpPr>
            <p:nvPr/>
          </p:nvSpPr>
          <p:spPr bwMode="auto">
            <a:xfrm>
              <a:off x="4953587" y="3882706"/>
              <a:ext cx="178774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53" name="Oval 112"/>
            <p:cNvSpPr>
              <a:spLocks noChangeArrowheads="1"/>
            </p:cNvSpPr>
            <p:nvPr/>
          </p:nvSpPr>
          <p:spPr bwMode="auto">
            <a:xfrm>
              <a:off x="4953587" y="4150397"/>
              <a:ext cx="178774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54" name="Oval 113"/>
            <p:cNvSpPr>
              <a:spLocks noChangeArrowheads="1"/>
            </p:cNvSpPr>
            <p:nvPr/>
          </p:nvSpPr>
          <p:spPr bwMode="auto">
            <a:xfrm>
              <a:off x="3225438" y="4416360"/>
              <a:ext cx="178774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55" name="Oval 114"/>
            <p:cNvSpPr>
              <a:spLocks noChangeArrowheads="1"/>
            </p:cNvSpPr>
            <p:nvPr/>
          </p:nvSpPr>
          <p:spPr bwMode="auto">
            <a:xfrm>
              <a:off x="3556915" y="4582156"/>
              <a:ext cx="176911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56" name="Oval 115"/>
            <p:cNvSpPr>
              <a:spLocks noChangeArrowheads="1"/>
            </p:cNvSpPr>
            <p:nvPr/>
          </p:nvSpPr>
          <p:spPr bwMode="auto">
            <a:xfrm>
              <a:off x="3873494" y="4670235"/>
              <a:ext cx="178774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57" name="Oval 116"/>
            <p:cNvSpPr>
              <a:spLocks noChangeArrowheads="1"/>
            </p:cNvSpPr>
            <p:nvPr/>
          </p:nvSpPr>
          <p:spPr bwMode="auto">
            <a:xfrm flipH="1">
              <a:off x="4255250" y="4670235"/>
              <a:ext cx="176912" cy="17788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58" name="Oval 117"/>
            <p:cNvSpPr>
              <a:spLocks noChangeArrowheads="1"/>
            </p:cNvSpPr>
            <p:nvPr/>
          </p:nvSpPr>
          <p:spPr bwMode="auto">
            <a:xfrm flipH="1">
              <a:off x="4560656" y="4606334"/>
              <a:ext cx="176912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159" name="Oval 118"/>
            <p:cNvSpPr>
              <a:spLocks noChangeArrowheads="1"/>
            </p:cNvSpPr>
            <p:nvPr/>
          </p:nvSpPr>
          <p:spPr bwMode="auto">
            <a:xfrm flipH="1">
              <a:off x="4839990" y="4454355"/>
              <a:ext cx="176912" cy="1778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42027" name="TextBox 14"/>
            <p:cNvSpPr txBox="1">
              <a:spLocks noChangeArrowheads="1"/>
            </p:cNvSpPr>
            <p:nvPr/>
          </p:nvSpPr>
          <p:spPr bwMode="auto">
            <a:xfrm>
              <a:off x="1784579" y="3544703"/>
              <a:ext cx="1206500" cy="47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Heat Exchanger</a:t>
              </a:r>
            </a:p>
          </p:txBody>
        </p:sp>
        <p:cxnSp>
          <p:nvCxnSpPr>
            <p:cNvPr id="42028" name="Straight Arrow Connector 64"/>
            <p:cNvCxnSpPr>
              <a:cxnSpLocks noChangeShapeType="1"/>
              <a:stCxn id="42027" idx="0"/>
            </p:cNvCxnSpPr>
            <p:nvPr/>
          </p:nvCxnSpPr>
          <p:spPr bwMode="auto">
            <a:xfrm flipV="1">
              <a:off x="2387829" y="3273062"/>
              <a:ext cx="710537" cy="271641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29" name="Rectangle 69"/>
            <p:cNvSpPr>
              <a:spLocks noChangeArrowheads="1"/>
            </p:cNvSpPr>
            <p:nvPr/>
          </p:nvSpPr>
          <p:spPr bwMode="auto">
            <a:xfrm>
              <a:off x="4876800" y="1347911"/>
              <a:ext cx="584200" cy="46043"/>
            </a:xfrm>
            <a:prstGeom prst="rect">
              <a:avLst/>
            </a:prstGeom>
            <a:solidFill>
              <a:srgbClr val="953735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100"/>
            </a:p>
          </p:txBody>
        </p:sp>
        <p:sp>
          <p:nvSpPr>
            <p:cNvPr id="42030" name="Rectangle 123"/>
            <p:cNvSpPr>
              <a:spLocks noChangeArrowheads="1"/>
            </p:cNvSpPr>
            <p:nvPr/>
          </p:nvSpPr>
          <p:spPr bwMode="auto">
            <a:xfrm>
              <a:off x="2755900" y="1297105"/>
              <a:ext cx="584200" cy="46043"/>
            </a:xfrm>
            <a:prstGeom prst="rect">
              <a:avLst/>
            </a:prstGeom>
            <a:solidFill>
              <a:srgbClr val="953735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100"/>
            </a:p>
          </p:txBody>
        </p:sp>
        <p:sp>
          <p:nvSpPr>
            <p:cNvPr id="42031" name="Rectangle 70"/>
            <p:cNvSpPr>
              <a:spLocks noChangeArrowheads="1"/>
            </p:cNvSpPr>
            <p:nvPr/>
          </p:nvSpPr>
          <p:spPr bwMode="auto">
            <a:xfrm>
              <a:off x="3352800" y="1292342"/>
              <a:ext cx="76200" cy="3035676"/>
            </a:xfrm>
            <a:prstGeom prst="rect">
              <a:avLst/>
            </a:prstGeom>
            <a:solidFill>
              <a:srgbClr val="953735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100"/>
            </a:p>
          </p:txBody>
        </p:sp>
        <p:sp>
          <p:nvSpPr>
            <p:cNvPr id="42032" name="Rectangle 125"/>
            <p:cNvSpPr>
              <a:spLocks noChangeArrowheads="1"/>
            </p:cNvSpPr>
            <p:nvPr/>
          </p:nvSpPr>
          <p:spPr bwMode="auto">
            <a:xfrm flipH="1">
              <a:off x="4805363" y="1343148"/>
              <a:ext cx="84137" cy="3010273"/>
            </a:xfrm>
            <a:prstGeom prst="rect">
              <a:avLst/>
            </a:prstGeom>
            <a:solidFill>
              <a:srgbClr val="953735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100"/>
            </a:p>
          </p:txBody>
        </p:sp>
        <p:sp>
          <p:nvSpPr>
            <p:cNvPr id="166" name="Block Arc 165"/>
            <p:cNvSpPr/>
            <p:nvPr/>
          </p:nvSpPr>
          <p:spPr bwMode="auto">
            <a:xfrm rot="10800000">
              <a:off x="3327860" y="4048502"/>
              <a:ext cx="1588483" cy="557832"/>
            </a:xfrm>
            <a:prstGeom prst="blockArc">
              <a:avLst>
                <a:gd name="adj1" fmla="val 10690902"/>
                <a:gd name="adj2" fmla="val 0"/>
                <a:gd name="adj3" fmla="val 25000"/>
              </a:avLst>
            </a:prstGeom>
            <a:solidFill>
              <a:srgbClr val="953735"/>
            </a:solidFill>
            <a:ln w="158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 sz="1100"/>
            </a:p>
          </p:txBody>
        </p:sp>
        <p:sp>
          <p:nvSpPr>
            <p:cNvPr id="42034" name="Rectangle 72"/>
            <p:cNvSpPr>
              <a:spLocks noChangeArrowheads="1"/>
            </p:cNvSpPr>
            <p:nvPr/>
          </p:nvSpPr>
          <p:spPr bwMode="auto">
            <a:xfrm>
              <a:off x="4114800" y="4594751"/>
              <a:ext cx="50800" cy="800199"/>
            </a:xfrm>
            <a:prstGeom prst="rect">
              <a:avLst/>
            </a:prstGeom>
            <a:solidFill>
              <a:srgbClr val="953735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sz="1100"/>
            </a:p>
          </p:txBody>
        </p:sp>
        <p:cxnSp>
          <p:nvCxnSpPr>
            <p:cNvPr id="42035" name="Straight Arrow Connector 74"/>
            <p:cNvCxnSpPr>
              <a:cxnSpLocks noChangeShapeType="1"/>
            </p:cNvCxnSpPr>
            <p:nvPr/>
          </p:nvCxnSpPr>
          <p:spPr bwMode="auto">
            <a:xfrm>
              <a:off x="2794000" y="1254220"/>
              <a:ext cx="647700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6" name="Straight Arrow Connector 130"/>
            <p:cNvCxnSpPr>
              <a:cxnSpLocks noChangeShapeType="1"/>
            </p:cNvCxnSpPr>
            <p:nvPr/>
          </p:nvCxnSpPr>
          <p:spPr bwMode="auto">
            <a:xfrm flipH="1">
              <a:off x="4800600" y="1279620"/>
              <a:ext cx="647700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7" name="Straight Arrow Connector 78"/>
            <p:cNvCxnSpPr>
              <a:cxnSpLocks noChangeShapeType="1"/>
            </p:cNvCxnSpPr>
            <p:nvPr/>
          </p:nvCxnSpPr>
          <p:spPr bwMode="auto">
            <a:xfrm>
              <a:off x="4208780" y="5036746"/>
              <a:ext cx="0" cy="43185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8" name="Straight Arrow Connector 84"/>
            <p:cNvCxnSpPr>
              <a:cxnSpLocks noChangeShapeType="1"/>
            </p:cNvCxnSpPr>
            <p:nvPr/>
          </p:nvCxnSpPr>
          <p:spPr bwMode="auto">
            <a:xfrm>
              <a:off x="4521200" y="819823"/>
              <a:ext cx="0" cy="1193948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39" name="TextBox 85"/>
            <p:cNvSpPr txBox="1">
              <a:spLocks noChangeArrowheads="1"/>
            </p:cNvSpPr>
            <p:nvPr/>
          </p:nvSpPr>
          <p:spPr bwMode="auto">
            <a:xfrm>
              <a:off x="4445000" y="756315"/>
              <a:ext cx="462791" cy="319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/>
                <a:t>B</a:t>
              </a:r>
              <a:r>
                <a:rPr lang="en-US" sz="1400" baseline="-25000"/>
                <a:t>0</a:t>
              </a:r>
              <a:endParaRPr lang="en-US" sz="1400"/>
            </a:p>
          </p:txBody>
        </p:sp>
        <p:sp>
          <p:nvSpPr>
            <p:cNvPr id="42040" name="TextBox 86"/>
            <p:cNvSpPr txBox="1">
              <a:spLocks noChangeArrowheads="1"/>
            </p:cNvSpPr>
            <p:nvPr/>
          </p:nvSpPr>
          <p:spPr bwMode="auto">
            <a:xfrm>
              <a:off x="2887980" y="514985"/>
              <a:ext cx="2802984" cy="28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i="0">
                  <a:solidFill>
                    <a:schemeClr val="tx1"/>
                  </a:solidFill>
                </a:rPr>
                <a:t>Divertor Heat and Particles Flux</a:t>
              </a:r>
            </a:p>
          </p:txBody>
        </p:sp>
        <p:sp>
          <p:nvSpPr>
            <p:cNvPr id="42041" name="TextBox 146"/>
            <p:cNvSpPr txBox="1">
              <a:spLocks noChangeArrowheads="1"/>
            </p:cNvSpPr>
            <p:nvPr/>
          </p:nvSpPr>
          <p:spPr bwMode="auto">
            <a:xfrm>
              <a:off x="5448300" y="962101"/>
              <a:ext cx="3451702" cy="50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i="0" dirty="0">
                  <a:solidFill>
                    <a:schemeClr val="tx1"/>
                  </a:solidFill>
                </a:rPr>
                <a:t>Liquid Lithium (LL)</a:t>
              </a:r>
            </a:p>
            <a:p>
              <a:pPr eaLnBrk="1" hangingPunct="1">
                <a:buFontTx/>
                <a:buNone/>
              </a:pPr>
              <a:r>
                <a:rPr lang="en-US" i="0" dirty="0">
                  <a:solidFill>
                    <a:schemeClr val="tx1"/>
                  </a:solidFill>
                </a:rPr>
                <a:t>   ~ 1 l/</a:t>
              </a:r>
              <a:r>
                <a:rPr lang="en-US" i="0" dirty="0" smtClean="0">
                  <a:solidFill>
                    <a:schemeClr val="tx1"/>
                  </a:solidFill>
                </a:rPr>
                <a:t>sec for pumping / dust removal</a:t>
              </a:r>
              <a:r>
                <a:rPr lang="en-US" i="0" dirty="0">
                  <a:solidFill>
                    <a:schemeClr val="tx1"/>
                  </a:solidFill>
                </a:rPr>
                <a:t>		</a:t>
              </a:r>
            </a:p>
          </p:txBody>
        </p:sp>
        <p:sp>
          <p:nvSpPr>
            <p:cNvPr id="42042" name="TextBox 147"/>
            <p:cNvSpPr txBox="1">
              <a:spLocks noChangeArrowheads="1"/>
            </p:cNvSpPr>
            <p:nvPr/>
          </p:nvSpPr>
          <p:spPr bwMode="auto">
            <a:xfrm>
              <a:off x="2966719" y="5483835"/>
              <a:ext cx="3365500" cy="47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i="0">
                  <a:solidFill>
                    <a:schemeClr val="tx1"/>
                  </a:solidFill>
                </a:rPr>
                <a:t>LL Purification System to remove tritium, impurities, and dust</a:t>
              </a:r>
            </a:p>
          </p:txBody>
        </p:sp>
        <p:cxnSp>
          <p:nvCxnSpPr>
            <p:cNvPr id="42043" name="Straight Arrow Connector 89"/>
            <p:cNvCxnSpPr>
              <a:cxnSpLocks noChangeShapeType="1"/>
            </p:cNvCxnSpPr>
            <p:nvPr/>
          </p:nvCxnSpPr>
          <p:spPr bwMode="auto">
            <a:xfrm>
              <a:off x="2442952" y="2388819"/>
              <a:ext cx="1006047" cy="15496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4" name="Straight Arrow Connector 76"/>
            <p:cNvCxnSpPr>
              <a:cxnSpLocks noChangeShapeType="1"/>
            </p:cNvCxnSpPr>
            <p:nvPr/>
          </p:nvCxnSpPr>
          <p:spPr bwMode="auto">
            <a:xfrm>
              <a:off x="3505200" y="1305026"/>
              <a:ext cx="0" cy="302297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5" name="Straight Arrow Connector 133"/>
            <p:cNvCxnSpPr>
              <a:cxnSpLocks noChangeShapeType="1"/>
            </p:cNvCxnSpPr>
            <p:nvPr/>
          </p:nvCxnSpPr>
          <p:spPr bwMode="auto">
            <a:xfrm>
              <a:off x="4762500" y="1292324"/>
              <a:ext cx="0" cy="3022975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6" name="Straight Arrow Connector 80"/>
            <p:cNvCxnSpPr>
              <a:cxnSpLocks noChangeShapeType="1"/>
            </p:cNvCxnSpPr>
            <p:nvPr/>
          </p:nvCxnSpPr>
          <p:spPr bwMode="auto">
            <a:xfrm>
              <a:off x="3568700" y="4289909"/>
              <a:ext cx="514350" cy="16512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7" name="Straight Arrow Connector 139"/>
            <p:cNvCxnSpPr>
              <a:cxnSpLocks noChangeShapeType="1"/>
            </p:cNvCxnSpPr>
            <p:nvPr/>
          </p:nvCxnSpPr>
          <p:spPr bwMode="auto">
            <a:xfrm flipH="1">
              <a:off x="4216400" y="4277209"/>
              <a:ext cx="514350" cy="16512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48" name="Rectangle 48"/>
            <p:cNvSpPr>
              <a:spLocks noChangeArrowheads="1"/>
            </p:cNvSpPr>
            <p:nvPr/>
          </p:nvSpPr>
          <p:spPr bwMode="auto">
            <a:xfrm>
              <a:off x="5197540" y="3853346"/>
              <a:ext cx="3822455" cy="90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en-US" sz="1600" i="0" dirty="0">
                  <a:solidFill>
                    <a:srgbClr val="FF0000"/>
                  </a:solidFill>
                </a:rPr>
                <a:t>Li Evap. </a:t>
              </a:r>
              <a:r>
                <a:rPr lang="en-US" sz="1600" i="0" dirty="0" smtClean="0">
                  <a:solidFill>
                    <a:srgbClr val="FF0000"/>
                  </a:solidFill>
                </a:rPr>
                <a:t>/ Ionization (</a:t>
              </a:r>
              <a:r>
                <a:rPr lang="en-US" sz="1600" i="0" dirty="0">
                  <a:solidFill>
                    <a:srgbClr val="FF0000"/>
                  </a:solidFill>
                </a:rPr>
                <a:t>RLLD</a:t>
              </a:r>
              <a:r>
                <a:rPr lang="en-US" sz="1600" i="0" dirty="0" smtClean="0">
                  <a:solidFill>
                    <a:srgbClr val="FF0000"/>
                  </a:solidFill>
                </a:rPr>
                <a:t>)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~ few mole/sec</a:t>
              </a:r>
            </a:p>
            <a:p>
              <a:pPr algn="ctr">
                <a:buFontTx/>
                <a:buNone/>
              </a:pPr>
              <a:endParaRPr lang="en-US" sz="1600" i="0" dirty="0">
                <a:solidFill>
                  <a:srgbClr val="FF0000"/>
                </a:solidFill>
              </a:endParaRPr>
            </a:p>
          </p:txBody>
        </p:sp>
        <p:sp>
          <p:nvSpPr>
            <p:cNvPr id="42049" name="Rectangle 48"/>
            <p:cNvSpPr>
              <a:spLocks noChangeArrowheads="1"/>
            </p:cNvSpPr>
            <p:nvPr/>
          </p:nvSpPr>
          <p:spPr bwMode="auto">
            <a:xfrm>
              <a:off x="5286925" y="2444084"/>
              <a:ext cx="2942234" cy="40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en-US" i="0" dirty="0">
                  <a:solidFill>
                    <a:srgbClr val="000000"/>
                  </a:solidFill>
                </a:rPr>
                <a:t>Li </a:t>
              </a:r>
              <a:r>
                <a:rPr lang="en-US" i="0" dirty="0" err="1">
                  <a:solidFill>
                    <a:srgbClr val="000000"/>
                  </a:solidFill>
                </a:rPr>
                <a:t>Radiative</a:t>
              </a:r>
              <a:r>
                <a:rPr lang="en-US" i="0" dirty="0">
                  <a:solidFill>
                    <a:srgbClr val="000000"/>
                  </a:solidFill>
                </a:rPr>
                <a:t> Mantle</a:t>
              </a:r>
            </a:p>
          </p:txBody>
        </p:sp>
        <p:sp>
          <p:nvSpPr>
            <p:cNvPr id="42050" name="Rectangle 48"/>
            <p:cNvSpPr>
              <a:spLocks noChangeArrowheads="1"/>
            </p:cNvSpPr>
            <p:nvPr/>
          </p:nvSpPr>
          <p:spPr bwMode="auto">
            <a:xfrm>
              <a:off x="4748617" y="3024369"/>
              <a:ext cx="5007659" cy="34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ts val="1675"/>
                </a:lnSpc>
                <a:spcBef>
                  <a:spcPct val="0"/>
                </a:spcBef>
                <a:buFontTx/>
                <a:buNone/>
              </a:pPr>
              <a:r>
                <a:rPr lang="en-US" i="0" dirty="0">
                  <a:solidFill>
                    <a:srgbClr val="000000"/>
                  </a:solidFill>
                </a:rPr>
                <a:t>Li wall coating </a:t>
              </a:r>
              <a:r>
                <a:rPr lang="en-US" i="0" dirty="0" smtClean="0">
                  <a:solidFill>
                    <a:srgbClr val="000000"/>
                  </a:solidFill>
                </a:rPr>
                <a:t>/condensation</a:t>
              </a:r>
              <a:endParaRPr lang="en-US" i="0" dirty="0">
                <a:solidFill>
                  <a:srgbClr val="000000"/>
                </a:solidFill>
              </a:endParaRPr>
            </a:p>
          </p:txBody>
        </p:sp>
        <p:cxnSp>
          <p:nvCxnSpPr>
            <p:cNvPr id="184" name="Straight Arrow Connector 183"/>
            <p:cNvCxnSpPr/>
            <p:nvPr/>
          </p:nvCxnSpPr>
          <p:spPr bwMode="auto">
            <a:xfrm flipH="1">
              <a:off x="4076477" y="2692778"/>
              <a:ext cx="1657383" cy="3229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 bwMode="auto">
            <a:xfrm flipH="1">
              <a:off x="4136067" y="4060591"/>
              <a:ext cx="1502820" cy="1588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 bwMode="auto">
            <a:xfrm rot="10800000" flipV="1">
              <a:off x="4828817" y="3231613"/>
              <a:ext cx="703923" cy="3056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54" name="Rectangle 48"/>
            <p:cNvSpPr>
              <a:spLocks noChangeArrowheads="1"/>
            </p:cNvSpPr>
            <p:nvPr/>
          </p:nvSpPr>
          <p:spPr bwMode="auto">
            <a:xfrm>
              <a:off x="5322518" y="3582781"/>
              <a:ext cx="1346200" cy="28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i="0">
                  <a:solidFill>
                    <a:srgbClr val="000000"/>
                  </a:solidFill>
                </a:rPr>
                <a:t>Li path</a:t>
              </a:r>
            </a:p>
          </p:txBody>
        </p:sp>
        <p:cxnSp>
          <p:nvCxnSpPr>
            <p:cNvPr id="188" name="Straight Arrow Connector 187"/>
            <p:cNvCxnSpPr/>
            <p:nvPr/>
          </p:nvCxnSpPr>
          <p:spPr bwMode="auto">
            <a:xfrm flipH="1">
              <a:off x="4471269" y="3770448"/>
              <a:ext cx="1098716" cy="1588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56" name="TextBox 47"/>
            <p:cNvSpPr txBox="1">
              <a:spLocks noChangeArrowheads="1"/>
            </p:cNvSpPr>
            <p:nvPr/>
          </p:nvSpPr>
          <p:spPr bwMode="auto">
            <a:xfrm>
              <a:off x="5213500" y="4956257"/>
              <a:ext cx="1935163" cy="67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i="0">
                  <a:solidFill>
                    <a:schemeClr val="tx1"/>
                  </a:solidFill>
                  <a:latin typeface="Arial" charset="0"/>
                </a:rPr>
                <a:t>Reduced Divertor Heat and Particle Flux</a:t>
              </a:r>
            </a:p>
          </p:txBody>
        </p:sp>
        <p:cxnSp>
          <p:nvCxnSpPr>
            <p:cNvPr id="190" name="Straight Arrow Connector 189"/>
            <p:cNvCxnSpPr/>
            <p:nvPr/>
          </p:nvCxnSpPr>
          <p:spPr bwMode="auto">
            <a:xfrm flipH="1" flipV="1">
              <a:off x="4098823" y="4036412"/>
              <a:ext cx="1456264" cy="9775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 bwMode="auto">
            <a:xfrm>
              <a:off x="2636973" y="1684188"/>
              <a:ext cx="849177" cy="23833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59" name="TextBox 47"/>
            <p:cNvSpPr txBox="1">
              <a:spLocks noChangeArrowheads="1"/>
            </p:cNvSpPr>
            <p:nvPr/>
          </p:nvSpPr>
          <p:spPr bwMode="auto">
            <a:xfrm>
              <a:off x="1303855" y="1118406"/>
              <a:ext cx="1624014" cy="479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i="0">
                  <a:solidFill>
                    <a:schemeClr val="tx1"/>
                  </a:solidFill>
                  <a:latin typeface="Arial" charset="0"/>
                </a:rPr>
                <a:t>Particle pumping by Li coated wall</a:t>
              </a:r>
            </a:p>
          </p:txBody>
        </p:sp>
        <p:sp>
          <p:nvSpPr>
            <p:cNvPr id="42060" name="TextBox 47"/>
            <p:cNvSpPr txBox="1">
              <a:spLocks noChangeArrowheads="1"/>
            </p:cNvSpPr>
            <p:nvPr/>
          </p:nvSpPr>
          <p:spPr bwMode="auto">
            <a:xfrm>
              <a:off x="1447828" y="4896147"/>
              <a:ext cx="1935163" cy="28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i="0">
                  <a:solidFill>
                    <a:schemeClr val="tx1"/>
                  </a:solidFill>
                  <a:latin typeface="Arial" charset="0"/>
                </a:rPr>
                <a:t>Divertor Strike Point</a:t>
              </a:r>
            </a:p>
          </p:txBody>
        </p:sp>
        <p:cxnSp>
          <p:nvCxnSpPr>
            <p:cNvPr id="194" name="Straight Arrow Connector 193"/>
            <p:cNvCxnSpPr/>
            <p:nvPr/>
          </p:nvCxnSpPr>
          <p:spPr bwMode="auto">
            <a:xfrm flipV="1">
              <a:off x="2949828" y="4414634"/>
              <a:ext cx="1191827" cy="530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90" name="TextBox 1"/>
          <p:cNvSpPr txBox="1">
            <a:spLocks noChangeArrowheads="1"/>
          </p:cNvSpPr>
          <p:nvPr/>
        </p:nvSpPr>
        <p:spPr bwMode="auto">
          <a:xfrm>
            <a:off x="1092200" y="1001712"/>
            <a:ext cx="805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i="0" dirty="0">
                <a:solidFill>
                  <a:srgbClr val="FF0000"/>
                </a:solidFill>
              </a:rPr>
              <a:t>RLLD / ARLLD: Lithium provides low recycling </a:t>
            </a:r>
            <a:r>
              <a:rPr lang="en-US" sz="1800" i="0" dirty="0" err="1">
                <a:solidFill>
                  <a:srgbClr val="FF0000"/>
                </a:solidFill>
              </a:rPr>
              <a:t>radiative</a:t>
            </a:r>
            <a:r>
              <a:rPr lang="en-US" sz="1800" i="0" dirty="0">
                <a:solidFill>
                  <a:srgbClr val="FF0000"/>
                </a:solidFill>
              </a:rPr>
              <a:t> </a:t>
            </a:r>
            <a:r>
              <a:rPr lang="en-US" sz="1800" i="0" dirty="0" err="1">
                <a:solidFill>
                  <a:srgbClr val="FF0000"/>
                </a:solidFill>
              </a:rPr>
              <a:t>divertor</a:t>
            </a:r>
            <a:r>
              <a:rPr lang="en-US" sz="1800" i="0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1991" name="Left Arrow 3"/>
          <p:cNvSpPr>
            <a:spLocks noChangeArrowheads="1"/>
          </p:cNvSpPr>
          <p:nvPr/>
        </p:nvSpPr>
        <p:spPr bwMode="auto">
          <a:xfrm>
            <a:off x="4395788" y="2489200"/>
            <a:ext cx="1104900" cy="152400"/>
          </a:xfrm>
          <a:prstGeom prst="leftArrow">
            <a:avLst>
              <a:gd name="adj1" fmla="val 50000"/>
              <a:gd name="adj2" fmla="val 50012"/>
            </a:avLst>
          </a:prstGeom>
          <a:solidFill>
            <a:srgbClr val="009973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2" name="Rectangle 48"/>
          <p:cNvSpPr>
            <a:spLocks noChangeArrowheads="1"/>
          </p:cNvSpPr>
          <p:nvPr/>
        </p:nvSpPr>
        <p:spPr bwMode="auto">
          <a:xfrm>
            <a:off x="5257800" y="2362200"/>
            <a:ext cx="310197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600" i="0" dirty="0">
                <a:solidFill>
                  <a:srgbClr val="FF0000"/>
                </a:solidFill>
              </a:rPr>
              <a:t>Active LL </a:t>
            </a:r>
            <a:r>
              <a:rPr lang="en-US" sz="1600" i="0" dirty="0" smtClean="0">
                <a:solidFill>
                  <a:srgbClr val="FF0000"/>
                </a:solidFill>
              </a:rPr>
              <a:t>Injection (</a:t>
            </a:r>
            <a:r>
              <a:rPr lang="en-US" sz="1600" i="0" dirty="0">
                <a:solidFill>
                  <a:srgbClr val="FF0000"/>
                </a:solidFill>
              </a:rPr>
              <a:t>ARLLD</a:t>
            </a:r>
            <a:r>
              <a:rPr lang="en-US" sz="1600" i="0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~ few mole/sec</a:t>
            </a:r>
            <a:endParaRPr lang="en-US" sz="16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07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151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6BF767BE-D090-5141-8AB7-77FD5F346CE5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11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44034" name="Rectangle 43"/>
          <p:cNvSpPr>
            <a:spLocks noChangeArrowheads="1"/>
          </p:cNvSpPr>
          <p:nvPr/>
        </p:nvSpPr>
        <p:spPr bwMode="auto">
          <a:xfrm>
            <a:off x="0" y="2540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3600" b="1" i="0" dirty="0">
                <a:solidFill>
                  <a:srgbClr val="0723FF"/>
                </a:solidFill>
              </a:rPr>
              <a:t>Concerns for lithium in reactor application</a:t>
            </a:r>
            <a:endParaRPr lang="en-US" sz="2400" b="1" i="0" dirty="0">
              <a:solidFill>
                <a:srgbClr val="0723FF"/>
              </a:solidFill>
              <a:latin typeface="Helvetica Neue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055688"/>
            <a:ext cx="4414837" cy="457993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 smtClean="0"/>
              <a:t>Lithium evaporation is too high in reactor PFC temperatures of ~ 600 °C.  LL needs to be ≤ 450°C.</a:t>
            </a:r>
          </a:p>
          <a:p>
            <a:pPr marL="0" indent="0">
              <a:buFontTx/>
              <a:buNone/>
              <a:defRPr/>
            </a:pPr>
            <a:endParaRPr lang="en-US" b="1" dirty="0" smtClean="0"/>
          </a:p>
          <a:p>
            <a:pPr>
              <a:defRPr/>
            </a:pPr>
            <a:r>
              <a:rPr lang="en-US" b="1" dirty="0" smtClean="0"/>
              <a:t>Lithium can trap tritium and make the tritium inventory issues worse.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 smtClean="0"/>
              <a:t>Lithium is volatile and unsafe.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 smtClean="0"/>
              <a:t>Lithium is corrosive.</a:t>
            </a:r>
            <a:endParaRPr lang="en-US" b="1" dirty="0"/>
          </a:p>
        </p:txBody>
      </p:sp>
      <p:grpSp>
        <p:nvGrpSpPr>
          <p:cNvPr id="44036" name="Group 3"/>
          <p:cNvGrpSpPr>
            <a:grpSpLocks/>
          </p:cNvGrpSpPr>
          <p:nvPr/>
        </p:nvGrpSpPr>
        <p:grpSpPr bwMode="auto">
          <a:xfrm>
            <a:off x="4616450" y="1263650"/>
            <a:ext cx="4033838" cy="2249488"/>
            <a:chOff x="7423404" y="1060704"/>
            <a:chExt cx="4034028" cy="2249424"/>
          </a:xfrm>
        </p:grpSpPr>
        <p:pic>
          <p:nvPicPr>
            <p:cNvPr id="44051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870" t="16460" r="21751" b="6589"/>
            <a:stretch>
              <a:fillRect/>
            </a:stretch>
          </p:blipFill>
          <p:spPr bwMode="auto">
            <a:xfrm>
              <a:off x="7423404" y="1179576"/>
              <a:ext cx="3959352" cy="213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" t="15080" r="19884" b="54057"/>
            <a:stretch>
              <a:fillRect/>
            </a:stretch>
          </p:blipFill>
          <p:spPr bwMode="auto">
            <a:xfrm>
              <a:off x="7772400" y="1060704"/>
              <a:ext cx="3685032" cy="206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5880100" y="3505200"/>
            <a:ext cx="2254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>
                <a:solidFill>
                  <a:schemeClr val="tx1"/>
                </a:solidFill>
              </a:rPr>
              <a:t>LL Surface Temp (°C)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4597400" y="990600"/>
            <a:ext cx="1638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>
                <a:solidFill>
                  <a:srgbClr val="000000"/>
                </a:solidFill>
              </a:rPr>
              <a:t>Log N-Li / m</a:t>
            </a:r>
            <a:r>
              <a:rPr lang="en-US" sz="1800" i="0" baseline="30000">
                <a:solidFill>
                  <a:srgbClr val="000000"/>
                </a:solidFill>
              </a:rPr>
              <a:t>2</a:t>
            </a:r>
            <a:r>
              <a:rPr lang="en-US" sz="1600" i="0">
                <a:solidFill>
                  <a:srgbClr val="000000"/>
                </a:solidFill>
              </a:rPr>
              <a:t>-s</a:t>
            </a:r>
          </a:p>
        </p:txBody>
      </p:sp>
      <p:sp>
        <p:nvSpPr>
          <p:cNvPr id="44039" name="Rectangle 18"/>
          <p:cNvSpPr>
            <a:spLocks noChangeArrowheads="1"/>
          </p:cNvSpPr>
          <p:nvPr/>
        </p:nvSpPr>
        <p:spPr bwMode="auto">
          <a:xfrm>
            <a:off x="4927600" y="1422400"/>
            <a:ext cx="46038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TextBox 3"/>
          <p:cNvSpPr txBox="1">
            <a:spLocks noChangeArrowheads="1"/>
          </p:cNvSpPr>
          <p:nvPr/>
        </p:nvSpPr>
        <p:spPr bwMode="auto">
          <a:xfrm>
            <a:off x="6311900" y="1028700"/>
            <a:ext cx="2671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/>
              <a:t>Lithium Evaporation Rate</a:t>
            </a:r>
          </a:p>
        </p:txBody>
      </p:sp>
      <p:pic>
        <p:nvPicPr>
          <p:cNvPr id="4404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171950"/>
            <a:ext cx="43307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2"/>
          <p:cNvSpPr txBox="1">
            <a:spLocks noChangeArrowheads="1"/>
          </p:cNvSpPr>
          <p:nvPr/>
        </p:nvSpPr>
        <p:spPr bwMode="auto">
          <a:xfrm>
            <a:off x="4737100" y="3911600"/>
            <a:ext cx="427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IFMIF : International Fusion Materials Irradiation Facility</a:t>
            </a:r>
          </a:p>
        </p:txBody>
      </p:sp>
      <p:sp>
        <p:nvSpPr>
          <p:cNvPr id="44043" name="Rectangle 13"/>
          <p:cNvSpPr>
            <a:spLocks noChangeArrowheads="1"/>
          </p:cNvSpPr>
          <p:nvPr/>
        </p:nvSpPr>
        <p:spPr bwMode="auto">
          <a:xfrm>
            <a:off x="6464300" y="6264275"/>
            <a:ext cx="304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i="0" u="sng"/>
              <a:t>H. Kondo</a:t>
            </a:r>
            <a:r>
              <a:rPr lang="en-US" sz="1400" i="0"/>
              <a:t>, et al., , FE&amp;D (2012)</a:t>
            </a:r>
          </a:p>
        </p:txBody>
      </p:sp>
      <p:sp>
        <p:nvSpPr>
          <p:cNvPr id="44044" name="Rectangle 1"/>
          <p:cNvSpPr>
            <a:spLocks noChangeArrowheads="1"/>
          </p:cNvSpPr>
          <p:nvPr/>
        </p:nvSpPr>
        <p:spPr bwMode="auto">
          <a:xfrm>
            <a:off x="6608763" y="1384300"/>
            <a:ext cx="46037" cy="1651000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TextBox 3"/>
          <p:cNvSpPr txBox="1">
            <a:spLocks noChangeArrowheads="1"/>
          </p:cNvSpPr>
          <p:nvPr/>
        </p:nvSpPr>
        <p:spPr bwMode="auto">
          <a:xfrm>
            <a:off x="5803900" y="1485900"/>
            <a:ext cx="941388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lang="en-US" i="0">
                <a:solidFill>
                  <a:srgbClr val="FF0000"/>
                </a:solidFill>
              </a:rPr>
              <a:t>LL operating range</a:t>
            </a:r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5872163" y="1397000"/>
            <a:ext cx="46037" cy="1651000"/>
          </a:xfrm>
          <a:prstGeom prst="rect">
            <a:avLst/>
          </a:prstGeom>
          <a:solidFill>
            <a:srgbClr val="FF0000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7" name="Left-Right Arrow 4"/>
          <p:cNvSpPr>
            <a:spLocks noChangeArrowheads="1"/>
          </p:cNvSpPr>
          <p:nvPr/>
        </p:nvSpPr>
        <p:spPr bwMode="auto">
          <a:xfrm>
            <a:off x="5905500" y="1435100"/>
            <a:ext cx="736600" cy="127000"/>
          </a:xfrm>
          <a:prstGeom prst="leftRight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8" name="Oval 5"/>
          <p:cNvSpPr>
            <a:spLocks noChangeArrowheads="1"/>
          </p:cNvSpPr>
          <p:nvPr/>
        </p:nvSpPr>
        <p:spPr bwMode="auto">
          <a:xfrm>
            <a:off x="6934200" y="1511300"/>
            <a:ext cx="330200" cy="368300"/>
          </a:xfrm>
          <a:prstGeom prst="ellipse">
            <a:avLst/>
          </a:prstGeom>
          <a:noFill/>
          <a:ln w="28575">
            <a:solidFill>
              <a:srgbClr val="072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9" name="TextBox 6"/>
          <p:cNvSpPr txBox="1">
            <a:spLocks noChangeArrowheads="1"/>
          </p:cNvSpPr>
          <p:nvPr/>
        </p:nvSpPr>
        <p:spPr bwMode="auto">
          <a:xfrm>
            <a:off x="7404100" y="1816100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i="0"/>
              <a:t>Reactor FW temperature</a:t>
            </a:r>
          </a:p>
        </p:txBody>
      </p:sp>
      <p:cxnSp>
        <p:nvCxnSpPr>
          <p:cNvPr id="44050" name="Straight Arrow Connector 8"/>
          <p:cNvCxnSpPr>
            <a:cxnSpLocks noChangeShapeType="1"/>
            <a:stCxn id="44049" idx="1"/>
          </p:cNvCxnSpPr>
          <p:nvPr/>
        </p:nvCxnSpPr>
        <p:spPr bwMode="auto">
          <a:xfrm flipH="1" flipV="1">
            <a:off x="7137400" y="1752600"/>
            <a:ext cx="266700" cy="32543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9197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28600" y="1109965"/>
            <a:ext cx="4660900" cy="5380041"/>
          </a:xfrm>
          <a:prstGeom prst="rect">
            <a:avLst/>
          </a:prstGeom>
          <a:noFill/>
        </p:spPr>
        <p:txBody>
          <a:bodyPr lIns="91376" tIns="45688" rIns="91376" bIns="45688">
            <a:spAutoFit/>
          </a:bodyPr>
          <a:lstStyle/>
          <a:p>
            <a:pPr hangingPunct="0">
              <a:lnSpc>
                <a:spcPts val="2200"/>
              </a:lnSpc>
              <a:spcAft>
                <a:spcPts val="600"/>
              </a:spcAft>
              <a:buFontTx/>
              <a:buNone/>
              <a:defRPr/>
            </a:pPr>
            <a:r>
              <a:rPr lang="en-GB" sz="2000" b="1" i="0" dirty="0">
                <a:solidFill>
                  <a:schemeClr val="tx1"/>
                </a:solidFill>
              </a:rPr>
              <a:t>High Temperature First Wall:</a:t>
            </a:r>
          </a:p>
          <a:p>
            <a:pPr marL="342900" indent="-342900" hangingPunct="0">
              <a:lnSpc>
                <a:spcPts val="22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b="1" i="0" dirty="0" smtClean="0">
                <a:solidFill>
                  <a:srgbClr val="0723FF"/>
                </a:solidFill>
              </a:rPr>
              <a:t>High </a:t>
            </a:r>
            <a:r>
              <a:rPr lang="en-GB" sz="2000" b="1" i="0" dirty="0">
                <a:solidFill>
                  <a:srgbClr val="0723FF"/>
                </a:solidFill>
              </a:rPr>
              <a:t>electrical conversion </a:t>
            </a:r>
          </a:p>
          <a:p>
            <a:pPr marL="342900" indent="-342900" hangingPunct="0">
              <a:lnSpc>
                <a:spcPts val="22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b="1" i="0" dirty="0" smtClean="0">
                <a:solidFill>
                  <a:srgbClr val="0723FF"/>
                </a:solidFill>
              </a:rPr>
              <a:t>Cleaner </a:t>
            </a:r>
            <a:r>
              <a:rPr lang="en-GB" sz="2000" b="1" i="0" dirty="0">
                <a:solidFill>
                  <a:srgbClr val="0723FF"/>
                </a:solidFill>
              </a:rPr>
              <a:t>wall – lower T </a:t>
            </a:r>
            <a:r>
              <a:rPr lang="en-GB" sz="2000" b="1" i="0" dirty="0" smtClean="0">
                <a:solidFill>
                  <a:srgbClr val="0723FF"/>
                </a:solidFill>
              </a:rPr>
              <a:t>inventory</a:t>
            </a:r>
          </a:p>
          <a:p>
            <a:pPr marL="342900" indent="-342900" hangingPunct="0">
              <a:lnSpc>
                <a:spcPts val="22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b="1" dirty="0" smtClean="0">
                <a:solidFill>
                  <a:srgbClr val="0723FF"/>
                </a:solidFill>
              </a:rPr>
              <a:t>There are ideas to use lithium for the first all….</a:t>
            </a:r>
            <a:endParaRPr lang="en-GB" sz="2000" b="1" i="0" dirty="0">
              <a:solidFill>
                <a:srgbClr val="0723FF"/>
              </a:solidFill>
            </a:endParaRPr>
          </a:p>
          <a:p>
            <a:pPr hangingPunct="0">
              <a:lnSpc>
                <a:spcPts val="2200"/>
              </a:lnSpc>
              <a:spcAft>
                <a:spcPts val="600"/>
              </a:spcAft>
              <a:buFontTx/>
              <a:buNone/>
              <a:defRPr/>
            </a:pPr>
            <a:endParaRPr lang="en-GB" sz="2000" b="1" i="0" dirty="0" smtClean="0">
              <a:solidFill>
                <a:srgbClr val="000000"/>
              </a:solidFill>
            </a:endParaRPr>
          </a:p>
          <a:p>
            <a:pPr hangingPunct="0">
              <a:lnSpc>
                <a:spcPts val="2200"/>
              </a:lnSpc>
              <a:spcAft>
                <a:spcPts val="600"/>
              </a:spcAft>
              <a:buFontTx/>
              <a:buNone/>
              <a:defRPr/>
            </a:pPr>
            <a:r>
              <a:rPr lang="en-GB" sz="2000" b="1" i="0" dirty="0" smtClean="0">
                <a:solidFill>
                  <a:srgbClr val="000000"/>
                </a:solidFill>
              </a:rPr>
              <a:t>Lower </a:t>
            </a:r>
            <a:r>
              <a:rPr lang="en-GB" sz="2000" b="1" i="0" dirty="0">
                <a:solidFill>
                  <a:srgbClr val="000000"/>
                </a:solidFill>
              </a:rPr>
              <a:t>RLLD Operating Temperature:</a:t>
            </a:r>
          </a:p>
          <a:p>
            <a:pPr marL="342900" indent="-342900" hangingPunct="0">
              <a:lnSpc>
                <a:spcPts val="22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b="1" i="0" dirty="0">
                <a:solidFill>
                  <a:srgbClr val="0723FF"/>
                </a:solidFill>
              </a:rPr>
              <a:t>Prevents excessive Li vaporization pressure. </a:t>
            </a:r>
          </a:p>
          <a:p>
            <a:pPr marL="342900" indent="-342900" hangingPunct="0">
              <a:lnSpc>
                <a:spcPts val="22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b="1" i="0" dirty="0">
                <a:solidFill>
                  <a:srgbClr val="0723FF"/>
                </a:solidFill>
              </a:rPr>
              <a:t>Cooler </a:t>
            </a:r>
            <a:r>
              <a:rPr lang="en-GB" sz="2000" b="1" i="0" dirty="0" err="1">
                <a:solidFill>
                  <a:srgbClr val="0723FF"/>
                </a:solidFill>
              </a:rPr>
              <a:t>divertor</a:t>
            </a:r>
            <a:r>
              <a:rPr lang="en-GB" sz="2000" b="1" i="0" dirty="0">
                <a:solidFill>
                  <a:srgbClr val="0723FF"/>
                </a:solidFill>
              </a:rPr>
              <a:t> provides natural collection (pumping) surfaces for entire reactor chamber. </a:t>
            </a:r>
            <a:endParaRPr lang="en-US" sz="2000" b="1" i="0" dirty="0">
              <a:solidFill>
                <a:srgbClr val="0723FF"/>
              </a:solidFill>
            </a:endParaRPr>
          </a:p>
          <a:p>
            <a:pPr marL="342900" indent="-342900" hangingPunct="0">
              <a:lnSpc>
                <a:spcPts val="22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b="1" i="0" dirty="0">
                <a:solidFill>
                  <a:srgbClr val="0723FF"/>
                </a:solidFill>
              </a:rPr>
              <a:t>May permit use of iron based material for substrates and structural material.</a:t>
            </a:r>
          </a:p>
          <a:p>
            <a:pPr marL="342900" indent="-342900" hangingPunct="0">
              <a:lnSpc>
                <a:spcPts val="22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000" b="1" i="0" dirty="0">
                <a:solidFill>
                  <a:srgbClr val="0723FF"/>
                </a:solidFill>
              </a:rPr>
              <a:t>Reduces Li corrosive issues.</a:t>
            </a:r>
          </a:p>
          <a:p>
            <a:pPr marL="342900" indent="-342900" hangingPunct="0">
              <a:lnSpc>
                <a:spcPts val="22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GB" sz="2000" b="1" i="0" dirty="0">
                <a:solidFill>
                  <a:srgbClr val="0723FF"/>
                </a:solidFill>
              </a:rPr>
              <a:t>Provides safer LL utilization. </a:t>
            </a:r>
            <a:endParaRPr lang="en-US" sz="2000" b="1" i="0" dirty="0">
              <a:solidFill>
                <a:srgbClr val="0723FF"/>
              </a:solidFill>
            </a:endParaRPr>
          </a:p>
        </p:txBody>
      </p:sp>
      <p:grpSp>
        <p:nvGrpSpPr>
          <p:cNvPr id="46082" name="Group 97"/>
          <p:cNvGrpSpPr>
            <a:grpSpLocks/>
          </p:cNvGrpSpPr>
          <p:nvPr/>
        </p:nvGrpSpPr>
        <p:grpSpPr bwMode="auto">
          <a:xfrm>
            <a:off x="4721225" y="1266825"/>
            <a:ext cx="4498975" cy="4741863"/>
            <a:chOff x="2348498" y="750888"/>
            <a:chExt cx="4535760" cy="4780215"/>
          </a:xfrm>
        </p:grpSpPr>
        <p:sp>
          <p:nvSpPr>
            <p:cNvPr id="37" name="Freeform 36"/>
            <p:cNvSpPr/>
            <p:nvPr/>
          </p:nvSpPr>
          <p:spPr bwMode="auto">
            <a:xfrm>
              <a:off x="2478137" y="773293"/>
              <a:ext cx="2762428" cy="4104872"/>
            </a:xfrm>
            <a:custGeom>
              <a:avLst/>
              <a:gdLst>
                <a:gd name="connsiteX0" fmla="*/ 601133 w 3820583"/>
                <a:gd name="connsiteY0" fmla="*/ 5560483 h 5560483"/>
                <a:gd name="connsiteX1" fmla="*/ 1452033 w 3820583"/>
                <a:gd name="connsiteY1" fmla="*/ 4785783 h 5560483"/>
                <a:gd name="connsiteX2" fmla="*/ 385233 w 3820583"/>
                <a:gd name="connsiteY2" fmla="*/ 3655483 h 5560483"/>
                <a:gd name="connsiteX3" fmla="*/ 4233 w 3820583"/>
                <a:gd name="connsiteY3" fmla="*/ 2093383 h 5560483"/>
                <a:gd name="connsiteX4" fmla="*/ 410633 w 3820583"/>
                <a:gd name="connsiteY4" fmla="*/ 620183 h 5560483"/>
                <a:gd name="connsiteX5" fmla="*/ 1960033 w 3820583"/>
                <a:gd name="connsiteY5" fmla="*/ 10583 h 5560483"/>
                <a:gd name="connsiteX6" fmla="*/ 3395133 w 3820583"/>
                <a:gd name="connsiteY6" fmla="*/ 556683 h 5560483"/>
                <a:gd name="connsiteX7" fmla="*/ 3699933 w 3820583"/>
                <a:gd name="connsiteY7" fmla="*/ 2944283 h 5560483"/>
                <a:gd name="connsiteX8" fmla="*/ 2671233 w 3820583"/>
                <a:gd name="connsiteY8" fmla="*/ 4493683 h 5560483"/>
                <a:gd name="connsiteX9" fmla="*/ 3242733 w 3820583"/>
                <a:gd name="connsiteY9" fmla="*/ 5369983 h 5560483"/>
                <a:gd name="connsiteX10" fmla="*/ 3242733 w 3820583"/>
                <a:gd name="connsiteY10" fmla="*/ 5369983 h 556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20583" h="5560483">
                  <a:moveTo>
                    <a:pt x="601133" y="5560483"/>
                  </a:moveTo>
                  <a:cubicBezTo>
                    <a:pt x="1044574" y="5331883"/>
                    <a:pt x="1488016" y="5103283"/>
                    <a:pt x="1452033" y="4785783"/>
                  </a:cubicBezTo>
                  <a:cubicBezTo>
                    <a:pt x="1416050" y="4468283"/>
                    <a:pt x="626533" y="4104216"/>
                    <a:pt x="385233" y="3655483"/>
                  </a:cubicBezTo>
                  <a:cubicBezTo>
                    <a:pt x="143933" y="3206750"/>
                    <a:pt x="0" y="2599266"/>
                    <a:pt x="4233" y="2093383"/>
                  </a:cubicBezTo>
                  <a:cubicBezTo>
                    <a:pt x="8466" y="1587500"/>
                    <a:pt x="84666" y="967316"/>
                    <a:pt x="410633" y="620183"/>
                  </a:cubicBezTo>
                  <a:cubicBezTo>
                    <a:pt x="736600" y="273050"/>
                    <a:pt x="1462616" y="21166"/>
                    <a:pt x="1960033" y="10583"/>
                  </a:cubicBezTo>
                  <a:cubicBezTo>
                    <a:pt x="2457450" y="0"/>
                    <a:pt x="3105150" y="67733"/>
                    <a:pt x="3395133" y="556683"/>
                  </a:cubicBezTo>
                  <a:cubicBezTo>
                    <a:pt x="3685116" y="1045633"/>
                    <a:pt x="3820583" y="2288116"/>
                    <a:pt x="3699933" y="2944283"/>
                  </a:cubicBezTo>
                  <a:cubicBezTo>
                    <a:pt x="3579283" y="3600450"/>
                    <a:pt x="2747433" y="4089400"/>
                    <a:pt x="2671233" y="4493683"/>
                  </a:cubicBezTo>
                  <a:cubicBezTo>
                    <a:pt x="2595033" y="4897966"/>
                    <a:pt x="3242733" y="5369983"/>
                    <a:pt x="3242733" y="5369983"/>
                  </a:cubicBezTo>
                  <a:lnTo>
                    <a:pt x="3242733" y="536998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en-US" i="0"/>
            </a:p>
          </p:txBody>
        </p:sp>
        <p:sp>
          <p:nvSpPr>
            <p:cNvPr id="46086" name="TextBox 12"/>
            <p:cNvSpPr txBox="1">
              <a:spLocks noChangeArrowheads="1"/>
            </p:cNvSpPr>
            <p:nvPr/>
          </p:nvSpPr>
          <p:spPr bwMode="auto">
            <a:xfrm>
              <a:off x="5167879" y="1415032"/>
              <a:ext cx="1465844" cy="125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400" i="0">
                  <a:solidFill>
                    <a:srgbClr val="FF0000"/>
                  </a:solidFill>
                  <a:latin typeface="Arial" charset="0"/>
                </a:rPr>
                <a:t>First Wall / Blanket</a:t>
              </a:r>
            </a:p>
            <a:p>
              <a:pPr eaLnBrk="1" hangingPunct="1">
                <a:buFontTx/>
                <a:buNone/>
              </a:pPr>
              <a:r>
                <a:rPr lang="en-US" sz="1400" i="0">
                  <a:solidFill>
                    <a:srgbClr val="FF0000"/>
                  </a:solidFill>
                  <a:latin typeface="Arial" charset="0"/>
                </a:rPr>
                <a:t>At 500°C – 700°C</a:t>
              </a:r>
            </a:p>
            <a:p>
              <a:pPr eaLnBrk="1" hangingPunct="1">
                <a:buFontTx/>
                <a:buNone/>
              </a:pPr>
              <a:endParaRPr lang="en-US" sz="1400" i="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rot="10800000" flipV="1">
              <a:off x="5042106" y="1419830"/>
              <a:ext cx="643393" cy="0"/>
            </a:xfrm>
            <a:prstGeom prst="straightConnector1">
              <a:avLst/>
            </a:pr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 bwMode="auto">
            <a:xfrm>
              <a:off x="2618980" y="928526"/>
              <a:ext cx="2399119" cy="4056860"/>
            </a:xfrm>
            <a:custGeom>
              <a:avLst/>
              <a:gdLst>
                <a:gd name="connsiteX0" fmla="*/ 895350 w 3346450"/>
                <a:gd name="connsiteY0" fmla="*/ 5374217 h 5509684"/>
                <a:gd name="connsiteX1" fmla="*/ 1543050 w 3346450"/>
                <a:gd name="connsiteY1" fmla="*/ 4574117 h 5509684"/>
                <a:gd name="connsiteX2" fmla="*/ 1009650 w 3346450"/>
                <a:gd name="connsiteY2" fmla="*/ 3951817 h 5509684"/>
                <a:gd name="connsiteX3" fmla="*/ 387350 w 3346450"/>
                <a:gd name="connsiteY3" fmla="*/ 3329517 h 5509684"/>
                <a:gd name="connsiteX4" fmla="*/ 69850 w 3346450"/>
                <a:gd name="connsiteY4" fmla="*/ 2592917 h 5509684"/>
                <a:gd name="connsiteX5" fmla="*/ 31750 w 3346450"/>
                <a:gd name="connsiteY5" fmla="*/ 1526117 h 5509684"/>
                <a:gd name="connsiteX6" fmla="*/ 260350 w 3346450"/>
                <a:gd name="connsiteY6" fmla="*/ 726017 h 5509684"/>
                <a:gd name="connsiteX7" fmla="*/ 882650 w 3346450"/>
                <a:gd name="connsiteY7" fmla="*/ 192617 h 5509684"/>
                <a:gd name="connsiteX8" fmla="*/ 1885950 w 3346450"/>
                <a:gd name="connsiteY8" fmla="*/ 27517 h 5509684"/>
                <a:gd name="connsiteX9" fmla="*/ 2889250 w 3346450"/>
                <a:gd name="connsiteY9" fmla="*/ 357717 h 5509684"/>
                <a:gd name="connsiteX10" fmla="*/ 3282950 w 3346450"/>
                <a:gd name="connsiteY10" fmla="*/ 1500717 h 5509684"/>
                <a:gd name="connsiteX11" fmla="*/ 3270250 w 3346450"/>
                <a:gd name="connsiteY11" fmla="*/ 2758017 h 5509684"/>
                <a:gd name="connsiteX12" fmla="*/ 2965450 w 3346450"/>
                <a:gd name="connsiteY12" fmla="*/ 3481917 h 5509684"/>
                <a:gd name="connsiteX13" fmla="*/ 2368550 w 3346450"/>
                <a:gd name="connsiteY13" fmla="*/ 4142317 h 5509684"/>
                <a:gd name="connsiteX14" fmla="*/ 2178050 w 3346450"/>
                <a:gd name="connsiteY14" fmla="*/ 4510617 h 5509684"/>
                <a:gd name="connsiteX15" fmla="*/ 2559050 w 3346450"/>
                <a:gd name="connsiteY15" fmla="*/ 4980517 h 5509684"/>
                <a:gd name="connsiteX16" fmla="*/ 3028950 w 3346450"/>
                <a:gd name="connsiteY16" fmla="*/ 5386917 h 5509684"/>
                <a:gd name="connsiteX17" fmla="*/ 895350 w 3346450"/>
                <a:gd name="connsiteY17" fmla="*/ 5374217 h 550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6450" h="5509684">
                  <a:moveTo>
                    <a:pt x="895350" y="5374217"/>
                  </a:moveTo>
                  <a:cubicBezTo>
                    <a:pt x="647700" y="5238750"/>
                    <a:pt x="1524000" y="4811184"/>
                    <a:pt x="1543050" y="4574117"/>
                  </a:cubicBezTo>
                  <a:cubicBezTo>
                    <a:pt x="1562100" y="4337050"/>
                    <a:pt x="1202267" y="4159250"/>
                    <a:pt x="1009650" y="3951817"/>
                  </a:cubicBezTo>
                  <a:cubicBezTo>
                    <a:pt x="817033" y="3744384"/>
                    <a:pt x="543983" y="3556000"/>
                    <a:pt x="387350" y="3329517"/>
                  </a:cubicBezTo>
                  <a:cubicBezTo>
                    <a:pt x="230717" y="3103034"/>
                    <a:pt x="129117" y="2893484"/>
                    <a:pt x="69850" y="2592917"/>
                  </a:cubicBezTo>
                  <a:cubicBezTo>
                    <a:pt x="10583" y="2292350"/>
                    <a:pt x="0" y="1837267"/>
                    <a:pt x="31750" y="1526117"/>
                  </a:cubicBezTo>
                  <a:cubicBezTo>
                    <a:pt x="63500" y="1214967"/>
                    <a:pt x="118533" y="948267"/>
                    <a:pt x="260350" y="726017"/>
                  </a:cubicBezTo>
                  <a:cubicBezTo>
                    <a:pt x="402167" y="503767"/>
                    <a:pt x="611717" y="309034"/>
                    <a:pt x="882650" y="192617"/>
                  </a:cubicBezTo>
                  <a:cubicBezTo>
                    <a:pt x="1153583" y="76200"/>
                    <a:pt x="1551517" y="0"/>
                    <a:pt x="1885950" y="27517"/>
                  </a:cubicBezTo>
                  <a:cubicBezTo>
                    <a:pt x="2220383" y="55034"/>
                    <a:pt x="2656417" y="112184"/>
                    <a:pt x="2889250" y="357717"/>
                  </a:cubicBezTo>
                  <a:cubicBezTo>
                    <a:pt x="3122083" y="603250"/>
                    <a:pt x="3219450" y="1100667"/>
                    <a:pt x="3282950" y="1500717"/>
                  </a:cubicBezTo>
                  <a:cubicBezTo>
                    <a:pt x="3346450" y="1900767"/>
                    <a:pt x="3323167" y="2427817"/>
                    <a:pt x="3270250" y="2758017"/>
                  </a:cubicBezTo>
                  <a:cubicBezTo>
                    <a:pt x="3217333" y="3088217"/>
                    <a:pt x="3115733" y="3251200"/>
                    <a:pt x="2965450" y="3481917"/>
                  </a:cubicBezTo>
                  <a:cubicBezTo>
                    <a:pt x="2815167" y="3712634"/>
                    <a:pt x="2499783" y="3970867"/>
                    <a:pt x="2368550" y="4142317"/>
                  </a:cubicBezTo>
                  <a:cubicBezTo>
                    <a:pt x="2237317" y="4313767"/>
                    <a:pt x="2146300" y="4370917"/>
                    <a:pt x="2178050" y="4510617"/>
                  </a:cubicBezTo>
                  <a:cubicBezTo>
                    <a:pt x="2209800" y="4650317"/>
                    <a:pt x="2417233" y="4834467"/>
                    <a:pt x="2559050" y="4980517"/>
                  </a:cubicBezTo>
                  <a:cubicBezTo>
                    <a:pt x="2700867" y="5126567"/>
                    <a:pt x="3308350" y="5319184"/>
                    <a:pt x="3028950" y="5386917"/>
                  </a:cubicBezTo>
                  <a:cubicBezTo>
                    <a:pt x="2749550" y="5454650"/>
                    <a:pt x="1143000" y="5509684"/>
                    <a:pt x="895350" y="5374217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en-US" i="0" dirty="0"/>
                <a:t>000000000000</a:t>
              </a: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662192" y="997340"/>
              <a:ext cx="2283885" cy="3988046"/>
            </a:xfrm>
            <a:custGeom>
              <a:avLst/>
              <a:gdLst>
                <a:gd name="connsiteX0" fmla="*/ 2849033 w 3179233"/>
                <a:gd name="connsiteY0" fmla="*/ 5312833 h 5312833"/>
                <a:gd name="connsiteX1" fmla="*/ 1642533 w 3179233"/>
                <a:gd name="connsiteY1" fmla="*/ 4233333 h 5312833"/>
                <a:gd name="connsiteX2" fmla="*/ 245533 w 3179233"/>
                <a:gd name="connsiteY2" fmla="*/ 2887133 h 5312833"/>
                <a:gd name="connsiteX3" fmla="*/ 169333 w 3179233"/>
                <a:gd name="connsiteY3" fmla="*/ 1007533 h 5312833"/>
                <a:gd name="connsiteX4" fmla="*/ 1121833 w 3179233"/>
                <a:gd name="connsiteY4" fmla="*/ 105833 h 5312833"/>
                <a:gd name="connsiteX5" fmla="*/ 2722033 w 3179233"/>
                <a:gd name="connsiteY5" fmla="*/ 372533 h 5312833"/>
                <a:gd name="connsiteX6" fmla="*/ 3153833 w 3179233"/>
                <a:gd name="connsiteY6" fmla="*/ 1934633 h 5312833"/>
                <a:gd name="connsiteX7" fmla="*/ 2874433 w 3179233"/>
                <a:gd name="connsiteY7" fmla="*/ 3217333 h 5312833"/>
                <a:gd name="connsiteX8" fmla="*/ 2036233 w 3179233"/>
                <a:gd name="connsiteY8" fmla="*/ 4106333 h 5312833"/>
                <a:gd name="connsiteX9" fmla="*/ 956733 w 3179233"/>
                <a:gd name="connsiteY9" fmla="*/ 5287433 h 531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9233" h="5312833">
                  <a:moveTo>
                    <a:pt x="2849033" y="5312833"/>
                  </a:moveTo>
                  <a:cubicBezTo>
                    <a:pt x="2462741" y="4975224"/>
                    <a:pt x="2076450" y="4637616"/>
                    <a:pt x="1642533" y="4233333"/>
                  </a:cubicBezTo>
                  <a:cubicBezTo>
                    <a:pt x="1208616" y="3829050"/>
                    <a:pt x="491066" y="3424766"/>
                    <a:pt x="245533" y="2887133"/>
                  </a:cubicBezTo>
                  <a:cubicBezTo>
                    <a:pt x="0" y="2349500"/>
                    <a:pt x="23283" y="1471083"/>
                    <a:pt x="169333" y="1007533"/>
                  </a:cubicBezTo>
                  <a:cubicBezTo>
                    <a:pt x="315383" y="543983"/>
                    <a:pt x="696383" y="211666"/>
                    <a:pt x="1121833" y="105833"/>
                  </a:cubicBezTo>
                  <a:cubicBezTo>
                    <a:pt x="1547283" y="0"/>
                    <a:pt x="2383366" y="67733"/>
                    <a:pt x="2722033" y="372533"/>
                  </a:cubicBezTo>
                  <a:cubicBezTo>
                    <a:pt x="3060700" y="677333"/>
                    <a:pt x="3128433" y="1460500"/>
                    <a:pt x="3153833" y="1934633"/>
                  </a:cubicBezTo>
                  <a:cubicBezTo>
                    <a:pt x="3179233" y="2408766"/>
                    <a:pt x="3060700" y="2855383"/>
                    <a:pt x="2874433" y="3217333"/>
                  </a:cubicBezTo>
                  <a:cubicBezTo>
                    <a:pt x="2688166" y="3579283"/>
                    <a:pt x="2355850" y="3761316"/>
                    <a:pt x="2036233" y="4106333"/>
                  </a:cubicBezTo>
                  <a:cubicBezTo>
                    <a:pt x="1716616" y="4451350"/>
                    <a:pt x="956733" y="5287433"/>
                    <a:pt x="956733" y="528743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en-US" i="0" dirty="0"/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931293" y="1173283"/>
              <a:ext cx="1876639" cy="2494916"/>
            </a:xfrm>
            <a:prstGeom prst="ellipse">
              <a:avLst/>
            </a:prstGeom>
            <a:gradFill flip="none" rotWithShape="1">
              <a:gsLst>
                <a:gs pos="0">
                  <a:srgbClr val="B3A2C7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r>
                <a:rPr lang="en-US" sz="2000" i="0" dirty="0">
                  <a:solidFill>
                    <a:schemeClr val="tx1"/>
                  </a:solidFill>
                </a:rPr>
                <a:t>Core Reacting</a:t>
              </a:r>
            </a:p>
            <a:p>
              <a:pPr algn="ctr">
                <a:buFontTx/>
                <a:buNone/>
                <a:defRPr/>
              </a:pPr>
              <a:r>
                <a:rPr lang="en-US" sz="2000" i="0" dirty="0">
                  <a:solidFill>
                    <a:schemeClr val="tx1"/>
                  </a:solidFill>
                </a:rPr>
                <a:t>Plasma</a:t>
              </a:r>
            </a:p>
          </p:txBody>
        </p:sp>
        <p:sp>
          <p:nvSpPr>
            <p:cNvPr id="46093" name="Rectangle 30"/>
            <p:cNvSpPr>
              <a:spLocks noChangeArrowheads="1"/>
            </p:cNvSpPr>
            <p:nvPr/>
          </p:nvSpPr>
          <p:spPr bwMode="auto">
            <a:xfrm>
              <a:off x="4999147" y="750888"/>
              <a:ext cx="11679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1400" i="0"/>
                <a:t>Edge Plasma</a:t>
              </a:r>
            </a:p>
          </p:txBody>
        </p:sp>
        <p:sp>
          <p:nvSpPr>
            <p:cNvPr id="46094" name="Rectangle 31"/>
            <p:cNvSpPr>
              <a:spLocks noChangeArrowheads="1"/>
            </p:cNvSpPr>
            <p:nvPr/>
          </p:nvSpPr>
          <p:spPr bwMode="auto">
            <a:xfrm>
              <a:off x="5252243" y="3059563"/>
              <a:ext cx="14579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1400" i="0"/>
                <a:t>Scrape Off Layer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 bwMode="auto">
            <a:xfrm rot="10800000" flipV="1">
              <a:off x="4563562" y="997340"/>
              <a:ext cx="528158" cy="3552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 flipH="1" flipV="1">
              <a:off x="4946077" y="3031372"/>
              <a:ext cx="422527" cy="15843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097" name="Rectangle 36"/>
            <p:cNvSpPr>
              <a:spLocks noChangeArrowheads="1"/>
            </p:cNvSpPr>
            <p:nvPr/>
          </p:nvSpPr>
          <p:spPr bwMode="auto">
            <a:xfrm>
              <a:off x="5343276" y="4613576"/>
              <a:ext cx="1540982" cy="527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1400" i="0" dirty="0"/>
                <a:t>Flowing LLD Tray</a:t>
              </a:r>
            </a:p>
            <a:p>
              <a:pPr algn="ctr">
                <a:buFontTx/>
                <a:buNone/>
              </a:pPr>
              <a:r>
                <a:rPr lang="en-US" sz="1400" i="0" dirty="0"/>
                <a:t> 200 – </a:t>
              </a:r>
              <a:r>
                <a:rPr lang="en-US" sz="1400" dirty="0" smtClean="0"/>
                <a:t>50</a:t>
              </a:r>
              <a:r>
                <a:rPr lang="en-US" sz="1400" i="0" dirty="0" smtClean="0"/>
                <a:t>0 </a:t>
              </a:r>
              <a:r>
                <a:rPr lang="en-US" sz="1400" i="0" dirty="0"/>
                <a:t>°C</a:t>
              </a:r>
            </a:p>
          </p:txBody>
        </p:sp>
        <p:sp>
          <p:nvSpPr>
            <p:cNvPr id="46098" name="Rectangle 36"/>
            <p:cNvSpPr>
              <a:spLocks noChangeArrowheads="1"/>
            </p:cNvSpPr>
            <p:nvPr/>
          </p:nvSpPr>
          <p:spPr bwMode="auto">
            <a:xfrm>
              <a:off x="4685904" y="3859011"/>
              <a:ext cx="14065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1400" i="0"/>
                <a:t>Closed RLLD 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flipH="1">
              <a:off x="4533154" y="4111601"/>
              <a:ext cx="508953" cy="34247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Parallelogram 72"/>
            <p:cNvSpPr/>
            <p:nvPr/>
          </p:nvSpPr>
          <p:spPr>
            <a:xfrm>
              <a:off x="4377907" y="4615709"/>
              <a:ext cx="853056" cy="406486"/>
            </a:xfrm>
            <a:prstGeom prst="parallelogram">
              <a:avLst>
                <a:gd name="adj" fmla="val 63231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Parallelogram 73"/>
            <p:cNvSpPr/>
            <p:nvPr/>
          </p:nvSpPr>
          <p:spPr>
            <a:xfrm flipH="1">
              <a:off x="2662192" y="4615709"/>
              <a:ext cx="851455" cy="406486"/>
            </a:xfrm>
            <a:prstGeom prst="parallelogram">
              <a:avLst>
                <a:gd name="adj" fmla="val 63231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Block Arc 74"/>
            <p:cNvSpPr/>
            <p:nvPr/>
          </p:nvSpPr>
          <p:spPr>
            <a:xfrm flipV="1">
              <a:off x="3281578" y="3892355"/>
              <a:ext cx="1405221" cy="1235462"/>
            </a:xfrm>
            <a:prstGeom prst="blockArc">
              <a:avLst>
                <a:gd name="adj1" fmla="val 10799998"/>
                <a:gd name="adj2" fmla="val 21549721"/>
                <a:gd name="adj3" fmla="val 10224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940976" y="4985387"/>
              <a:ext cx="108833" cy="545716"/>
            </a:xfrm>
            <a:prstGeom prst="rect">
              <a:avLst/>
            </a:prstGeom>
            <a:solidFill>
              <a:srgbClr val="CC9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en-US" i="0"/>
            </a:p>
          </p:txBody>
        </p:sp>
        <p:sp>
          <p:nvSpPr>
            <p:cNvPr id="77" name="Rectangle 22"/>
            <p:cNvSpPr/>
            <p:nvPr/>
          </p:nvSpPr>
          <p:spPr bwMode="auto">
            <a:xfrm flipH="1">
              <a:off x="4563562" y="4505285"/>
              <a:ext cx="382515" cy="89619"/>
            </a:xfrm>
            <a:prstGeom prst="rect">
              <a:avLst/>
            </a:prstGeom>
            <a:solidFill>
              <a:srgbClr val="CC9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en-US" i="0"/>
            </a:p>
          </p:txBody>
        </p:sp>
        <p:cxnSp>
          <p:nvCxnSpPr>
            <p:cNvPr id="78" name="Straight Arrow Connector 77"/>
            <p:cNvCxnSpPr/>
            <p:nvPr/>
          </p:nvCxnSpPr>
          <p:spPr bwMode="auto">
            <a:xfrm rot="10800000" flipV="1">
              <a:off x="4531553" y="4553295"/>
              <a:ext cx="384115" cy="16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 bwMode="auto">
            <a:xfrm flipH="1" flipV="1">
              <a:off x="4915668" y="4505285"/>
              <a:ext cx="100831" cy="1025818"/>
            </a:xfrm>
            <a:prstGeom prst="rect">
              <a:avLst/>
            </a:prstGeom>
            <a:solidFill>
              <a:srgbClr val="CC9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en-US" i="0"/>
            </a:p>
          </p:txBody>
        </p:sp>
        <p:cxnSp>
          <p:nvCxnSpPr>
            <p:cNvPr id="80" name="Straight Arrow Connector 79"/>
            <p:cNvCxnSpPr/>
            <p:nvPr/>
          </p:nvCxnSpPr>
          <p:spPr bwMode="auto">
            <a:xfrm flipV="1">
              <a:off x="4965283" y="4542093"/>
              <a:ext cx="0" cy="8561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Block Arc 80"/>
            <p:cNvSpPr/>
            <p:nvPr/>
          </p:nvSpPr>
          <p:spPr>
            <a:xfrm flipV="1">
              <a:off x="3361602" y="3999577"/>
              <a:ext cx="1211563" cy="1021017"/>
            </a:xfrm>
            <a:prstGeom prst="blockArc">
              <a:avLst>
                <a:gd name="adj1" fmla="val 10799998"/>
                <a:gd name="adj2" fmla="val 21549721"/>
                <a:gd name="adj3" fmla="val 10224"/>
              </a:avLst>
            </a:prstGeom>
            <a:solidFill>
              <a:srgbClr val="CC9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2" name="Rectangle 22"/>
            <p:cNvSpPr/>
            <p:nvPr/>
          </p:nvSpPr>
          <p:spPr bwMode="auto">
            <a:xfrm>
              <a:off x="2974286" y="4492482"/>
              <a:ext cx="387316" cy="152033"/>
            </a:xfrm>
            <a:prstGeom prst="rect">
              <a:avLst/>
            </a:prstGeom>
            <a:solidFill>
              <a:srgbClr val="CC9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en-US" i="0"/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flipH="1">
              <a:off x="4281878" y="4708528"/>
              <a:ext cx="192058" cy="1968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3478437" y="4732533"/>
              <a:ext cx="192058" cy="19684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 bwMode="auto">
            <a:xfrm>
              <a:off x="3990590" y="4972584"/>
              <a:ext cx="0" cy="4256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 bwMode="auto">
            <a:xfrm flipH="1" flipV="1">
              <a:off x="4389110" y="4854159"/>
              <a:ext cx="1219566" cy="16803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114" name="Rectangle 36"/>
            <p:cNvSpPr>
              <a:spLocks noChangeArrowheads="1"/>
            </p:cNvSpPr>
            <p:nvPr/>
          </p:nvSpPr>
          <p:spPr bwMode="auto">
            <a:xfrm>
              <a:off x="3624373" y="5089201"/>
              <a:ext cx="14065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1400" i="0"/>
                <a:t>LL Out</a:t>
              </a:r>
            </a:p>
          </p:txBody>
        </p:sp>
        <p:sp>
          <p:nvSpPr>
            <p:cNvPr id="46115" name="Rectangle 36"/>
            <p:cNvSpPr>
              <a:spLocks noChangeArrowheads="1"/>
            </p:cNvSpPr>
            <p:nvPr/>
          </p:nvSpPr>
          <p:spPr bwMode="auto">
            <a:xfrm>
              <a:off x="4532420" y="5017147"/>
              <a:ext cx="14065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1400" i="0"/>
                <a:t>LL In</a:t>
              </a:r>
            </a:p>
          </p:txBody>
        </p:sp>
        <p:sp>
          <p:nvSpPr>
            <p:cNvPr id="46116" name="Rectangle 36"/>
            <p:cNvSpPr>
              <a:spLocks noChangeArrowheads="1"/>
            </p:cNvSpPr>
            <p:nvPr/>
          </p:nvSpPr>
          <p:spPr bwMode="auto">
            <a:xfrm>
              <a:off x="2348498" y="5022178"/>
              <a:ext cx="62710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buFontTx/>
                <a:buNone/>
              </a:pPr>
              <a:r>
                <a:rPr lang="en-US" sz="1400" i="0"/>
                <a:t>LL In</a:t>
              </a:r>
            </a:p>
          </p:txBody>
        </p:sp>
        <p:sp>
          <p:nvSpPr>
            <p:cNvPr id="90" name="Rectangle 89"/>
            <p:cNvSpPr/>
            <p:nvPr/>
          </p:nvSpPr>
          <p:spPr bwMode="auto">
            <a:xfrm flipH="1" flipV="1">
              <a:off x="2974286" y="4530890"/>
              <a:ext cx="120035" cy="1000213"/>
            </a:xfrm>
            <a:prstGeom prst="rect">
              <a:avLst/>
            </a:prstGeom>
            <a:solidFill>
              <a:srgbClr val="CC926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en-US" i="0"/>
            </a:p>
          </p:txBody>
        </p:sp>
        <p:cxnSp>
          <p:nvCxnSpPr>
            <p:cNvPr id="91" name="Straight Arrow Connector 90"/>
            <p:cNvCxnSpPr/>
            <p:nvPr/>
          </p:nvCxnSpPr>
          <p:spPr bwMode="auto">
            <a:xfrm flipV="1">
              <a:off x="3031903" y="4575700"/>
              <a:ext cx="0" cy="8721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 bwMode="auto">
            <a:xfrm rot="10800000" flipH="1" flipV="1">
              <a:off x="3014298" y="4558097"/>
              <a:ext cx="384115" cy="16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L-Shape 92"/>
            <p:cNvSpPr/>
            <p:nvPr/>
          </p:nvSpPr>
          <p:spPr>
            <a:xfrm rot="7864611">
              <a:off x="3721733" y="4398036"/>
              <a:ext cx="520110" cy="596980"/>
            </a:xfrm>
            <a:prstGeom prst="corner">
              <a:avLst>
                <a:gd name="adj1" fmla="val 18040"/>
                <a:gd name="adj2" fmla="val 1768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60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151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399D082C-2EC7-8C43-A3C7-BE2CB195CB71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12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46084" name="Rectangle 43"/>
          <p:cNvSpPr>
            <a:spLocks noChangeArrowheads="1"/>
          </p:cNvSpPr>
          <p:nvPr/>
        </p:nvSpPr>
        <p:spPr bwMode="auto">
          <a:xfrm>
            <a:off x="0" y="7620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>
              <a:lnSpc>
                <a:spcPts val="1600"/>
              </a:lnSpc>
              <a:spcBef>
                <a:spcPts val="163"/>
              </a:spcBef>
              <a:spcAft>
                <a:spcPts val="1200"/>
              </a:spcAft>
              <a:buFontTx/>
              <a:buNone/>
            </a:pPr>
            <a:r>
              <a:rPr lang="en-US" sz="2400" b="1" i="0" dirty="0">
                <a:solidFill>
                  <a:srgbClr val="0000FF"/>
                </a:solidFill>
                <a:latin typeface="Arial" charset="0"/>
              </a:rPr>
              <a:t>Compatibility with liquid lithium with a hot reactor first wall? </a:t>
            </a:r>
          </a:p>
          <a:p>
            <a:pPr algn="ctr">
              <a:lnSpc>
                <a:spcPts val="1600"/>
              </a:lnSpc>
              <a:spcBef>
                <a:spcPts val="163"/>
              </a:spcBef>
              <a:spcAft>
                <a:spcPts val="1200"/>
              </a:spcAft>
              <a:buFontTx/>
              <a:buNone/>
            </a:pPr>
            <a:r>
              <a:rPr lang="en-US" sz="2400" b="1" i="0" dirty="0">
                <a:solidFill>
                  <a:srgbClr val="FF0000"/>
                </a:solidFill>
                <a:latin typeface="Arial" charset="0"/>
              </a:rPr>
              <a:t>RLLD configuration permits operation at lower T &lt; 450 °C</a:t>
            </a:r>
            <a:endParaRPr lang="en-US" sz="2000" b="1" i="0" dirty="0">
              <a:solidFill>
                <a:srgbClr val="0723F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9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151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75283F1-9D5E-934C-8D77-8F2FB5AED8A2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13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48130" name="Rectangle 43"/>
          <p:cNvSpPr>
            <a:spLocks noChangeArrowheads="1"/>
          </p:cNvSpPr>
          <p:nvPr/>
        </p:nvSpPr>
        <p:spPr bwMode="auto">
          <a:xfrm>
            <a:off x="0" y="9525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ts val="3063"/>
              </a:lnSpc>
              <a:spcBef>
                <a:spcPct val="0"/>
              </a:spcBef>
              <a:buFontTx/>
              <a:buNone/>
            </a:pPr>
            <a:r>
              <a:rPr lang="en-US" sz="2800" b="1" i="0" dirty="0">
                <a:solidFill>
                  <a:srgbClr val="0723FF"/>
                </a:solidFill>
              </a:rPr>
              <a:t>Liquid lithium could also solve long-standing fusion reactor technology </a:t>
            </a:r>
            <a:r>
              <a:rPr lang="en-US" sz="2800" b="1" i="0" dirty="0" smtClean="0">
                <a:solidFill>
                  <a:srgbClr val="0723FF"/>
                </a:solidFill>
              </a:rPr>
              <a:t>challenges – dust generation and T inventory</a:t>
            </a:r>
            <a:endParaRPr lang="en-US" sz="1800" b="1" i="0" dirty="0">
              <a:solidFill>
                <a:srgbClr val="0723FF"/>
              </a:solidFill>
              <a:latin typeface="Helvetica Neue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732837" cy="33639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 smtClean="0"/>
              <a:t>Erosion / </a:t>
            </a:r>
            <a:r>
              <a:rPr lang="en-US" sz="2400" b="1" dirty="0" err="1" smtClean="0"/>
              <a:t>redeposition</a:t>
            </a:r>
            <a:r>
              <a:rPr lang="en-US" sz="2400" b="1" dirty="0" smtClean="0"/>
              <a:t> </a:t>
            </a:r>
            <a:r>
              <a:rPr lang="en-US" sz="2400" b="1" dirty="0"/>
              <a:t>from plasma sputtering and disruptions, including </a:t>
            </a:r>
            <a:r>
              <a:rPr lang="en-US" sz="2400" b="1" dirty="0">
                <a:solidFill>
                  <a:srgbClr val="FF0000"/>
                </a:solidFill>
              </a:rPr>
              <a:t>dust and flake </a:t>
            </a:r>
            <a:r>
              <a:rPr lang="en-US" sz="2400" b="1" dirty="0" smtClean="0">
                <a:solidFill>
                  <a:srgbClr val="FF0000"/>
                </a:solidFill>
              </a:rPr>
              <a:t>generation.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Tritium </a:t>
            </a:r>
            <a:r>
              <a:rPr lang="en-US" sz="2400" b="1" dirty="0">
                <a:solidFill>
                  <a:srgbClr val="000000"/>
                </a:solidFill>
              </a:rPr>
              <a:t>retention and </a:t>
            </a:r>
            <a:r>
              <a:rPr lang="en-US" sz="2400" b="1" dirty="0" smtClean="0">
                <a:solidFill>
                  <a:srgbClr val="000000"/>
                </a:solidFill>
              </a:rPr>
              <a:t>removal.</a:t>
            </a:r>
            <a:r>
              <a:rPr lang="en-US" sz="2400" b="1" dirty="0">
                <a:solidFill>
                  <a:srgbClr val="000000"/>
                </a:solidFill>
              </a:rPr>
              <a:t> </a:t>
            </a:r>
            <a:r>
              <a:rPr lang="en-US" sz="2400" b="1" dirty="0" smtClean="0">
                <a:solidFill>
                  <a:srgbClr val="000000"/>
                </a:solidFill>
              </a:rPr>
              <a:t> Dust could further aggravate </a:t>
            </a:r>
            <a:r>
              <a:rPr lang="en-US" sz="2400" b="1" dirty="0" smtClean="0">
                <a:solidFill>
                  <a:srgbClr val="FF0000"/>
                </a:solidFill>
              </a:rPr>
              <a:t>tritium inventory issues.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600" b="1" dirty="0">
                <a:solidFill>
                  <a:srgbClr val="FF0000"/>
                </a:solidFill>
              </a:rPr>
              <a:t>	</a:t>
            </a:r>
            <a:r>
              <a:rPr lang="en-US" sz="1600" b="1" dirty="0" smtClean="0"/>
              <a:t>*</a:t>
            </a:r>
            <a:r>
              <a:rPr lang="en-US" sz="1600" b="1" dirty="0"/>
              <a:t>G. </a:t>
            </a:r>
            <a:r>
              <a:rPr lang="en-US" sz="1600" b="1" dirty="0" err="1"/>
              <a:t>Federici</a:t>
            </a:r>
            <a:r>
              <a:rPr lang="en-US" sz="1600" b="1" dirty="0"/>
              <a:t>, C. H. Skinner, et al., </a:t>
            </a:r>
            <a:r>
              <a:rPr lang="en-US" sz="1600" b="1" dirty="0" smtClean="0"/>
              <a:t>NF 􏰀2001􏰁</a:t>
            </a:r>
          </a:p>
          <a:p>
            <a:pPr marL="0" indent="0" algn="r">
              <a:spcAft>
                <a:spcPts val="0"/>
              </a:spcAft>
              <a:buFontTx/>
              <a:buNone/>
              <a:defRPr/>
            </a:pPr>
            <a:r>
              <a:rPr lang="en-US" sz="1600" b="1" dirty="0" smtClean="0"/>
              <a:t>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               Solution</a:t>
            </a:r>
            <a:r>
              <a:rPr lang="en-US" sz="2400" b="1" dirty="0">
                <a:solidFill>
                  <a:srgbClr val="0000FF"/>
                </a:solidFill>
              </a:rPr>
              <a:t>: Liquid lithium </a:t>
            </a:r>
            <a:r>
              <a:rPr lang="en-US" sz="2400" b="1" dirty="0" smtClean="0">
                <a:solidFill>
                  <a:srgbClr val="0000FF"/>
                </a:solidFill>
              </a:rPr>
              <a:t>loop?!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spcAft>
                <a:spcPts val="0"/>
              </a:spcAft>
              <a:buFontTx/>
              <a:buNone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48132" name="Chevron 1"/>
          <p:cNvSpPr>
            <a:spLocks noChangeArrowheads="1"/>
          </p:cNvSpPr>
          <p:nvPr/>
        </p:nvSpPr>
        <p:spPr bwMode="auto">
          <a:xfrm>
            <a:off x="609600" y="3276600"/>
            <a:ext cx="774700" cy="406400"/>
          </a:xfrm>
          <a:prstGeom prst="chevron">
            <a:avLst>
              <a:gd name="adj" fmla="val 50004"/>
            </a:avLst>
          </a:prstGeom>
          <a:solidFill>
            <a:srgbClr val="0000FF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25029"/>
              </p:ext>
            </p:extLst>
          </p:nvPr>
        </p:nvGraphicFramePr>
        <p:xfrm>
          <a:off x="609600" y="4267200"/>
          <a:ext cx="6096000" cy="182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760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IFMIF</a:t>
                      </a:r>
                      <a:r>
                        <a:rPr lang="en-US" sz="1800" b="1" baseline="0" dirty="0" smtClean="0"/>
                        <a:t>/EVEDA</a:t>
                      </a:r>
                      <a:endParaRPr lang="en-US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RLLD</a:t>
                      </a:r>
                      <a:r>
                        <a:rPr lang="en-US" sz="1800" b="1" baseline="0" dirty="0" smtClean="0"/>
                        <a:t> Loop</a:t>
                      </a:r>
                      <a:endParaRPr lang="en-US" sz="1800" b="1" dirty="0"/>
                    </a:p>
                  </a:txBody>
                  <a:tcPr marT="45721" marB="45721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</a:t>
                      </a:r>
                      <a:r>
                        <a:rPr lang="en-US" sz="1800" b="1" baseline="0" dirty="0" smtClean="0"/>
                        <a:t> LL amount</a:t>
                      </a:r>
                      <a:endParaRPr lang="en-US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2.5 t</a:t>
                      </a:r>
                      <a:endParaRPr lang="en-US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0.5 t</a:t>
                      </a:r>
                      <a:endParaRPr lang="en-US" sz="1800" b="1" dirty="0"/>
                    </a:p>
                  </a:txBody>
                  <a:tcPr marT="45721" marB="45721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Flow rate</a:t>
                      </a:r>
                      <a:endParaRPr lang="en-US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50 l/s</a:t>
                      </a:r>
                      <a:endParaRPr lang="en-US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1 </a:t>
                      </a:r>
                      <a:r>
                        <a:rPr lang="en-US" sz="1800" b="1" dirty="0" smtClean="0"/>
                        <a:t>l/s</a:t>
                      </a:r>
                      <a:endParaRPr lang="en-US" sz="1800" b="1" dirty="0"/>
                    </a:p>
                  </a:txBody>
                  <a:tcPr marT="45721" marB="45721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Operation</a:t>
                      </a:r>
                      <a:endParaRPr lang="en-US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25 days</a:t>
                      </a:r>
                      <a:endParaRPr lang="en-US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Steady-state</a:t>
                      </a:r>
                      <a:endParaRPr lang="en-US" sz="1800" b="1" dirty="0"/>
                    </a:p>
                  </a:txBody>
                  <a:tcPr marT="45721" marB="45721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T/Impurity</a:t>
                      </a:r>
                      <a:endParaRPr lang="en-US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 0.01%</a:t>
                      </a:r>
                      <a:endParaRPr lang="en-US" sz="18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&lt;1%</a:t>
                      </a:r>
                      <a:endParaRPr lang="en-US" sz="1800" b="1" dirty="0"/>
                    </a:p>
                  </a:txBody>
                  <a:tcPr marT="45721" marB="45721"/>
                </a:tc>
              </a:tr>
            </a:tbl>
          </a:graphicData>
        </a:graphic>
      </p:graphicFrame>
      <p:pic>
        <p:nvPicPr>
          <p:cNvPr id="481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98700"/>
            <a:ext cx="18319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60" name="Rectangle 3"/>
          <p:cNvSpPr>
            <a:spLocks noChangeArrowheads="1"/>
          </p:cNvSpPr>
          <p:nvPr/>
        </p:nvSpPr>
        <p:spPr bwMode="auto">
          <a:xfrm>
            <a:off x="6807200" y="5561013"/>
            <a:ext cx="218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/>
              <a:t>Li target under the IFMIF conditions (15 m/s, 10</a:t>
            </a:r>
            <a:r>
              <a:rPr lang="en-US" sz="1600" baseline="30000"/>
              <a:t>−3 </a:t>
            </a:r>
            <a:r>
              <a:rPr lang="en-US" sz="1600"/>
              <a:t>Pa, 250 °C)</a:t>
            </a:r>
          </a:p>
        </p:txBody>
      </p:sp>
      <p:sp>
        <p:nvSpPr>
          <p:cNvPr id="48161" name="Rectangle 4"/>
          <p:cNvSpPr>
            <a:spLocks noChangeArrowheads="1"/>
          </p:cNvSpPr>
          <p:nvPr/>
        </p:nvSpPr>
        <p:spPr bwMode="auto">
          <a:xfrm>
            <a:off x="2463800" y="6162675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u="sng" dirty="0"/>
              <a:t>H. Kondo</a:t>
            </a:r>
            <a:r>
              <a:rPr lang="en-US" sz="1400" dirty="0"/>
              <a:t>, et al., , FE&amp;D (2014)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0" y="373380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u="sng" dirty="0" smtClean="0"/>
              <a:t>M. </a:t>
            </a:r>
            <a:r>
              <a:rPr lang="en-US" sz="1400" u="sng" dirty="0" err="1" smtClean="0"/>
              <a:t>Jaworki</a:t>
            </a:r>
            <a:r>
              <a:rPr lang="en-US" sz="1400" u="sng" dirty="0" smtClean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et al., , </a:t>
            </a:r>
            <a:r>
              <a:rPr lang="en-US" sz="1400" dirty="0" smtClean="0"/>
              <a:t>for NSTX-U at  this symposium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788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3"/>
          <p:cNvSpPr>
            <a:spLocks noChangeArrowheads="1"/>
          </p:cNvSpPr>
          <p:nvPr/>
        </p:nvSpPr>
        <p:spPr bwMode="auto">
          <a:xfrm>
            <a:off x="0" y="53975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ts val="2075"/>
              </a:lnSpc>
              <a:spcBef>
                <a:spcPts val="575"/>
              </a:spcBef>
              <a:spcAft>
                <a:spcPts val="600"/>
              </a:spcAft>
              <a:buFontTx/>
              <a:buNone/>
            </a:pPr>
            <a:r>
              <a:rPr lang="en-US" sz="2800" b="1" i="0" dirty="0" smtClean="0">
                <a:solidFill>
                  <a:srgbClr val="0000FF"/>
                </a:solidFill>
                <a:latin typeface="Helvetica Neue" charset="0"/>
              </a:rPr>
              <a:t>Dust Generation </a:t>
            </a:r>
            <a:r>
              <a:rPr lang="en-US" sz="2800" b="1" dirty="0" smtClean="0">
                <a:solidFill>
                  <a:srgbClr val="0000FF"/>
                </a:solidFill>
                <a:latin typeface="Helvetica Neue" charset="0"/>
              </a:rPr>
              <a:t>Likely a Serious Issue for Reactor</a:t>
            </a:r>
            <a:endParaRPr lang="en-US" sz="2800" b="1" i="0" dirty="0">
              <a:solidFill>
                <a:srgbClr val="0000FF"/>
              </a:solidFill>
              <a:latin typeface="Helvetica Neue" charset="0"/>
            </a:endParaRPr>
          </a:p>
          <a:p>
            <a:pPr algn="ctr" eaLnBrk="0" hangingPunct="0">
              <a:lnSpc>
                <a:spcPts val="2075"/>
              </a:lnSpc>
              <a:spcBef>
                <a:spcPct val="0"/>
              </a:spcBef>
              <a:buFontTx/>
              <a:buNone/>
            </a:pPr>
            <a:r>
              <a:rPr lang="en-US" sz="2400" b="1" i="0" dirty="0" smtClean="0">
                <a:solidFill>
                  <a:srgbClr val="FF0000"/>
                </a:solidFill>
                <a:latin typeface="Helvetica Neue" charset="0"/>
              </a:rPr>
              <a:t>However, nature and quantity of dust generation unknown</a:t>
            </a:r>
            <a:endParaRPr lang="en-US" sz="2800" b="1" i="0" dirty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50178" name="Slide Number Placeholder 40"/>
          <p:cNvSpPr>
            <a:spLocks noGrp="1"/>
          </p:cNvSpPr>
          <p:nvPr>
            <p:ph type="sldNum" sz="quarter" idx="4294967295"/>
          </p:nvPr>
        </p:nvSpPr>
        <p:spPr>
          <a:xfrm>
            <a:off x="7010400" y="6543675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C560FCC7-CCCF-DE40-8C6C-B1C0D6AD48EF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14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95800" y="4724400"/>
            <a:ext cx="96837" cy="5524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buFontTx/>
              <a:buNone/>
              <a:defRPr/>
            </a:pPr>
            <a:endParaRPr lang="en-US" sz="1100" i="0"/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4375943" y="4996657"/>
            <a:ext cx="546100" cy="1587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85" name="TextBox 14"/>
          <p:cNvSpPr txBox="1">
            <a:spLocks noChangeArrowheads="1"/>
          </p:cNvSpPr>
          <p:nvPr/>
        </p:nvSpPr>
        <p:spPr bwMode="auto">
          <a:xfrm>
            <a:off x="2438400" y="3657600"/>
            <a:ext cx="120808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138"/>
              </a:lnSpc>
              <a:buFontTx/>
              <a:buNone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LL</a:t>
            </a:r>
          </a:p>
          <a:p>
            <a:pPr algn="ctr" eaLnBrk="1" hangingPunct="1">
              <a:lnSpc>
                <a:spcPts val="1138"/>
              </a:lnSpc>
              <a:buFontTx/>
              <a:buNone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Circulation </a:t>
            </a:r>
          </a:p>
          <a:p>
            <a:pPr algn="ctr" eaLnBrk="1" hangingPunct="1">
              <a:lnSpc>
                <a:spcPts val="1138"/>
              </a:lnSpc>
              <a:buFontTx/>
              <a:buNone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Pump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105400" y="4114801"/>
            <a:ext cx="2209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buFontTx/>
              <a:buNone/>
              <a:defRPr/>
            </a:pPr>
            <a:endParaRPr lang="en-US" sz="1100" i="0"/>
          </a:p>
        </p:txBody>
      </p:sp>
      <p:sp>
        <p:nvSpPr>
          <p:cNvPr id="23" name="Rectangle 22"/>
          <p:cNvSpPr/>
          <p:nvPr/>
        </p:nvSpPr>
        <p:spPr bwMode="auto">
          <a:xfrm>
            <a:off x="1905000" y="5257800"/>
            <a:ext cx="2627312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buFontTx/>
              <a:buNone/>
              <a:defRPr/>
            </a:pPr>
            <a:endParaRPr lang="en-US" sz="1100" i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5715000" y="3962400"/>
            <a:ext cx="608012" cy="1588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H="1">
            <a:off x="3276600" y="5105400"/>
            <a:ext cx="730250" cy="1587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97" name="TextBox 47"/>
          <p:cNvSpPr txBox="1">
            <a:spLocks noChangeArrowheads="1"/>
          </p:cNvSpPr>
          <p:nvPr/>
        </p:nvSpPr>
        <p:spPr bwMode="auto">
          <a:xfrm>
            <a:off x="2819400" y="990600"/>
            <a:ext cx="3429000" cy="3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i="0" dirty="0" err="1">
                <a:solidFill>
                  <a:schemeClr val="tx1"/>
                </a:solidFill>
                <a:latin typeface="Arial" charset="0"/>
              </a:rPr>
              <a:t>Divertor</a:t>
            </a:r>
            <a:r>
              <a:rPr lang="en-US" sz="1600" i="0" dirty="0">
                <a:solidFill>
                  <a:schemeClr val="tx1"/>
                </a:solidFill>
                <a:latin typeface="Arial" charset="0"/>
              </a:rPr>
              <a:t> Heat and Particle Flux</a:t>
            </a:r>
            <a:r>
              <a:rPr lang="en-US" sz="1600" i="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8200" y="2666999"/>
            <a:ext cx="1474787" cy="2590801"/>
            <a:chOff x="2695575" y="3124199"/>
            <a:chExt cx="1474787" cy="259080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733800" y="3124200"/>
              <a:ext cx="95250" cy="104933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5400000" flipH="1" flipV="1">
              <a:off x="3450432" y="3588543"/>
              <a:ext cx="930275" cy="1588"/>
            </a:xfrm>
            <a:prstGeom prst="straightConnector1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>
              <a:off x="3424237" y="3975100"/>
              <a:ext cx="746125" cy="7699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756026" y="4621213"/>
              <a:ext cx="82550" cy="109378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 flipH="1" flipV="1">
              <a:off x="3801269" y="5066506"/>
              <a:ext cx="379412" cy="0"/>
            </a:xfrm>
            <a:prstGeom prst="straightConnector1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241" name="TextBox 81"/>
            <p:cNvSpPr txBox="1">
              <a:spLocks noChangeArrowheads="1"/>
            </p:cNvSpPr>
            <p:nvPr/>
          </p:nvSpPr>
          <p:spPr bwMode="auto">
            <a:xfrm>
              <a:off x="2695575" y="4464050"/>
              <a:ext cx="10334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6" tIns="45688" rIns="91376" bIns="45688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i="0">
                  <a:solidFill>
                    <a:srgbClr val="984807"/>
                  </a:solidFill>
                </a:rPr>
                <a:t>LL  1 l/s</a:t>
              </a:r>
            </a:p>
          </p:txBody>
        </p:sp>
      </p:grpSp>
      <p:sp>
        <p:nvSpPr>
          <p:cNvPr id="88" name="Rectangle 87"/>
          <p:cNvSpPr/>
          <p:nvPr/>
        </p:nvSpPr>
        <p:spPr bwMode="auto">
          <a:xfrm>
            <a:off x="4495800" y="5257800"/>
            <a:ext cx="28194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buFontTx/>
              <a:buNone/>
              <a:defRPr/>
            </a:pPr>
            <a:endParaRPr lang="en-US" sz="1100" i="0"/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>
            <a:off x="5791200" y="5410200"/>
            <a:ext cx="608012" cy="1588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47"/>
          <p:cNvSpPr txBox="1">
            <a:spLocks noChangeArrowheads="1"/>
          </p:cNvSpPr>
          <p:nvPr/>
        </p:nvSpPr>
        <p:spPr bwMode="auto">
          <a:xfrm>
            <a:off x="609600" y="2133600"/>
            <a:ext cx="2514600" cy="3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Back to RLLD/ARLLD</a:t>
            </a:r>
            <a:endParaRPr lang="en-US" sz="1600" i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3200400"/>
            <a:ext cx="228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962400" y="3733800"/>
            <a:ext cx="1143000" cy="990600"/>
            <a:chOff x="3962400" y="3733800"/>
            <a:chExt cx="1143000" cy="990600"/>
          </a:xfrm>
        </p:grpSpPr>
        <p:sp>
          <p:nvSpPr>
            <p:cNvPr id="5" name="Rounded Rectangle 4"/>
            <p:cNvSpPr/>
            <p:nvPr/>
          </p:nvSpPr>
          <p:spPr>
            <a:xfrm>
              <a:off x="3962400" y="3733800"/>
              <a:ext cx="1143000" cy="9906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ounded Rectangle 97"/>
            <p:cNvSpPr/>
            <p:nvPr/>
          </p:nvSpPr>
          <p:spPr bwMode="auto">
            <a:xfrm>
              <a:off x="4114800" y="3733800"/>
              <a:ext cx="876300" cy="914400"/>
            </a:xfrm>
            <a:prstGeom prst="roundRect">
              <a:avLst/>
            </a:prstGeom>
            <a:solidFill>
              <a:srgbClr val="E4B59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99" name="TextBox 17"/>
            <p:cNvSpPr txBox="1">
              <a:spLocks noChangeArrowheads="1"/>
            </p:cNvSpPr>
            <p:nvPr/>
          </p:nvSpPr>
          <p:spPr bwMode="auto">
            <a:xfrm>
              <a:off x="4038600" y="3886200"/>
              <a:ext cx="1066800" cy="65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6" tIns="45688" rIns="91376" bIns="45688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1425"/>
                </a:lnSpc>
                <a:buFontTx/>
                <a:buNone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Dust / particle </a:t>
              </a:r>
            </a:p>
            <a:p>
              <a:pPr algn="ctr" eaLnBrk="1" hangingPunct="1">
                <a:lnSpc>
                  <a:spcPts val="1425"/>
                </a:lnSpc>
                <a:buFontTx/>
                <a:buNone/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filter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352800" y="1511300"/>
            <a:ext cx="2208212" cy="1689100"/>
            <a:chOff x="4332288" y="1514475"/>
            <a:chExt cx="2208212" cy="1689100"/>
          </a:xfrm>
        </p:grpSpPr>
        <p:sp>
          <p:nvSpPr>
            <p:cNvPr id="103" name="Rectangle 102"/>
            <p:cNvSpPr/>
            <p:nvPr/>
          </p:nvSpPr>
          <p:spPr bwMode="auto">
            <a:xfrm>
              <a:off x="4332288" y="2992438"/>
              <a:ext cx="2208212" cy="21113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4332288" y="1519238"/>
              <a:ext cx="403225" cy="14779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6197600" y="1514475"/>
              <a:ext cx="342900" cy="14779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06" name="Right Arrow 105"/>
            <p:cNvSpPr/>
            <p:nvPr/>
          </p:nvSpPr>
          <p:spPr bwMode="auto">
            <a:xfrm rot="5400000">
              <a:off x="4938713" y="1781175"/>
              <a:ext cx="1123950" cy="59055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743450" y="2638425"/>
              <a:ext cx="1463675" cy="358775"/>
            </a:xfrm>
            <a:prstGeom prst="ellipse">
              <a:avLst/>
            </a:prstGeom>
            <a:gradFill flip="none" rotWithShape="1">
              <a:gsLst>
                <a:gs pos="0">
                  <a:srgbClr val="C0504D"/>
                </a:gs>
                <a:gs pos="100000">
                  <a:srgbClr val="FFFFFF"/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08" name="Sun 107"/>
            <p:cNvSpPr/>
            <p:nvPr/>
          </p:nvSpPr>
          <p:spPr bwMode="auto">
            <a:xfrm>
              <a:off x="4854575" y="1738313"/>
              <a:ext cx="1252538" cy="1254125"/>
            </a:xfrm>
            <a:prstGeom prst="sun">
              <a:avLst/>
            </a:prstGeom>
            <a:solidFill>
              <a:srgbClr val="C0504D">
                <a:alpha val="1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 dirty="0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437063" y="1665288"/>
              <a:ext cx="184150" cy="182562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437063" y="1887538"/>
              <a:ext cx="184150" cy="182562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437063" y="2120900"/>
              <a:ext cx="184150" cy="18415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4437063" y="2343150"/>
              <a:ext cx="184150" cy="18415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4437063" y="2552700"/>
              <a:ext cx="184150" cy="18415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4437063" y="2774950"/>
              <a:ext cx="184150" cy="18415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4437063" y="3009900"/>
              <a:ext cx="184150" cy="182563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6289675" y="1652588"/>
              <a:ext cx="182563" cy="182562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6289675" y="1874838"/>
              <a:ext cx="182563" cy="182562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6289675" y="2108200"/>
              <a:ext cx="182563" cy="18415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6289675" y="2330450"/>
              <a:ext cx="182563" cy="18415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289675" y="2540000"/>
              <a:ext cx="182563" cy="18415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289675" y="2762250"/>
              <a:ext cx="182563" cy="18415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6289675" y="2997200"/>
              <a:ext cx="182563" cy="184150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grpSp>
          <p:nvGrpSpPr>
            <p:cNvPr id="123" name="Group 2"/>
            <p:cNvGrpSpPr>
              <a:grpSpLocks/>
            </p:cNvGrpSpPr>
            <p:nvPr/>
          </p:nvGrpSpPr>
          <p:grpSpPr bwMode="auto">
            <a:xfrm>
              <a:off x="4648200" y="3019425"/>
              <a:ext cx="1609725" cy="182563"/>
              <a:chOff x="5321301" y="6093618"/>
              <a:chExt cx="1609725" cy="182563"/>
            </a:xfrm>
          </p:grpSpPr>
          <p:sp>
            <p:nvSpPr>
              <p:cNvPr id="130" name="Oval 129"/>
              <p:cNvSpPr/>
              <p:nvPr/>
            </p:nvSpPr>
            <p:spPr bwMode="auto">
              <a:xfrm rot="5400000">
                <a:off x="5323682" y="6092825"/>
                <a:ext cx="179387" cy="1841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 rot="5400000">
                <a:off x="5545932" y="6092825"/>
                <a:ext cx="179387" cy="1841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 rot="5400000">
                <a:off x="5780089" y="6093618"/>
                <a:ext cx="179387" cy="182563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  <p:sp>
            <p:nvSpPr>
              <p:cNvPr id="133" name="Oval 132"/>
              <p:cNvSpPr/>
              <p:nvPr/>
            </p:nvSpPr>
            <p:spPr bwMode="auto">
              <a:xfrm rot="5400000">
                <a:off x="6081713" y="6093619"/>
                <a:ext cx="182563" cy="182562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 rot="5400000">
                <a:off x="6291263" y="6093619"/>
                <a:ext cx="182563" cy="182562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  <p:sp>
            <p:nvSpPr>
              <p:cNvPr id="135" name="Oval 134"/>
              <p:cNvSpPr/>
              <p:nvPr/>
            </p:nvSpPr>
            <p:spPr bwMode="auto">
              <a:xfrm rot="5400000">
                <a:off x="6513513" y="6093619"/>
                <a:ext cx="182563" cy="182562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  <p:sp>
            <p:nvSpPr>
              <p:cNvPr id="136" name="Oval 135"/>
              <p:cNvSpPr/>
              <p:nvPr/>
            </p:nvSpPr>
            <p:spPr bwMode="auto">
              <a:xfrm rot="5400000">
                <a:off x="6747669" y="6092825"/>
                <a:ext cx="182563" cy="1841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</p:grpSp>
        <p:sp>
          <p:nvSpPr>
            <p:cNvPr id="124" name="Rectangle 123"/>
            <p:cNvSpPr/>
            <p:nvPr/>
          </p:nvSpPr>
          <p:spPr bwMode="auto">
            <a:xfrm>
              <a:off x="4733925" y="1519238"/>
              <a:ext cx="33338" cy="1473200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 dirty="0"/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6191250" y="1514475"/>
              <a:ext cx="31750" cy="1471613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 dirty="0"/>
            </a:p>
          </p:txBody>
        </p:sp>
        <p:sp>
          <p:nvSpPr>
            <p:cNvPr id="126" name="Rectangle 125"/>
            <p:cNvSpPr/>
            <p:nvPr/>
          </p:nvSpPr>
          <p:spPr bwMode="auto">
            <a:xfrm rot="5400000">
              <a:off x="5462588" y="2233612"/>
              <a:ext cx="33338" cy="1471613"/>
            </a:xfrm>
            <a:prstGeom prst="rect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 dirty="0"/>
            </a:p>
          </p:txBody>
        </p:sp>
        <p:sp>
          <p:nvSpPr>
            <p:cNvPr id="127" name="Up Arrow 126"/>
            <p:cNvSpPr/>
            <p:nvPr/>
          </p:nvSpPr>
          <p:spPr bwMode="auto">
            <a:xfrm>
              <a:off x="5122863" y="2774950"/>
              <a:ext cx="727075" cy="177800"/>
            </a:xfrm>
            <a:prstGeom prst="upArrow">
              <a:avLst/>
            </a:prstGeom>
            <a:solidFill>
              <a:srgbClr val="D9543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128" name="Bent Arrow 127"/>
            <p:cNvSpPr/>
            <p:nvPr/>
          </p:nvSpPr>
          <p:spPr bwMode="auto">
            <a:xfrm>
              <a:off x="5827713" y="2136775"/>
              <a:ext cx="434975" cy="600075"/>
            </a:xfrm>
            <a:prstGeom prst="bentArrow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>
                <a:solidFill>
                  <a:schemeClr val="tx1"/>
                </a:solidFill>
              </a:endParaRPr>
            </a:p>
          </p:txBody>
        </p:sp>
        <p:sp>
          <p:nvSpPr>
            <p:cNvPr id="129" name="Bent Arrow 128"/>
            <p:cNvSpPr/>
            <p:nvPr/>
          </p:nvSpPr>
          <p:spPr bwMode="auto">
            <a:xfrm flipH="1">
              <a:off x="4743450" y="2181225"/>
              <a:ext cx="434975" cy="600075"/>
            </a:xfrm>
            <a:prstGeom prst="bentArrow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>
                <a:solidFill>
                  <a:schemeClr val="tx1"/>
                </a:solidFill>
              </a:endParaRPr>
            </a:p>
          </p:txBody>
        </p:sp>
      </p:grpSp>
      <p:sp>
        <p:nvSpPr>
          <p:cNvPr id="137" name="TextBox 47"/>
          <p:cNvSpPr txBox="1">
            <a:spLocks noChangeArrowheads="1"/>
          </p:cNvSpPr>
          <p:nvPr/>
        </p:nvSpPr>
        <p:spPr bwMode="auto">
          <a:xfrm>
            <a:off x="5715000" y="3505200"/>
            <a:ext cx="2514600" cy="58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Tritium/impurity removal loop</a:t>
            </a:r>
            <a:endParaRPr lang="en-US" sz="1600" i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8" name="TextBox 47"/>
          <p:cNvSpPr txBox="1">
            <a:spLocks noChangeArrowheads="1"/>
          </p:cNvSpPr>
          <p:nvPr/>
        </p:nvSpPr>
        <p:spPr bwMode="auto">
          <a:xfrm>
            <a:off x="5486400" y="4919310"/>
            <a:ext cx="2514600" cy="3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Purified LL</a:t>
            </a:r>
            <a:endParaRPr lang="en-US" sz="1600" i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39" name="TextBox 47"/>
          <p:cNvSpPr txBox="1">
            <a:spLocks noChangeArrowheads="1"/>
          </p:cNvSpPr>
          <p:nvPr/>
        </p:nvSpPr>
        <p:spPr bwMode="auto">
          <a:xfrm>
            <a:off x="6096000" y="1905000"/>
            <a:ext cx="2514600" cy="10771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Dust/particle filters are located below </a:t>
            </a:r>
            <a:r>
              <a:rPr lang="en-US" sz="1600" i="0" dirty="0" err="1" smtClean="0">
                <a:solidFill>
                  <a:schemeClr val="tx1"/>
                </a:solidFill>
                <a:latin typeface="Arial" charset="0"/>
              </a:rPr>
              <a:t>divertor</a:t>
            </a:r>
            <a:r>
              <a:rPr lang="en-US" sz="1600" i="0" dirty="0" smtClean="0">
                <a:solidFill>
                  <a:schemeClr val="tx1"/>
                </a:solidFill>
                <a:latin typeface="Arial" charset="0"/>
              </a:rPr>
              <a:t> and dust are carried to filter by gravity action.</a:t>
            </a:r>
            <a:endParaRPr lang="en-US" sz="1600" i="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0" name="TextBox 47"/>
          <p:cNvSpPr txBox="1">
            <a:spLocks noChangeArrowheads="1"/>
          </p:cNvSpPr>
          <p:nvPr/>
        </p:nvSpPr>
        <p:spPr bwMode="auto">
          <a:xfrm>
            <a:off x="457200" y="5638800"/>
            <a:ext cx="8153400" cy="707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• Each dust/particle filters when </a:t>
            </a:r>
            <a:r>
              <a:rPr lang="en-US" sz="2000" i="0" dirty="0" err="1" smtClean="0">
                <a:solidFill>
                  <a:schemeClr val="tx1"/>
                </a:solidFill>
                <a:latin typeface="Arial" charset="0"/>
              </a:rPr>
              <a:t>fulll</a:t>
            </a: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, drained of LL and removed.</a:t>
            </a:r>
          </a:p>
          <a:p>
            <a:pPr eaLnBrk="1" hangingPunct="1">
              <a:buFontTx/>
              <a:buNone/>
            </a:pPr>
            <a:r>
              <a:rPr lang="en-US" sz="2000" i="0" dirty="0" smtClean="0">
                <a:solidFill>
                  <a:schemeClr val="tx1"/>
                </a:solidFill>
                <a:latin typeface="Arial" charset="0"/>
              </a:rPr>
              <a:t>• Removed filter processed to recover trapped tritium.  </a:t>
            </a:r>
            <a:endParaRPr lang="en-US" sz="2000" i="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3"/>
          <p:cNvSpPr>
            <a:spLocks noChangeArrowheads="1"/>
          </p:cNvSpPr>
          <p:nvPr/>
        </p:nvSpPr>
        <p:spPr bwMode="auto">
          <a:xfrm>
            <a:off x="0" y="53975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ts val="2675"/>
              </a:lnSpc>
              <a:spcBef>
                <a:spcPts val="575"/>
              </a:spcBef>
              <a:spcAft>
                <a:spcPts val="600"/>
              </a:spcAft>
              <a:buFontTx/>
              <a:buNone/>
            </a:pPr>
            <a:r>
              <a:rPr lang="en-US" sz="2800" b="1" i="0" dirty="0" smtClean="0">
                <a:solidFill>
                  <a:srgbClr val="0000FF"/>
                </a:solidFill>
                <a:latin typeface="Helvetica Neue" charset="0"/>
              </a:rPr>
              <a:t>Cold Trap Could Remove T, D, H, </a:t>
            </a:r>
            <a:r>
              <a:rPr lang="en-US" sz="2800" b="1" i="0" dirty="0" smtClean="0">
                <a:solidFill>
                  <a:srgbClr val="0000FF"/>
                </a:solidFill>
                <a:latin typeface="Helvetica Neue" charset="0"/>
              </a:rPr>
              <a:t>and O </a:t>
            </a:r>
            <a:br>
              <a:rPr lang="en-US" sz="2800" b="1" i="0" dirty="0" smtClean="0">
                <a:solidFill>
                  <a:srgbClr val="0000FF"/>
                </a:solidFill>
                <a:latin typeface="Helvetica Neue" charset="0"/>
              </a:rPr>
            </a:br>
            <a:r>
              <a:rPr lang="en-US" sz="2400" b="1" i="0" dirty="0" smtClean="0">
                <a:solidFill>
                  <a:srgbClr val="FF0000"/>
                </a:solidFill>
                <a:latin typeface="Helvetica Neue" charset="0"/>
              </a:rPr>
              <a:t>Cold </a:t>
            </a:r>
            <a:r>
              <a:rPr lang="en-US" sz="2400" b="1" i="0" dirty="0" smtClean="0">
                <a:solidFill>
                  <a:srgbClr val="FF0000"/>
                </a:solidFill>
                <a:latin typeface="Helvetica Neue" charset="0"/>
              </a:rPr>
              <a:t>trap can be regenerated at higher temperatures</a:t>
            </a:r>
            <a:endParaRPr lang="en-US" sz="2800" b="1" i="0" dirty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54274" name="Slide Number Placeholder 40"/>
          <p:cNvSpPr>
            <a:spLocks noGrp="1"/>
          </p:cNvSpPr>
          <p:nvPr>
            <p:ph type="sldNum" sz="quarter" idx="4294967295"/>
          </p:nvPr>
        </p:nvSpPr>
        <p:spPr>
          <a:xfrm>
            <a:off x="7010400" y="6543675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04344AF9-9DA1-2645-B259-B9549D7E9D6B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15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7699" y="995786"/>
            <a:ext cx="8496301" cy="4185814"/>
            <a:chOff x="0" y="1263650"/>
            <a:chExt cx="5842000" cy="2878138"/>
          </a:xfrm>
        </p:grpSpPr>
        <p:grpSp>
          <p:nvGrpSpPr>
            <p:cNvPr id="54276" name="Group 3"/>
            <p:cNvGrpSpPr>
              <a:grpSpLocks/>
            </p:cNvGrpSpPr>
            <p:nvPr/>
          </p:nvGrpSpPr>
          <p:grpSpPr bwMode="auto">
            <a:xfrm>
              <a:off x="0" y="1263650"/>
              <a:ext cx="5449888" cy="2878138"/>
              <a:chOff x="112268" y="482600"/>
              <a:chExt cx="6279361" cy="3316732"/>
            </a:xfrm>
          </p:grpSpPr>
          <p:pic>
            <p:nvPicPr>
              <p:cNvPr id="54281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0707" b="1291"/>
              <a:stretch>
                <a:fillRect/>
              </a:stretch>
            </p:blipFill>
            <p:spPr bwMode="auto">
              <a:xfrm>
                <a:off x="127000" y="3250692"/>
                <a:ext cx="6264629" cy="548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2" name="Picture 6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2" t="39954" r="32" b="36046"/>
              <a:stretch>
                <a:fillRect/>
              </a:stretch>
            </p:blipFill>
            <p:spPr bwMode="auto">
              <a:xfrm>
                <a:off x="112268" y="1330452"/>
                <a:ext cx="6264629" cy="1645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3" name="Picture 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68" t="1317" r="10278" b="58679"/>
              <a:stretch>
                <a:fillRect/>
              </a:stretch>
            </p:blipFill>
            <p:spPr bwMode="auto">
              <a:xfrm>
                <a:off x="751332" y="482600"/>
                <a:ext cx="4983480" cy="274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4277" name="Rectangle 2"/>
            <p:cNvSpPr>
              <a:spLocks noChangeArrowheads="1"/>
            </p:cNvSpPr>
            <p:nvPr/>
          </p:nvSpPr>
          <p:spPr bwMode="auto">
            <a:xfrm>
              <a:off x="431800" y="3619500"/>
              <a:ext cx="3429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78" name="Rectangle 70"/>
            <p:cNvSpPr>
              <a:spLocks noChangeArrowheads="1"/>
            </p:cNvSpPr>
            <p:nvPr/>
          </p:nvSpPr>
          <p:spPr bwMode="auto">
            <a:xfrm>
              <a:off x="5499100" y="3175000"/>
              <a:ext cx="342900" cy="17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79" name="Rectangle 5"/>
            <p:cNvSpPr>
              <a:spLocks noChangeArrowheads="1"/>
            </p:cNvSpPr>
            <p:nvPr/>
          </p:nvSpPr>
          <p:spPr bwMode="auto">
            <a:xfrm>
              <a:off x="838200" y="1917700"/>
              <a:ext cx="3797300" cy="179070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80" name="Rectangle 74"/>
            <p:cNvSpPr>
              <a:spLocks noChangeArrowheads="1"/>
            </p:cNvSpPr>
            <p:nvPr/>
          </p:nvSpPr>
          <p:spPr bwMode="auto">
            <a:xfrm>
              <a:off x="4660900" y="3530600"/>
              <a:ext cx="355600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58000" y="4876800"/>
            <a:ext cx="173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rgbClr val="000000"/>
                </a:solidFill>
              </a:rPr>
              <a:t>K. </a:t>
            </a:r>
            <a:r>
              <a:rPr lang="en-US" b="0" i="0" dirty="0" err="1" smtClean="0">
                <a:solidFill>
                  <a:srgbClr val="000000"/>
                </a:solidFill>
              </a:rPr>
              <a:t>Natesan</a:t>
            </a:r>
            <a:r>
              <a:rPr lang="en-US" b="0" i="0" dirty="0" smtClean="0">
                <a:solidFill>
                  <a:srgbClr val="000000"/>
                </a:solidFill>
              </a:rPr>
              <a:t>, JNM 1983 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372100"/>
            <a:ext cx="6327198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i="0" dirty="0" smtClean="0">
                <a:solidFill>
                  <a:srgbClr val="000000"/>
                </a:solidFill>
              </a:rPr>
              <a:t>• At 200 °C, hydrogen can be reduced toward 0.1% level.</a:t>
            </a:r>
          </a:p>
          <a:p>
            <a:pPr>
              <a:buNone/>
            </a:pPr>
            <a:r>
              <a:rPr lang="en-US" sz="2000" i="0" dirty="0" smtClean="0">
                <a:solidFill>
                  <a:srgbClr val="000000"/>
                </a:solidFill>
              </a:rPr>
              <a:t>• Oxygen is also effectively reduced with cold trap.</a:t>
            </a:r>
          </a:p>
          <a:p>
            <a:pPr>
              <a:buNone/>
            </a:pPr>
            <a:r>
              <a:rPr lang="en-US" sz="2000" i="0" dirty="0" smtClean="0">
                <a:solidFill>
                  <a:srgbClr val="000000"/>
                </a:solidFill>
              </a:rPr>
              <a:t>• Nitrogen would require separate hot nitrogen trap.</a:t>
            </a:r>
            <a:endParaRPr lang="en-US" sz="2000" i="0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438400" y="2438400"/>
            <a:ext cx="32131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305300" y="3022600"/>
            <a:ext cx="1384300" cy="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5461000" y="2438400"/>
            <a:ext cx="0" cy="5969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499101" y="2374900"/>
            <a:ext cx="158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rgbClr val="FF0000"/>
                </a:solidFill>
              </a:rPr>
              <a:t>Nearly ~ 10 in solubility</a:t>
            </a:r>
            <a:endParaRPr lang="en-US" sz="18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3"/>
          <p:cNvSpPr>
            <a:spLocks noChangeArrowheads="1"/>
          </p:cNvSpPr>
          <p:nvPr/>
        </p:nvSpPr>
        <p:spPr bwMode="auto">
          <a:xfrm>
            <a:off x="0" y="53975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ts val="2075"/>
              </a:lnSpc>
              <a:spcBef>
                <a:spcPts val="575"/>
              </a:spcBef>
              <a:spcAft>
                <a:spcPts val="600"/>
              </a:spcAft>
              <a:buFontTx/>
              <a:buNone/>
            </a:pPr>
            <a:r>
              <a:rPr lang="en-US" sz="2800" b="1" i="0" dirty="0" err="1" smtClean="0">
                <a:solidFill>
                  <a:srgbClr val="0000FF"/>
                </a:solidFill>
                <a:latin typeface="Helvetica Neue" charset="0"/>
              </a:rPr>
              <a:t>Realtime</a:t>
            </a:r>
            <a:r>
              <a:rPr lang="en-US" sz="2800" b="1" i="0" dirty="0" smtClean="0">
                <a:solidFill>
                  <a:srgbClr val="0000FF"/>
                </a:solidFill>
                <a:latin typeface="Helvetica Neue" charset="0"/>
              </a:rPr>
              <a:t> Tritium Recovery Needed</a:t>
            </a:r>
            <a:endParaRPr lang="en-US" sz="2800" b="1" i="0" dirty="0" smtClean="0">
              <a:solidFill>
                <a:srgbClr val="0000FF"/>
              </a:solidFill>
              <a:latin typeface="Helvetica Neue" charset="0"/>
            </a:endParaRPr>
          </a:p>
          <a:p>
            <a:pPr algn="ctr" eaLnBrk="0" hangingPunct="0">
              <a:lnSpc>
                <a:spcPts val="2075"/>
              </a:lnSpc>
              <a:spcBef>
                <a:spcPts val="575"/>
              </a:spcBef>
              <a:spcAft>
                <a:spcPts val="600"/>
              </a:spcAft>
              <a:buFontTx/>
              <a:buNone/>
            </a:pPr>
            <a:r>
              <a:rPr lang="en-US" sz="2400" b="1" i="0" dirty="0" smtClean="0">
                <a:solidFill>
                  <a:srgbClr val="FF0000"/>
                </a:solidFill>
                <a:latin typeface="Helvetica Neue" charset="0"/>
              </a:rPr>
              <a:t>~ 0.5 g/sec of tritium must be recovered in real time </a:t>
            </a:r>
            <a:endParaRPr lang="en-US" sz="2800" b="1" i="0" dirty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52226" name="Slide Number Placeholder 40"/>
          <p:cNvSpPr>
            <a:spLocks noGrp="1"/>
          </p:cNvSpPr>
          <p:nvPr>
            <p:ph type="sldNum" sz="quarter" idx="4294967295"/>
          </p:nvPr>
        </p:nvSpPr>
        <p:spPr>
          <a:xfrm>
            <a:off x="7010400" y="6543675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07A9C6C-B6A5-9447-8401-B159D9F3FBC1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16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grpSp>
        <p:nvGrpSpPr>
          <p:cNvPr id="52227" name="Group 6"/>
          <p:cNvGrpSpPr>
            <a:grpSpLocks/>
          </p:cNvGrpSpPr>
          <p:nvPr/>
        </p:nvGrpSpPr>
        <p:grpSpPr bwMode="auto">
          <a:xfrm>
            <a:off x="5714999" y="1247775"/>
            <a:ext cx="2781266" cy="2516188"/>
            <a:chOff x="5613741" y="2339975"/>
            <a:chExt cx="2780959" cy="2516188"/>
          </a:xfrm>
        </p:grpSpPr>
        <p:sp>
          <p:nvSpPr>
            <p:cNvPr id="21" name="Right Arrow 20"/>
            <p:cNvSpPr/>
            <p:nvPr/>
          </p:nvSpPr>
          <p:spPr bwMode="auto">
            <a:xfrm rot="16200000">
              <a:off x="7262129" y="2929746"/>
              <a:ext cx="344487" cy="24127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52273" name="TextBox 21"/>
            <p:cNvSpPr txBox="1">
              <a:spLocks noChangeArrowheads="1"/>
            </p:cNvSpPr>
            <p:nvPr/>
          </p:nvSpPr>
          <p:spPr bwMode="auto">
            <a:xfrm>
              <a:off x="6827838" y="2486025"/>
              <a:ext cx="12128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6" tIns="45688" rIns="91376" bIns="45688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i="0">
                  <a:solidFill>
                    <a:schemeClr val="tx1"/>
                  </a:solidFill>
                  <a:latin typeface="Arial" charset="0"/>
                </a:rPr>
                <a:t>Tritium Recycling </a:t>
              </a:r>
            </a:p>
          </p:txBody>
        </p:sp>
        <p:sp>
          <p:nvSpPr>
            <p:cNvPr id="33" name="Right Arrow 32"/>
            <p:cNvSpPr/>
            <p:nvPr/>
          </p:nvSpPr>
          <p:spPr bwMode="auto">
            <a:xfrm rot="5400000">
              <a:off x="7192278" y="3820333"/>
              <a:ext cx="501650" cy="252383"/>
            </a:xfrm>
            <a:prstGeom prst="rightArrow">
              <a:avLst/>
            </a:prstGeom>
            <a:solidFill>
              <a:srgbClr val="9999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76" tIns="45688" rIns="91376" bIns="45688" anchor="ctr"/>
            <a:lstStyle/>
            <a:p>
              <a:pPr algn="ctr">
                <a:buFontTx/>
                <a:buNone/>
                <a:defRPr/>
              </a:pPr>
              <a:endParaRPr lang="en-US" sz="1100" i="0"/>
            </a:p>
          </p:txBody>
        </p:sp>
        <p:sp>
          <p:nvSpPr>
            <p:cNvPr id="52275" name="Rectangle 46"/>
            <p:cNvSpPr>
              <a:spLocks noChangeArrowheads="1"/>
            </p:cNvSpPr>
            <p:nvPr/>
          </p:nvSpPr>
          <p:spPr bwMode="auto">
            <a:xfrm>
              <a:off x="6994525" y="3209925"/>
              <a:ext cx="942975" cy="465138"/>
            </a:xfrm>
            <a:prstGeom prst="rect">
              <a:avLst/>
            </a:prstGeom>
            <a:solidFill>
              <a:srgbClr val="CC9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6" tIns="45688" rIns="91376" bIns="45688">
              <a:spAutoFit/>
            </a:bodyPr>
            <a:lstStyle/>
            <a:p>
              <a:pPr algn="ctr">
                <a:buFontTx/>
                <a:buNone/>
              </a:pPr>
              <a:r>
                <a:rPr lang="en-US" sz="1100" i="0">
                  <a:solidFill>
                    <a:srgbClr val="000000"/>
                  </a:solidFill>
                </a:rPr>
                <a:t>Tritium</a:t>
              </a:r>
            </a:p>
            <a:p>
              <a:pPr algn="ctr">
                <a:buFontTx/>
                <a:buNone/>
              </a:pPr>
              <a:r>
                <a:rPr lang="en-US" sz="1100" i="0">
                  <a:solidFill>
                    <a:srgbClr val="000000"/>
                  </a:solidFill>
                </a:rPr>
                <a:t>Separater</a:t>
              </a:r>
            </a:p>
          </p:txBody>
        </p:sp>
        <p:sp>
          <p:nvSpPr>
            <p:cNvPr id="52276" name="TextBox 21"/>
            <p:cNvSpPr txBox="1">
              <a:spLocks noChangeArrowheads="1"/>
            </p:cNvSpPr>
            <p:nvPr/>
          </p:nvSpPr>
          <p:spPr bwMode="auto">
            <a:xfrm>
              <a:off x="6616700" y="4173538"/>
              <a:ext cx="1778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6" tIns="45688" rIns="91376" bIns="45688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i="0">
                  <a:solidFill>
                    <a:schemeClr val="tx1"/>
                  </a:solidFill>
                  <a:latin typeface="Arial" charset="0"/>
                </a:rPr>
                <a:t>Deuterium &amp;</a:t>
              </a:r>
            </a:p>
            <a:p>
              <a:pPr algn="ctr" eaLnBrk="1" hangingPunct="1">
                <a:buFontTx/>
                <a:buNone/>
              </a:pPr>
              <a:r>
                <a:rPr lang="en-US" i="0">
                  <a:solidFill>
                    <a:schemeClr val="tx1"/>
                  </a:solidFill>
                  <a:latin typeface="Arial" charset="0"/>
                </a:rPr>
                <a:t>Other impurities as well as dust</a:t>
              </a:r>
            </a:p>
          </p:txBody>
        </p:sp>
        <p:sp>
          <p:nvSpPr>
            <p:cNvPr id="52277" name="TextBox 1"/>
            <p:cNvSpPr txBox="1">
              <a:spLocks noChangeArrowheads="1"/>
            </p:cNvSpPr>
            <p:nvPr/>
          </p:nvSpPr>
          <p:spPr bwMode="auto">
            <a:xfrm>
              <a:off x="7446963" y="2339975"/>
              <a:ext cx="9286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376" tIns="45688" rIns="91376" bIns="45688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i="0">
                  <a:solidFill>
                    <a:srgbClr val="FF0000"/>
                  </a:solidFill>
                </a:rPr>
                <a:t>T – 0.5 g/s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 bwMode="auto">
            <a:xfrm>
              <a:off x="6301028" y="3578225"/>
              <a:ext cx="607942" cy="1588"/>
            </a:xfrm>
            <a:prstGeom prst="straightConnector1">
              <a:avLst/>
            </a:prstGeom>
            <a:ln>
              <a:solidFill>
                <a:srgbClr val="984807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279" name="Rectangle 4"/>
            <p:cNvSpPr>
              <a:spLocks noChangeArrowheads="1"/>
            </p:cNvSpPr>
            <p:nvPr/>
          </p:nvSpPr>
          <p:spPr bwMode="auto">
            <a:xfrm>
              <a:off x="5613741" y="3025001"/>
              <a:ext cx="11976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i="0" dirty="0">
                  <a:solidFill>
                    <a:srgbClr val="000000"/>
                  </a:solidFill>
                  <a:latin typeface="Arial" charset="0"/>
                </a:rPr>
                <a:t>T, D, H</a:t>
              </a:r>
              <a:r>
                <a:rPr lang="en-US" i="0" dirty="0" smtClean="0">
                  <a:solidFill>
                    <a:srgbClr val="000000"/>
                  </a:solidFill>
                  <a:latin typeface="Arial" charset="0"/>
                </a:rPr>
                <a:t>, </a:t>
              </a:r>
              <a:r>
                <a:rPr lang="en-US" i="0" dirty="0" smtClean="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dirty="0"/>
            </a:p>
          </p:txBody>
        </p:sp>
      </p:grpSp>
      <p:grpSp>
        <p:nvGrpSpPr>
          <p:cNvPr id="52228" name="Group 18"/>
          <p:cNvGrpSpPr>
            <a:grpSpLocks/>
          </p:cNvGrpSpPr>
          <p:nvPr/>
        </p:nvGrpSpPr>
        <p:grpSpPr bwMode="auto">
          <a:xfrm>
            <a:off x="2400300" y="3695700"/>
            <a:ext cx="2349500" cy="2171700"/>
            <a:chOff x="4445000" y="3581400"/>
            <a:chExt cx="2349500" cy="2171700"/>
          </a:xfrm>
        </p:grpSpPr>
        <p:grpSp>
          <p:nvGrpSpPr>
            <p:cNvPr id="52265" name="Group 5"/>
            <p:cNvGrpSpPr>
              <a:grpSpLocks/>
            </p:cNvGrpSpPr>
            <p:nvPr/>
          </p:nvGrpSpPr>
          <p:grpSpPr bwMode="auto">
            <a:xfrm>
              <a:off x="5727700" y="3581400"/>
              <a:ext cx="1066800" cy="800100"/>
              <a:chOff x="2781300" y="1955800"/>
              <a:chExt cx="1066800" cy="800100"/>
            </a:xfrm>
          </p:grpSpPr>
          <p:sp>
            <p:nvSpPr>
              <p:cNvPr id="18" name="Rounded Rectangle 17"/>
              <p:cNvSpPr/>
              <p:nvPr/>
            </p:nvSpPr>
            <p:spPr bwMode="auto">
              <a:xfrm>
                <a:off x="2870200" y="1955800"/>
                <a:ext cx="952500" cy="8001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6" tIns="45688" rIns="91376" bIns="45688"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  <p:sp>
            <p:nvSpPr>
              <p:cNvPr id="52271" name="TextBox 17"/>
              <p:cNvSpPr txBox="1">
                <a:spLocks noChangeArrowheads="1"/>
              </p:cNvSpPr>
              <p:nvPr/>
            </p:nvSpPr>
            <p:spPr bwMode="auto">
              <a:xfrm>
                <a:off x="2781300" y="2139950"/>
                <a:ext cx="1066800" cy="400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376" tIns="45688" rIns="91376" bIns="45688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ts val="1025"/>
                  </a:lnSpc>
                  <a:buFontTx/>
                  <a:buNone/>
                </a:pPr>
                <a:r>
                  <a:rPr lang="en-US" i="0">
                    <a:solidFill>
                      <a:srgbClr val="000000"/>
                    </a:solidFill>
                    <a:latin typeface="Arial" charset="0"/>
                  </a:rPr>
                  <a:t>LL</a:t>
                </a:r>
              </a:p>
              <a:p>
                <a:pPr algn="ctr" eaLnBrk="1" hangingPunct="1">
                  <a:lnSpc>
                    <a:spcPts val="1025"/>
                  </a:lnSpc>
                  <a:buFontTx/>
                  <a:buNone/>
                </a:pPr>
                <a:r>
                  <a:rPr lang="en-US" i="0">
                    <a:solidFill>
                      <a:srgbClr val="000000"/>
                    </a:solidFill>
                    <a:latin typeface="Arial" charset="0"/>
                  </a:rPr>
                  <a:t>Cold Trap</a:t>
                </a:r>
              </a:p>
            </p:txBody>
          </p:sp>
        </p:grpSp>
        <p:grpSp>
          <p:nvGrpSpPr>
            <p:cNvPr id="52266" name="Group 99"/>
            <p:cNvGrpSpPr>
              <a:grpSpLocks/>
            </p:cNvGrpSpPr>
            <p:nvPr/>
          </p:nvGrpSpPr>
          <p:grpSpPr bwMode="auto">
            <a:xfrm>
              <a:off x="4445000" y="3581400"/>
              <a:ext cx="1066800" cy="2171700"/>
              <a:chOff x="2590800" y="1955800"/>
              <a:chExt cx="1066800" cy="2171700"/>
            </a:xfrm>
          </p:grpSpPr>
          <p:sp>
            <p:nvSpPr>
              <p:cNvPr id="101" name="Rounded Rectangle 100"/>
              <p:cNvSpPr/>
              <p:nvPr/>
            </p:nvSpPr>
            <p:spPr bwMode="auto">
              <a:xfrm>
                <a:off x="2641600" y="1955800"/>
                <a:ext cx="952500" cy="8001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6" tIns="45688" rIns="91376" bIns="45688"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  <p:sp>
            <p:nvSpPr>
              <p:cNvPr id="52268" name="TextBox 17"/>
              <p:cNvSpPr txBox="1">
                <a:spLocks noChangeArrowheads="1"/>
              </p:cNvSpPr>
              <p:nvPr/>
            </p:nvSpPr>
            <p:spPr bwMode="auto">
              <a:xfrm>
                <a:off x="2590800" y="2152650"/>
                <a:ext cx="1066800" cy="400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376" tIns="45688" rIns="91376" bIns="45688">
                <a:spAutoFit/>
              </a:bodyPr>
              <a:lstStyle>
                <a:lvl1pPr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 eaLnBrk="0" hangingPunct="0"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200" b="1" i="1">
                    <a:solidFill>
                      <a:srgbClr val="1822CD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lnSpc>
                    <a:spcPts val="1025"/>
                  </a:lnSpc>
                  <a:buFontTx/>
                  <a:buNone/>
                </a:pPr>
                <a:r>
                  <a:rPr lang="en-US" i="0" dirty="0">
                    <a:solidFill>
                      <a:srgbClr val="000000"/>
                    </a:solidFill>
                    <a:latin typeface="Arial" charset="0"/>
                  </a:rPr>
                  <a:t>LL</a:t>
                </a:r>
              </a:p>
              <a:p>
                <a:pPr algn="ctr" eaLnBrk="1" hangingPunct="1">
                  <a:lnSpc>
                    <a:spcPts val="1025"/>
                  </a:lnSpc>
                  <a:buFontTx/>
                  <a:buNone/>
                </a:pPr>
                <a:r>
                  <a:rPr lang="en-US" i="0" dirty="0">
                    <a:solidFill>
                      <a:srgbClr val="000000"/>
                    </a:solidFill>
                    <a:latin typeface="Arial" charset="0"/>
                  </a:rPr>
                  <a:t>Cold Trap</a:t>
                </a: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3106738" y="2806700"/>
                <a:ext cx="131762" cy="1320800"/>
              </a:xfrm>
              <a:prstGeom prst="rect">
                <a:avLst/>
              </a:prstGeom>
              <a:solidFill>
                <a:srgbClr val="E4B5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76" tIns="45688" rIns="91376" bIns="45688" anchor="ctr"/>
              <a:lstStyle/>
              <a:p>
                <a:pPr algn="ctr">
                  <a:buFontTx/>
                  <a:buNone/>
                  <a:defRPr/>
                </a:pPr>
                <a:endParaRPr lang="en-US" sz="1100" i="0"/>
              </a:p>
            </p:txBody>
          </p:sp>
        </p:grpSp>
      </p:grpSp>
      <p:sp>
        <p:nvSpPr>
          <p:cNvPr id="108" name="Rectangle 107"/>
          <p:cNvSpPr/>
          <p:nvPr/>
        </p:nvSpPr>
        <p:spPr bwMode="auto">
          <a:xfrm>
            <a:off x="4191000" y="2438400"/>
            <a:ext cx="152400" cy="1282700"/>
          </a:xfrm>
          <a:prstGeom prst="rect">
            <a:avLst/>
          </a:prstGeom>
          <a:solidFill>
            <a:srgbClr val="E4B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buFontTx/>
              <a:buNone/>
              <a:defRPr/>
            </a:pPr>
            <a:endParaRPr lang="en-US" sz="1100" i="0"/>
          </a:p>
        </p:txBody>
      </p:sp>
      <p:sp>
        <p:nvSpPr>
          <p:cNvPr id="52231" name="TextBox 1"/>
          <p:cNvSpPr txBox="1">
            <a:spLocks noChangeArrowheads="1"/>
          </p:cNvSpPr>
          <p:nvPr/>
        </p:nvSpPr>
        <p:spPr bwMode="auto">
          <a:xfrm>
            <a:off x="585752" y="5282624"/>
            <a:ext cx="177644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</a:rPr>
              <a:t>0.1% T</a:t>
            </a:r>
          </a:p>
          <a:p>
            <a:pPr eaLnBrk="1" hangingPunct="1">
              <a:buFontTx/>
              <a:buNone/>
            </a:pPr>
            <a:r>
              <a:rPr lang="en-US" sz="1600" i="0" dirty="0" smtClean="0"/>
              <a:t>To RLLD/ARLLD</a:t>
            </a:r>
            <a:endParaRPr lang="en-US" sz="1600" i="0" dirty="0"/>
          </a:p>
        </p:txBody>
      </p:sp>
      <p:sp>
        <p:nvSpPr>
          <p:cNvPr id="140" name="Rectangle 139"/>
          <p:cNvSpPr/>
          <p:nvPr/>
        </p:nvSpPr>
        <p:spPr bwMode="auto">
          <a:xfrm>
            <a:off x="5334000" y="2273300"/>
            <a:ext cx="1778000" cy="165099"/>
          </a:xfrm>
          <a:prstGeom prst="rect">
            <a:avLst/>
          </a:prstGeom>
          <a:solidFill>
            <a:srgbClr val="6497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buFontTx/>
              <a:buNone/>
              <a:defRPr/>
            </a:pPr>
            <a:endParaRPr lang="en-US" sz="1100" i="0"/>
          </a:p>
        </p:txBody>
      </p:sp>
      <p:sp>
        <p:nvSpPr>
          <p:cNvPr id="141" name="Rectangle 140"/>
          <p:cNvSpPr/>
          <p:nvPr/>
        </p:nvSpPr>
        <p:spPr bwMode="auto">
          <a:xfrm>
            <a:off x="5313363" y="2336800"/>
            <a:ext cx="96837" cy="1854200"/>
          </a:xfrm>
          <a:prstGeom prst="rect">
            <a:avLst/>
          </a:prstGeom>
          <a:solidFill>
            <a:srgbClr val="6497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buFontTx/>
              <a:buNone/>
              <a:defRPr/>
            </a:pPr>
            <a:endParaRPr lang="en-US" sz="1100" i="0"/>
          </a:p>
        </p:txBody>
      </p:sp>
      <p:sp>
        <p:nvSpPr>
          <p:cNvPr id="142" name="Rectangle 141"/>
          <p:cNvSpPr/>
          <p:nvPr/>
        </p:nvSpPr>
        <p:spPr bwMode="auto">
          <a:xfrm>
            <a:off x="4724400" y="4114800"/>
            <a:ext cx="655637" cy="65088"/>
          </a:xfrm>
          <a:prstGeom prst="rect">
            <a:avLst/>
          </a:prstGeom>
          <a:solidFill>
            <a:srgbClr val="6497D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buFontTx/>
              <a:buNone/>
              <a:defRPr/>
            </a:pPr>
            <a:endParaRPr lang="en-US" sz="1100" i="0"/>
          </a:p>
        </p:txBody>
      </p:sp>
      <p:sp>
        <p:nvSpPr>
          <p:cNvPr id="145" name="Rectangle 144"/>
          <p:cNvSpPr/>
          <p:nvPr/>
        </p:nvSpPr>
        <p:spPr bwMode="auto">
          <a:xfrm rot="5400000">
            <a:off x="2454275" y="4092575"/>
            <a:ext cx="146050" cy="3632200"/>
          </a:xfrm>
          <a:prstGeom prst="rect">
            <a:avLst/>
          </a:prstGeom>
          <a:solidFill>
            <a:srgbClr val="E4B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buFontTx/>
              <a:buNone/>
              <a:defRPr/>
            </a:pPr>
            <a:endParaRPr lang="en-US" sz="1100" i="0"/>
          </a:p>
        </p:txBody>
      </p:sp>
      <p:sp>
        <p:nvSpPr>
          <p:cNvPr id="146" name="Rectangle 145"/>
          <p:cNvSpPr/>
          <p:nvPr/>
        </p:nvSpPr>
        <p:spPr bwMode="auto">
          <a:xfrm>
            <a:off x="4198938" y="4495800"/>
            <a:ext cx="144462" cy="1384300"/>
          </a:xfrm>
          <a:prstGeom prst="rect">
            <a:avLst/>
          </a:prstGeom>
          <a:solidFill>
            <a:srgbClr val="E4B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buFontTx/>
              <a:buNone/>
              <a:defRPr/>
            </a:pPr>
            <a:endParaRPr lang="en-US" sz="1100" i="0"/>
          </a:p>
        </p:txBody>
      </p:sp>
      <p:sp>
        <p:nvSpPr>
          <p:cNvPr id="148" name="Right Arrow 147"/>
          <p:cNvSpPr/>
          <p:nvPr/>
        </p:nvSpPr>
        <p:spPr bwMode="auto">
          <a:xfrm>
            <a:off x="3378200" y="3975100"/>
            <a:ext cx="279400" cy="1778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cxnSp>
        <p:nvCxnSpPr>
          <p:cNvPr id="157" name="Straight Arrow Connector 156"/>
          <p:cNvCxnSpPr/>
          <p:nvPr/>
        </p:nvCxnSpPr>
        <p:spPr bwMode="auto">
          <a:xfrm>
            <a:off x="4397375" y="5465763"/>
            <a:ext cx="0" cy="388937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 bwMode="auto">
          <a:xfrm>
            <a:off x="2809875" y="5414963"/>
            <a:ext cx="0" cy="388937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 bwMode="auto">
          <a:xfrm flipH="1">
            <a:off x="3278188" y="5711825"/>
            <a:ext cx="608012" cy="1588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 bwMode="auto">
          <a:xfrm flipH="1">
            <a:off x="1385888" y="4810125"/>
            <a:ext cx="608012" cy="1588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 bwMode="auto">
          <a:xfrm>
            <a:off x="4800600" y="4495800"/>
            <a:ext cx="608012" cy="1588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 bwMode="auto">
          <a:xfrm rot="5400000" flipH="1" flipV="1">
            <a:off x="5295107" y="3382169"/>
            <a:ext cx="379412" cy="0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259" name="Rectangle 3"/>
          <p:cNvSpPr>
            <a:spLocks noChangeArrowheads="1"/>
          </p:cNvSpPr>
          <p:nvPr/>
        </p:nvSpPr>
        <p:spPr bwMode="auto">
          <a:xfrm>
            <a:off x="5791200" y="4191000"/>
            <a:ext cx="31242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FFFF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 marL="182880" indent="-182880">
              <a:spcAft>
                <a:spcPts val="600"/>
              </a:spcAft>
            </a:pPr>
            <a:r>
              <a:rPr lang="en-US" b="1" i="0" dirty="0" smtClean="0">
                <a:solidFill>
                  <a:srgbClr val="000000"/>
                </a:solidFill>
              </a:rPr>
              <a:t>Parallel paths to enable regeneration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 smtClean="0">
                <a:solidFill>
                  <a:srgbClr val="000000"/>
                </a:solidFill>
              </a:rPr>
              <a:t>while operation.</a:t>
            </a:r>
          </a:p>
          <a:p>
            <a:pPr marL="182880" indent="-182880">
              <a:spcAft>
                <a:spcPts val="600"/>
              </a:spcAft>
            </a:pPr>
            <a:r>
              <a:rPr lang="en-US" b="1" i="0" dirty="0" smtClean="0">
                <a:solidFill>
                  <a:srgbClr val="000000"/>
                </a:solidFill>
              </a:rPr>
              <a:t>Drain liquid lithium before regeneration</a:t>
            </a:r>
            <a:r>
              <a:rPr lang="en-US" b="1" i="0" dirty="0" smtClean="0">
                <a:solidFill>
                  <a:srgbClr val="000000"/>
                </a:solidFill>
              </a:rPr>
              <a:t>.</a:t>
            </a:r>
          </a:p>
          <a:p>
            <a:pPr marL="182880" indent="-182880"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Multiple filters to enable regeneration.</a:t>
            </a:r>
            <a:endParaRPr lang="en-US" b="1" i="0" dirty="0" smtClean="0">
              <a:solidFill>
                <a:srgbClr val="000000"/>
              </a:solidFill>
            </a:endParaRPr>
          </a:p>
        </p:txBody>
      </p:sp>
      <p:sp>
        <p:nvSpPr>
          <p:cNvPr id="52260" name="TextBox 5"/>
          <p:cNvSpPr txBox="1">
            <a:spLocks noChangeArrowheads="1"/>
          </p:cNvSpPr>
          <p:nvPr/>
        </p:nvSpPr>
        <p:spPr bwMode="auto">
          <a:xfrm>
            <a:off x="1689100" y="6134100"/>
            <a:ext cx="3057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 dirty="0"/>
              <a:t>Valves and pumps not shown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2900" y="397510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000000"/>
                </a:solidFill>
              </a:rPr>
              <a:t>200°C</a:t>
            </a:r>
            <a:endParaRPr lang="en-US" i="0" dirty="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 bwMode="auto">
          <a:xfrm rot="5400000">
            <a:off x="2324100" y="571499"/>
            <a:ext cx="152400" cy="3886200"/>
          </a:xfrm>
          <a:prstGeom prst="rect">
            <a:avLst/>
          </a:prstGeom>
          <a:solidFill>
            <a:srgbClr val="E4B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buFontTx/>
              <a:buNone/>
              <a:defRPr/>
            </a:pPr>
            <a:endParaRPr lang="en-US" sz="1100" i="0"/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3024188" y="2238375"/>
            <a:ext cx="608012" cy="1588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 bwMode="auto">
          <a:xfrm>
            <a:off x="1131888" y="2225675"/>
            <a:ext cx="608012" cy="1588"/>
          </a:xfrm>
          <a:prstGeom prst="straightConnector1">
            <a:avLst/>
          </a:prstGeom>
          <a:ln>
            <a:solidFill>
              <a:srgbClr val="984807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 bwMode="auto">
          <a:xfrm>
            <a:off x="2895600" y="2590800"/>
            <a:ext cx="152400" cy="1092200"/>
          </a:xfrm>
          <a:prstGeom prst="rect">
            <a:avLst/>
          </a:prstGeom>
          <a:solidFill>
            <a:srgbClr val="E4B5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6" tIns="45688" rIns="91376" bIns="45688" anchor="ctr"/>
          <a:lstStyle/>
          <a:p>
            <a:pPr algn="ctr">
              <a:buFontTx/>
              <a:buNone/>
              <a:defRPr/>
            </a:pPr>
            <a:endParaRPr lang="en-US" sz="1100" i="0"/>
          </a:p>
        </p:txBody>
      </p:sp>
      <p:sp>
        <p:nvSpPr>
          <p:cNvPr id="93" name="TextBox 1"/>
          <p:cNvSpPr txBox="1">
            <a:spLocks noChangeArrowheads="1"/>
          </p:cNvSpPr>
          <p:nvPr/>
        </p:nvSpPr>
        <p:spPr bwMode="auto">
          <a:xfrm>
            <a:off x="457200" y="1828800"/>
            <a:ext cx="2966277" cy="58477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</a:rPr>
              <a:t>1% T</a:t>
            </a:r>
          </a:p>
          <a:p>
            <a:pPr eaLnBrk="1" hangingPunct="1">
              <a:buFontTx/>
              <a:buNone/>
            </a:pPr>
            <a:r>
              <a:rPr lang="en-US" sz="1600" i="0" dirty="0" smtClean="0"/>
              <a:t>From dust/particle filter loop</a:t>
            </a:r>
            <a:endParaRPr lang="en-US" sz="1600" i="0" dirty="0"/>
          </a:p>
        </p:txBody>
      </p:sp>
      <p:sp>
        <p:nvSpPr>
          <p:cNvPr id="94" name="TextBox 1"/>
          <p:cNvSpPr txBox="1">
            <a:spLocks noChangeArrowheads="1"/>
          </p:cNvSpPr>
          <p:nvPr/>
        </p:nvSpPr>
        <p:spPr bwMode="auto">
          <a:xfrm>
            <a:off x="304800" y="1600200"/>
            <a:ext cx="4172236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 dirty="0" smtClean="0"/>
              <a:t>0.1 l/sec of 1% T LL can carry 0.5 g/s of T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339441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3"/>
          <p:cNvSpPr>
            <a:spLocks noChangeArrowheads="1"/>
          </p:cNvSpPr>
          <p:nvPr/>
        </p:nvSpPr>
        <p:spPr bwMode="auto">
          <a:xfrm>
            <a:off x="0" y="53975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ts val="2075"/>
              </a:lnSpc>
              <a:spcBef>
                <a:spcPts val="575"/>
              </a:spcBef>
              <a:spcAft>
                <a:spcPts val="600"/>
              </a:spcAft>
              <a:buFontTx/>
              <a:buNone/>
            </a:pPr>
            <a:r>
              <a:rPr lang="en-US" sz="2800" b="1" i="0" dirty="0" smtClean="0">
                <a:solidFill>
                  <a:srgbClr val="0000FF"/>
                </a:solidFill>
                <a:latin typeface="Helvetica Neue" charset="0"/>
              </a:rPr>
              <a:t>Tritium Inventory Control in Fusion Power Plant</a:t>
            </a:r>
          </a:p>
          <a:p>
            <a:pPr algn="ctr" eaLnBrk="0" hangingPunct="0">
              <a:lnSpc>
                <a:spcPts val="2075"/>
              </a:lnSpc>
              <a:spcBef>
                <a:spcPts val="575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Helvetica Neue" charset="0"/>
              </a:rPr>
              <a:t>Total site inventory maybe ~ 50 days or ~ 20 kg? *</a:t>
            </a:r>
            <a:endParaRPr lang="en-US" sz="2800" b="1" i="0" dirty="0" smtClean="0">
              <a:solidFill>
                <a:srgbClr val="FF0000"/>
              </a:solidFill>
              <a:latin typeface="Helvetica Neue" charset="0"/>
            </a:endParaRPr>
          </a:p>
          <a:p>
            <a:pPr algn="ctr" eaLnBrk="0" hangingPunct="0">
              <a:lnSpc>
                <a:spcPts val="2075"/>
              </a:lnSpc>
              <a:spcBef>
                <a:spcPts val="575"/>
              </a:spcBef>
              <a:spcAft>
                <a:spcPts val="600"/>
              </a:spcAft>
              <a:buFontTx/>
              <a:buNone/>
            </a:pPr>
            <a:endParaRPr lang="en-US" sz="2800" b="1" i="0" dirty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52226" name="Slide Number Placeholder 40"/>
          <p:cNvSpPr>
            <a:spLocks noGrp="1"/>
          </p:cNvSpPr>
          <p:nvPr>
            <p:ph type="sldNum" sz="quarter" idx="4294967295"/>
          </p:nvPr>
        </p:nvSpPr>
        <p:spPr>
          <a:xfrm>
            <a:off x="7010400" y="6543675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07A9C6C-B6A5-9447-8401-B159D9F3FBC1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17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2005" y="6183868"/>
            <a:ext cx="246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*M. Nishikawa FST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610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400" b="1" dirty="0" smtClean="0"/>
              <a:t>• 1 % (by weight) tritium concentration  LL contains ~ 5 g of T / l</a:t>
            </a:r>
          </a:p>
          <a:p>
            <a:pPr marL="274320" indent="-274320">
              <a:spcAft>
                <a:spcPts val="2400"/>
              </a:spcAft>
            </a:pPr>
            <a:r>
              <a:rPr lang="en-US" sz="2400" b="1" dirty="0" smtClean="0"/>
              <a:t>• LL inside VV may contain 100 l of LL or 0.5 kg for RLLD/ARLLD</a:t>
            </a:r>
          </a:p>
          <a:p>
            <a:pPr marL="274320" indent="-274320">
              <a:spcAft>
                <a:spcPts val="2400"/>
              </a:spcAft>
            </a:pPr>
            <a:r>
              <a:rPr lang="en-US" sz="2400" b="1" dirty="0" smtClean="0"/>
              <a:t>• LL in LL-loop before and in cold traps (~ 1%) may contain 500 l of LL or 2.5 kg</a:t>
            </a:r>
          </a:p>
          <a:p>
            <a:pPr marL="274320" indent="-274320">
              <a:spcAft>
                <a:spcPts val="2400"/>
              </a:spcAft>
            </a:pPr>
            <a:r>
              <a:rPr lang="en-US" sz="2400" b="1" dirty="0" smtClean="0"/>
              <a:t>• LL after cold traps (~ 0.1%) may contain 500 l of LL or 0.25kg</a:t>
            </a:r>
          </a:p>
          <a:p>
            <a:pPr marL="274320" indent="-274320">
              <a:spcAft>
                <a:spcPts val="2400"/>
              </a:spcAft>
            </a:pPr>
            <a:r>
              <a:rPr lang="en-US" sz="2400" b="1" dirty="0" smtClean="0"/>
              <a:t>• Total tritium inventory in RLLD/ALLD may contains 3.25 kg of T which is about 8 days &lt;&lt; 50 days.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218093"/>
            <a:ext cx="80772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LL system may be compatible with the fusion reactor power plant tritium inventory requirements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450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0638" y="9525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b="1" i="0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NSTX-U </a:t>
            </a:r>
            <a:r>
              <a:rPr lang="en-US" sz="2800" b="1" i="0" dirty="0" smtClean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Construction complete </a:t>
            </a:r>
            <a:endParaRPr lang="en-US" sz="2800" b="1" i="0" dirty="0" smtClean="0">
              <a:solidFill>
                <a:srgbClr val="0000FF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b="1" i="0" dirty="0" smtClean="0">
                <a:solidFill>
                  <a:srgbClr val="FF0000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First Plasma on August 10, 2015 </a:t>
            </a:r>
            <a:endParaRPr lang="en-US" sz="2400" b="1" i="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69" y="990600"/>
            <a:ext cx="7155031" cy="5490391"/>
          </a:xfrm>
          <a:prstGeom prst="rect">
            <a:avLst/>
          </a:prstGeom>
        </p:spPr>
      </p:pic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4826000" y="1117600"/>
            <a:ext cx="1599937" cy="3397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 dirty="0"/>
              <a:t>HHFW System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2715894" y="3555993"/>
            <a:ext cx="828538" cy="3397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 dirty="0"/>
              <a:t>1</a:t>
            </a:r>
            <a:r>
              <a:rPr lang="en-US" sz="1600" i="0" baseline="30000" dirty="0"/>
              <a:t>st</a:t>
            </a:r>
            <a:r>
              <a:rPr lang="en-US" sz="1600" i="0" dirty="0"/>
              <a:t> NBI</a:t>
            </a: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3922857" y="5049828"/>
            <a:ext cx="872981" cy="3397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 dirty="0"/>
              <a:t>2</a:t>
            </a:r>
            <a:r>
              <a:rPr lang="en-US" sz="1600" i="0" baseline="30000" dirty="0"/>
              <a:t>nd</a:t>
            </a:r>
            <a:r>
              <a:rPr lang="en-US" sz="1600" i="0" dirty="0"/>
              <a:t> NBI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6191906" y="3086218"/>
            <a:ext cx="1092020" cy="3413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 dirty="0"/>
              <a:t>NSTX-U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6602899" y="5045887"/>
            <a:ext cx="1536390" cy="584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 dirty="0" smtClean="0"/>
              <a:t>MPTS Exit Flight Tube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949007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1"/>
          <p:cNvGrpSpPr>
            <a:grpSpLocks/>
          </p:cNvGrpSpPr>
          <p:nvPr/>
        </p:nvGrpSpPr>
        <p:grpSpPr bwMode="auto">
          <a:xfrm>
            <a:off x="2565400" y="1073150"/>
            <a:ext cx="3835400" cy="4276725"/>
            <a:chOff x="1616074" y="895350"/>
            <a:chExt cx="4937126" cy="5505450"/>
          </a:xfrm>
        </p:grpSpPr>
        <p:pic>
          <p:nvPicPr>
            <p:cNvPr id="3179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57" b="8821"/>
            <a:stretch>
              <a:fillRect/>
            </a:stretch>
          </p:blipFill>
          <p:spPr bwMode="auto">
            <a:xfrm>
              <a:off x="1616074" y="1136417"/>
              <a:ext cx="4937126" cy="5264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92" name="TextBox 7"/>
            <p:cNvSpPr txBox="1">
              <a:spLocks noChangeArrowheads="1"/>
            </p:cNvSpPr>
            <p:nvPr/>
          </p:nvSpPr>
          <p:spPr bwMode="auto">
            <a:xfrm>
              <a:off x="3276599" y="895350"/>
              <a:ext cx="1600200" cy="51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sz="2000" i="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LITERs</a:t>
              </a:r>
              <a:endParaRPr lang="en-US" sz="1800" i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  <p:cxnSp>
          <p:nvCxnSpPr>
            <p:cNvPr id="31793" name="Straight Connector 2"/>
            <p:cNvCxnSpPr>
              <a:cxnSpLocks noChangeShapeType="1"/>
            </p:cNvCxnSpPr>
            <p:nvPr/>
          </p:nvCxnSpPr>
          <p:spPr bwMode="auto">
            <a:xfrm>
              <a:off x="4495800" y="2514600"/>
              <a:ext cx="0" cy="3124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794" name="Straight Connector 13"/>
            <p:cNvCxnSpPr>
              <a:cxnSpLocks noChangeShapeType="1"/>
            </p:cNvCxnSpPr>
            <p:nvPr/>
          </p:nvCxnSpPr>
          <p:spPr bwMode="auto">
            <a:xfrm>
              <a:off x="3733800" y="2514600"/>
              <a:ext cx="0" cy="31242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746" name="Oval 1"/>
          <p:cNvSpPr>
            <a:spLocks noChangeArrowheads="1"/>
          </p:cNvSpPr>
          <p:nvPr/>
        </p:nvSpPr>
        <p:spPr bwMode="auto">
          <a:xfrm>
            <a:off x="3411538" y="2251075"/>
            <a:ext cx="466725" cy="4667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747" name="Straight Arrow Connector 4"/>
          <p:cNvCxnSpPr>
            <a:cxnSpLocks noChangeShapeType="1"/>
          </p:cNvCxnSpPr>
          <p:nvPr/>
        </p:nvCxnSpPr>
        <p:spPr bwMode="auto">
          <a:xfrm>
            <a:off x="1892300" y="2209800"/>
            <a:ext cx="1527175" cy="2000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i="0" dirty="0">
                <a:solidFill>
                  <a:srgbClr val="1532FF"/>
                </a:solidFill>
              </a:rPr>
              <a:t>Comprehensive </a:t>
            </a:r>
            <a:r>
              <a:rPr lang="en-US" sz="3200" b="1" i="0" dirty="0" smtClean="0">
                <a:solidFill>
                  <a:srgbClr val="1532FF"/>
                </a:solidFill>
              </a:rPr>
              <a:t>Lithium / Boundary </a:t>
            </a:r>
            <a:r>
              <a:rPr lang="en-US" sz="3200" b="1" i="0" dirty="0">
                <a:solidFill>
                  <a:srgbClr val="1532FF"/>
                </a:solidFill>
              </a:rPr>
              <a:t>Physics Tools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b="1" i="0" dirty="0" err="1">
                <a:solidFill>
                  <a:srgbClr val="FF0000"/>
                </a:solidFill>
              </a:rPr>
              <a:t>Boronization</a:t>
            </a:r>
            <a:r>
              <a:rPr lang="en-US" sz="2400" b="1" i="0" dirty="0">
                <a:solidFill>
                  <a:srgbClr val="FF0000"/>
                </a:solidFill>
              </a:rPr>
              <a:t>, Lithium Evaporators, Granule Injector, High Z tiles</a:t>
            </a:r>
            <a:endParaRPr lang="en-US" sz="2000" b="1" i="0" dirty="0">
              <a:solidFill>
                <a:srgbClr val="FF0000"/>
              </a:solidFill>
            </a:endParaRPr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2565400" y="3530600"/>
            <a:ext cx="1168400" cy="63500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auto">
          <a:xfrm>
            <a:off x="3530600" y="3386138"/>
            <a:ext cx="211138" cy="144462"/>
          </a:xfrm>
          <a:prstGeom prst="rect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752" name="Straight Arrow Connector 5"/>
          <p:cNvCxnSpPr>
            <a:cxnSpLocks noChangeShapeType="1"/>
          </p:cNvCxnSpPr>
          <p:nvPr/>
        </p:nvCxnSpPr>
        <p:spPr bwMode="auto">
          <a:xfrm flipH="1" flipV="1">
            <a:off x="3471863" y="2903538"/>
            <a:ext cx="84137" cy="466725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3" name="Straight Arrow Connector 22"/>
          <p:cNvCxnSpPr>
            <a:cxnSpLocks noChangeShapeType="1"/>
          </p:cNvCxnSpPr>
          <p:nvPr/>
        </p:nvCxnSpPr>
        <p:spPr bwMode="auto">
          <a:xfrm flipH="1" flipV="1">
            <a:off x="3581400" y="2887663"/>
            <a:ext cx="25400" cy="490537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Straight Arrow Connector 23"/>
          <p:cNvCxnSpPr>
            <a:cxnSpLocks noChangeShapeType="1"/>
          </p:cNvCxnSpPr>
          <p:nvPr/>
        </p:nvCxnSpPr>
        <p:spPr bwMode="auto">
          <a:xfrm flipV="1">
            <a:off x="3708400" y="2928938"/>
            <a:ext cx="68263" cy="45720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Straight Arrow Connector 26"/>
          <p:cNvCxnSpPr>
            <a:cxnSpLocks noChangeShapeType="1"/>
          </p:cNvCxnSpPr>
          <p:nvPr/>
        </p:nvCxnSpPr>
        <p:spPr bwMode="auto">
          <a:xfrm flipV="1">
            <a:off x="3657600" y="2887663"/>
            <a:ext cx="25400" cy="490537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6" name="TextBox 9"/>
          <p:cNvSpPr txBox="1">
            <a:spLocks noChangeArrowheads="1"/>
          </p:cNvSpPr>
          <p:nvPr/>
        </p:nvSpPr>
        <p:spPr bwMode="auto">
          <a:xfrm>
            <a:off x="271463" y="896938"/>
            <a:ext cx="2965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>
                <a:solidFill>
                  <a:srgbClr val="000000"/>
                </a:solidFill>
              </a:rPr>
              <a:t>Lithium Evaporator (LITERs)</a:t>
            </a:r>
          </a:p>
        </p:txBody>
      </p:sp>
      <p:sp>
        <p:nvSpPr>
          <p:cNvPr id="31757" name="Text Box 48"/>
          <p:cNvSpPr txBox="1">
            <a:spLocks noChangeArrowheads="1"/>
          </p:cNvSpPr>
          <p:nvPr/>
        </p:nvSpPr>
        <p:spPr bwMode="auto">
          <a:xfrm>
            <a:off x="269875" y="3797300"/>
            <a:ext cx="206692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i="0">
                <a:solidFill>
                  <a:schemeClr val="tx1"/>
                </a:solidFill>
                <a:latin typeface="Arial Narrow" charset="0"/>
              </a:rPr>
              <a:t>Upward Li evaporator</a:t>
            </a:r>
          </a:p>
        </p:txBody>
      </p:sp>
      <p:pic>
        <p:nvPicPr>
          <p:cNvPr id="31758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4" b="6464"/>
          <a:stretch>
            <a:fillRect/>
          </a:stretch>
        </p:blipFill>
        <p:spPr bwMode="auto">
          <a:xfrm>
            <a:off x="2617788" y="5221288"/>
            <a:ext cx="239871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Box 16"/>
          <p:cNvSpPr txBox="1">
            <a:spLocks noChangeArrowheads="1"/>
          </p:cNvSpPr>
          <p:nvPr/>
        </p:nvSpPr>
        <p:spPr bwMode="auto">
          <a:xfrm>
            <a:off x="1900238" y="5010150"/>
            <a:ext cx="2187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i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High Z Tiles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93900" y="6056313"/>
            <a:ext cx="936625" cy="217487"/>
          </a:xfrm>
          <a:prstGeom prst="rect">
            <a:avLst/>
          </a:prstGeom>
          <a:noFill/>
        </p:spPr>
        <p:txBody>
          <a:bodyPr wrap="none"/>
          <a:lstStyle/>
          <a:p>
            <a:pPr algn="r">
              <a:buFontTx/>
              <a:buNone/>
              <a:defRPr/>
            </a:pPr>
            <a:r>
              <a:rPr lang="en-US" i="0" dirty="0">
                <a:solidFill>
                  <a:srgbClr val="FF0000"/>
                </a:solidFill>
                <a:latin typeface="Arial" pitchFamily="34" charset="0"/>
                <a:ea typeface="ヒラギノ角ゴ Pro W3" charset="-128"/>
                <a:cs typeface="+mn-cs"/>
              </a:rPr>
              <a:t>T-bar mount</a:t>
            </a:r>
          </a:p>
        </p:txBody>
      </p:sp>
      <p:cxnSp>
        <p:nvCxnSpPr>
          <p:cNvPr id="31761" name="Straight Arrow Connector 22"/>
          <p:cNvCxnSpPr>
            <a:cxnSpLocks noChangeShapeType="1"/>
          </p:cNvCxnSpPr>
          <p:nvPr/>
        </p:nvCxnSpPr>
        <p:spPr bwMode="auto">
          <a:xfrm>
            <a:off x="2930525" y="6203950"/>
            <a:ext cx="528638" cy="2381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4752975" y="5373688"/>
            <a:ext cx="936625" cy="217487"/>
          </a:xfrm>
          <a:prstGeom prst="rect">
            <a:avLst/>
          </a:prstGeom>
          <a:noFill/>
        </p:spPr>
        <p:txBody>
          <a:bodyPr wrap="none"/>
          <a:lstStyle/>
          <a:p>
            <a:pPr algn="r">
              <a:buFontTx/>
              <a:buNone/>
              <a:defRPr/>
            </a:pP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ヒラギノ角ゴ Pro W3" charset="-128"/>
                <a:cs typeface="+mn-cs"/>
              </a:rPr>
              <a:t>Castellations</a:t>
            </a:r>
            <a:endParaRPr lang="en-US" dirty="0">
              <a:solidFill>
                <a:srgbClr val="FF0000"/>
              </a:solidFill>
              <a:latin typeface="Arial" pitchFamily="34" charset="0"/>
              <a:ea typeface="ヒラギノ角ゴ Pro W3" charset="-128"/>
              <a:cs typeface="+mn-cs"/>
            </a:endParaRPr>
          </a:p>
        </p:txBody>
      </p:sp>
      <p:cxnSp>
        <p:nvCxnSpPr>
          <p:cNvPr id="31763" name="Straight Arrow Connector 27"/>
          <p:cNvCxnSpPr>
            <a:cxnSpLocks noChangeShapeType="1"/>
          </p:cNvCxnSpPr>
          <p:nvPr/>
        </p:nvCxnSpPr>
        <p:spPr bwMode="auto">
          <a:xfrm flipV="1">
            <a:off x="3322638" y="4826000"/>
            <a:ext cx="487362" cy="2286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4" name="Straight Arrow Connector 30"/>
          <p:cNvCxnSpPr>
            <a:cxnSpLocks noChangeShapeType="1"/>
          </p:cNvCxnSpPr>
          <p:nvPr/>
        </p:nvCxnSpPr>
        <p:spPr bwMode="auto">
          <a:xfrm flipH="1">
            <a:off x="3827463" y="5554663"/>
            <a:ext cx="769937" cy="15240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5" name="Rectangle 25"/>
          <p:cNvSpPr>
            <a:spLocks noChangeArrowheads="1"/>
          </p:cNvSpPr>
          <p:nvPr/>
        </p:nvSpPr>
        <p:spPr bwMode="auto">
          <a:xfrm rot="1255183">
            <a:off x="3708400" y="4706938"/>
            <a:ext cx="220663" cy="9366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66" name="Rectangle 54"/>
          <p:cNvSpPr>
            <a:spLocks noChangeArrowheads="1"/>
          </p:cNvSpPr>
          <p:nvPr/>
        </p:nvSpPr>
        <p:spPr bwMode="auto">
          <a:xfrm rot="20344817" flipH="1">
            <a:off x="5105400" y="4699000"/>
            <a:ext cx="220663" cy="9366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176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3150" y="2300288"/>
            <a:ext cx="10826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8" name="Text Box 48"/>
          <p:cNvSpPr txBox="1">
            <a:spLocks noChangeArrowheads="1"/>
          </p:cNvSpPr>
          <p:nvPr/>
        </p:nvSpPr>
        <p:spPr bwMode="auto">
          <a:xfrm>
            <a:off x="5740400" y="1033463"/>
            <a:ext cx="3403600" cy="17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275"/>
              </a:lnSpc>
              <a:buFontTx/>
              <a:buNone/>
            </a:pPr>
            <a:r>
              <a:rPr lang="en-US" sz="1600" i="0">
                <a:solidFill>
                  <a:schemeClr val="tx1"/>
                </a:solidFill>
                <a:latin typeface="Arial Narrow" charset="0"/>
              </a:rPr>
              <a:t>Granule injector (GI) for ELM pacing</a:t>
            </a:r>
            <a:endParaRPr lang="en-US" sz="1600" i="0">
              <a:solidFill>
                <a:schemeClr val="tx1"/>
              </a:solidFill>
              <a:latin typeface="Symbol" charset="0"/>
            </a:endParaRPr>
          </a:p>
        </p:txBody>
      </p:sp>
      <p:sp>
        <p:nvSpPr>
          <p:cNvPr id="31769" name="Rectangle 27"/>
          <p:cNvSpPr>
            <a:spLocks noChangeArrowheads="1"/>
          </p:cNvSpPr>
          <p:nvPr/>
        </p:nvSpPr>
        <p:spPr bwMode="auto">
          <a:xfrm>
            <a:off x="6189663" y="2362200"/>
            <a:ext cx="1066800" cy="134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1770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7417" r="21712" b="12193"/>
          <a:stretch>
            <a:fillRect/>
          </a:stretch>
        </p:blipFill>
        <p:spPr bwMode="auto">
          <a:xfrm>
            <a:off x="7716838" y="1276350"/>
            <a:ext cx="11112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9834" r="6441"/>
          <a:stretch>
            <a:fillRect/>
          </a:stretch>
        </p:blipFill>
        <p:spPr bwMode="auto">
          <a:xfrm>
            <a:off x="7702550" y="3314700"/>
            <a:ext cx="11906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2" name="TextBox 62"/>
          <p:cNvSpPr txBox="1">
            <a:spLocks noChangeArrowheads="1"/>
          </p:cNvSpPr>
          <p:nvPr/>
        </p:nvSpPr>
        <p:spPr bwMode="auto">
          <a:xfrm>
            <a:off x="7629525" y="4146550"/>
            <a:ext cx="146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>
                <a:solidFill>
                  <a:srgbClr val="000000"/>
                </a:solidFill>
              </a:rPr>
              <a:t>Rotating Impeller</a:t>
            </a:r>
          </a:p>
        </p:txBody>
      </p:sp>
      <p:sp>
        <p:nvSpPr>
          <p:cNvPr id="31773" name="TextBox 64511"/>
          <p:cNvSpPr txBox="1">
            <a:spLocks noChangeArrowheads="1"/>
          </p:cNvSpPr>
          <p:nvPr/>
        </p:nvSpPr>
        <p:spPr bwMode="auto">
          <a:xfrm>
            <a:off x="5834063" y="1295400"/>
            <a:ext cx="188912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i="0">
                <a:solidFill>
                  <a:srgbClr val="000000"/>
                </a:solidFill>
              </a:rPr>
              <a:t>Successfully tested</a:t>
            </a:r>
          </a:p>
          <a:p>
            <a:pPr eaLnBrk="1" hangingPunct="1">
              <a:buFontTx/>
              <a:buNone/>
            </a:pPr>
            <a:r>
              <a:rPr lang="en-US" sz="1400" i="0">
                <a:solidFill>
                  <a:srgbClr val="000000"/>
                </a:solidFill>
              </a:rPr>
              <a:t> on EAST and DIII-D</a:t>
            </a:r>
          </a:p>
          <a:p>
            <a:pPr eaLnBrk="1" hangingPunct="1">
              <a:buFontTx/>
              <a:buNone/>
            </a:pPr>
            <a:r>
              <a:rPr lang="en-US" sz="1400" i="0">
                <a:solidFill>
                  <a:srgbClr val="000000"/>
                </a:solidFill>
              </a:rPr>
              <a:t>Granules: Li, B</a:t>
            </a:r>
            <a:r>
              <a:rPr lang="en-US" sz="1400" i="0" baseline="-25000">
                <a:solidFill>
                  <a:srgbClr val="000000"/>
                </a:solidFill>
              </a:rPr>
              <a:t>4</a:t>
            </a:r>
            <a:r>
              <a:rPr lang="en-US" sz="1400" i="0">
                <a:solidFill>
                  <a:srgbClr val="000000"/>
                </a:solidFill>
              </a:rPr>
              <a:t>C, C</a:t>
            </a:r>
          </a:p>
          <a:p>
            <a:pPr eaLnBrk="1" hangingPunct="1">
              <a:buFontTx/>
              <a:buNone/>
            </a:pPr>
            <a:r>
              <a:rPr lang="en-US" sz="1400" i="0">
                <a:solidFill>
                  <a:srgbClr val="000000"/>
                </a:solidFill>
              </a:rPr>
              <a:t>f ~ up to 500 Hz</a:t>
            </a:r>
          </a:p>
        </p:txBody>
      </p:sp>
      <p:sp>
        <p:nvSpPr>
          <p:cNvPr id="31774" name="Rectangle 64513"/>
          <p:cNvSpPr>
            <a:spLocks noChangeArrowheads="1"/>
          </p:cNvSpPr>
          <p:nvPr/>
        </p:nvSpPr>
        <p:spPr bwMode="auto">
          <a:xfrm>
            <a:off x="7900988" y="5195888"/>
            <a:ext cx="836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rgbClr val="000000"/>
                </a:solidFill>
              </a:rPr>
              <a:t>dTMB Gas Cabinet.</a:t>
            </a:r>
          </a:p>
        </p:txBody>
      </p:sp>
      <p:pic>
        <p:nvPicPr>
          <p:cNvPr id="31775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467225"/>
            <a:ext cx="11588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6" name="Text Box 48"/>
          <p:cNvSpPr txBox="1">
            <a:spLocks noChangeArrowheads="1"/>
          </p:cNvSpPr>
          <p:nvPr/>
        </p:nvSpPr>
        <p:spPr bwMode="auto">
          <a:xfrm>
            <a:off x="7848600" y="4630738"/>
            <a:ext cx="1054100" cy="411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575"/>
              </a:lnSpc>
              <a:buFontTx/>
              <a:buNone/>
            </a:pPr>
            <a:r>
              <a:rPr lang="en-US" sz="1600" i="0">
                <a:solidFill>
                  <a:schemeClr val="tx1"/>
                </a:solidFill>
                <a:latin typeface="Arial Narrow" charset="0"/>
              </a:rPr>
              <a:t>Boronization System</a:t>
            </a:r>
            <a:endParaRPr lang="en-US" sz="1600" i="0">
              <a:solidFill>
                <a:schemeClr val="tx1"/>
              </a:solidFill>
              <a:latin typeface="Symbol" charset="0"/>
            </a:endParaRPr>
          </a:p>
        </p:txBody>
      </p:sp>
      <p:sp>
        <p:nvSpPr>
          <p:cNvPr id="31777" name="TextBox 68"/>
          <p:cNvSpPr txBox="1">
            <a:spLocks noChangeArrowheads="1"/>
          </p:cNvSpPr>
          <p:nvPr/>
        </p:nvSpPr>
        <p:spPr bwMode="auto">
          <a:xfrm>
            <a:off x="7010400" y="2379663"/>
            <a:ext cx="990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>
                <a:solidFill>
                  <a:srgbClr val="000000"/>
                </a:solidFill>
              </a:rPr>
              <a:t>Granular Reservoir</a:t>
            </a:r>
          </a:p>
        </p:txBody>
      </p:sp>
      <p:cxnSp>
        <p:nvCxnSpPr>
          <p:cNvPr id="31778" name="Straight Arrow Connector 30"/>
          <p:cNvCxnSpPr>
            <a:cxnSpLocks noChangeShapeType="1"/>
            <a:stCxn id="31771" idx="1"/>
          </p:cNvCxnSpPr>
          <p:nvPr/>
        </p:nvCxnSpPr>
        <p:spPr bwMode="auto">
          <a:xfrm flipH="1">
            <a:off x="7256463" y="3778250"/>
            <a:ext cx="446087" cy="10001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79" name="Straight Arrow Connector 30"/>
          <p:cNvCxnSpPr>
            <a:cxnSpLocks noChangeShapeType="1"/>
            <a:stCxn id="31777" idx="0"/>
          </p:cNvCxnSpPr>
          <p:nvPr/>
        </p:nvCxnSpPr>
        <p:spPr bwMode="auto">
          <a:xfrm flipV="1">
            <a:off x="7505700" y="1993900"/>
            <a:ext cx="673100" cy="385763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80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125913"/>
            <a:ext cx="24765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1" name="Rectangle 1"/>
          <p:cNvSpPr>
            <a:spLocks noChangeArrowheads="1"/>
          </p:cNvSpPr>
          <p:nvPr/>
        </p:nvSpPr>
        <p:spPr bwMode="auto">
          <a:xfrm>
            <a:off x="0" y="4916488"/>
            <a:ext cx="2593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600" i="0">
                <a:solidFill>
                  <a:schemeClr val="tx1"/>
                </a:solidFill>
                <a:latin typeface="Arial Narrow" charset="0"/>
              </a:rPr>
              <a:t>Electron beam for flash evaporation</a:t>
            </a:r>
          </a:p>
        </p:txBody>
      </p:sp>
      <p:sp>
        <p:nvSpPr>
          <p:cNvPr id="31782" name="Oval 1"/>
          <p:cNvSpPr>
            <a:spLocks noChangeArrowheads="1"/>
          </p:cNvSpPr>
          <p:nvPr/>
        </p:nvSpPr>
        <p:spPr bwMode="auto">
          <a:xfrm>
            <a:off x="1739900" y="4292600"/>
            <a:ext cx="4318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83" name="TextBox 2"/>
          <p:cNvSpPr txBox="1">
            <a:spLocks noChangeArrowheads="1"/>
          </p:cNvSpPr>
          <p:nvPr/>
        </p:nvSpPr>
        <p:spPr bwMode="auto">
          <a:xfrm>
            <a:off x="1079500" y="4584700"/>
            <a:ext cx="77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>
                <a:solidFill>
                  <a:srgbClr val="FF0000"/>
                </a:solidFill>
              </a:rPr>
              <a:t>crucible</a:t>
            </a:r>
          </a:p>
        </p:txBody>
      </p:sp>
      <p:pic>
        <p:nvPicPr>
          <p:cNvPr id="31784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1" b="8090"/>
          <a:stretch>
            <a:fillRect/>
          </a:stretch>
        </p:blipFill>
        <p:spPr bwMode="auto">
          <a:xfrm>
            <a:off x="1739900" y="2713038"/>
            <a:ext cx="2082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85" name="Straight Connector 51"/>
          <p:cNvCxnSpPr>
            <a:cxnSpLocks noChangeShapeType="1"/>
          </p:cNvCxnSpPr>
          <p:nvPr/>
        </p:nvCxnSpPr>
        <p:spPr bwMode="auto">
          <a:xfrm flipH="1" flipV="1">
            <a:off x="2832100" y="3594100"/>
            <a:ext cx="12700" cy="127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86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/>
          <a:stretch>
            <a:fillRect/>
          </a:stretch>
        </p:blipFill>
        <p:spPr bwMode="auto">
          <a:xfrm rot="-6041563">
            <a:off x="346075" y="1544638"/>
            <a:ext cx="1874838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7" name="Oval 1"/>
          <p:cNvSpPr>
            <a:spLocks noChangeArrowheads="1"/>
          </p:cNvSpPr>
          <p:nvPr/>
        </p:nvSpPr>
        <p:spPr bwMode="auto">
          <a:xfrm>
            <a:off x="3182938" y="3216275"/>
            <a:ext cx="365125" cy="3651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1788" name="Straight Arrow Connector 4"/>
          <p:cNvCxnSpPr>
            <a:cxnSpLocks noChangeShapeType="1"/>
          </p:cNvCxnSpPr>
          <p:nvPr/>
        </p:nvCxnSpPr>
        <p:spPr bwMode="auto">
          <a:xfrm flipV="1">
            <a:off x="2235200" y="3538538"/>
            <a:ext cx="998538" cy="63976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89" name="TextBox 13"/>
          <p:cNvSpPr txBox="1">
            <a:spLocks noChangeArrowheads="1"/>
          </p:cNvSpPr>
          <p:nvPr/>
        </p:nvSpPr>
        <p:spPr bwMode="auto">
          <a:xfrm>
            <a:off x="2667000" y="5207000"/>
            <a:ext cx="763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/>
              <a:t>FY 2016</a:t>
            </a:r>
          </a:p>
        </p:txBody>
      </p:sp>
      <p:sp>
        <p:nvSpPr>
          <p:cNvPr id="31790" name="TextBox 63"/>
          <p:cNvSpPr txBox="1">
            <a:spLocks noChangeArrowheads="1"/>
          </p:cNvSpPr>
          <p:nvPr/>
        </p:nvSpPr>
        <p:spPr bwMode="auto">
          <a:xfrm>
            <a:off x="1003300" y="4064000"/>
            <a:ext cx="763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/>
              <a:t>FY 2016</a:t>
            </a:r>
          </a:p>
        </p:txBody>
      </p:sp>
    </p:spTree>
    <p:extLst>
      <p:ext uri="{BB962C8B-B14F-4D97-AF65-F5344CB8AC3E}">
        <p14:creationId xmlns:p14="http://schemas.microsoft.com/office/powerpoint/2010/main" val="27409975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185738" y="1150938"/>
            <a:ext cx="8742362" cy="4995862"/>
          </a:xfrm>
        </p:spPr>
        <p:txBody>
          <a:bodyPr>
            <a:normAutofit fontScale="92500" lnSpcReduction="10000"/>
          </a:bodyPr>
          <a:lstStyle/>
          <a:p>
            <a:pPr marL="230188" indent="-230188">
              <a:spcBef>
                <a:spcPts val="163"/>
              </a:spcBef>
              <a:spcAft>
                <a:spcPts val="1800"/>
              </a:spcAft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Introduction – Lithium can improve plasma performance but may solve some of the reactor technology challenges</a:t>
            </a:r>
          </a:p>
          <a:p>
            <a:pPr marL="230188" indent="-230188">
              <a:spcBef>
                <a:spcPts val="163"/>
              </a:spcBef>
              <a:spcAft>
                <a:spcPts val="1800"/>
              </a:spcAft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Compatibility of lithium with reactor</a:t>
            </a:r>
            <a:endParaRPr lang="en-US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30188" indent="-230188">
              <a:spcBef>
                <a:spcPts val="163"/>
              </a:spcBef>
              <a:spcAft>
                <a:spcPts val="1800"/>
              </a:spcAft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Three major fusion reactor technology issues:</a:t>
            </a:r>
          </a:p>
          <a:p>
            <a:pPr marL="458788" lvl="1" indent="-230188">
              <a:spcBef>
                <a:spcPts val="163"/>
              </a:spcBef>
              <a:spcAft>
                <a:spcPts val="1800"/>
              </a:spcAft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Solving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divertor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heat flux issue.  Basic idea of the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radiative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liquid lithium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divertor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concept</a:t>
            </a:r>
          </a:p>
          <a:p>
            <a:pPr marL="458788" lvl="1" indent="-230188">
              <a:spcBef>
                <a:spcPts val="163"/>
              </a:spcBef>
              <a:spcAft>
                <a:spcPts val="1800"/>
              </a:spcAft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Dust generation -  lithium loop  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58788" lvl="1" indent="-230188">
              <a:spcBef>
                <a:spcPts val="163"/>
              </a:spcBef>
              <a:spcAft>
                <a:spcPts val="1800"/>
              </a:spcAft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Controlling t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ritium inventory issue – cold trap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30188" indent="-230188">
              <a:spcBef>
                <a:spcPts val="163"/>
              </a:spcBef>
              <a:spcAft>
                <a:spcPts val="1800"/>
              </a:spcAft>
            </a:pP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2700" y="10160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4000" i="0" dirty="0" smtClean="0">
                <a:solidFill>
                  <a:srgbClr val="3366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Outline</a:t>
            </a:r>
            <a:endParaRPr lang="en-US" sz="3600" i="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6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2540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b="1" i="0" dirty="0">
                <a:solidFill>
                  <a:srgbClr val="0000FF"/>
                </a:solidFill>
                <a:latin typeface="Arial" charset="0"/>
              </a:rPr>
              <a:t>Enhanced Capability for </a:t>
            </a:r>
            <a:r>
              <a:rPr lang="en-US" sz="2800" b="1" i="0" dirty="0" smtClean="0">
                <a:solidFill>
                  <a:srgbClr val="0000FF"/>
                </a:solidFill>
                <a:latin typeface="Arial" charset="0"/>
              </a:rPr>
              <a:t>Lithium / PMI </a:t>
            </a:r>
            <a:r>
              <a:rPr lang="en-US" sz="2800" b="1" i="0" dirty="0">
                <a:solidFill>
                  <a:srgbClr val="0000FF"/>
                </a:solidFill>
                <a:latin typeface="Arial" charset="0"/>
              </a:rPr>
              <a:t>Research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800" b="1" i="0" dirty="0">
                <a:solidFill>
                  <a:srgbClr val="FF0000"/>
                </a:solidFill>
                <a:latin typeface="Arial" charset="0"/>
              </a:rPr>
              <a:t>Multi-Institutional Contributions</a:t>
            </a:r>
            <a:endParaRPr lang="en-US" sz="2400" b="1" i="0" dirty="0">
              <a:solidFill>
                <a:srgbClr val="FF0000"/>
              </a:solidFill>
              <a:latin typeface="Arial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2000" b="1" i="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33794" name="Text Box 122"/>
          <p:cNvSpPr txBox="1">
            <a:spLocks noChangeArrowheads="1"/>
          </p:cNvSpPr>
          <p:nvPr/>
        </p:nvSpPr>
        <p:spPr bwMode="auto">
          <a:xfrm>
            <a:off x="8664575" y="1624013"/>
            <a:ext cx="431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77800" indent="-1778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>
                <a:solidFill>
                  <a:schemeClr val="bg1"/>
                </a:solidFill>
              </a:rPr>
              <a:t>ORNL</a:t>
            </a:r>
          </a:p>
        </p:txBody>
      </p:sp>
      <p:pic>
        <p:nvPicPr>
          <p:cNvPr id="3379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23" b="2927"/>
          <a:stretch>
            <a:fillRect/>
          </a:stretch>
        </p:blipFill>
        <p:spPr bwMode="auto">
          <a:xfrm>
            <a:off x="254000" y="2946400"/>
            <a:ext cx="13335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33"/>
          <p:cNvSpPr>
            <a:spLocks noChangeArrowheads="1"/>
          </p:cNvSpPr>
          <p:nvPr/>
        </p:nvSpPr>
        <p:spPr bwMode="auto">
          <a:xfrm>
            <a:off x="-228600" y="2933700"/>
            <a:ext cx="1879600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lvl="1" algn="ctr" eaLnBrk="0" hangingPunct="0">
              <a:lnSpc>
                <a:spcPct val="80000"/>
              </a:lnSpc>
              <a:buFontTx/>
              <a:buNone/>
            </a:pPr>
            <a:r>
              <a:rPr lang="en-US" sz="1400" i="0">
                <a:solidFill>
                  <a:srgbClr val="081DFF"/>
                </a:solidFill>
              </a:rPr>
              <a:t>Lithium CHERS</a:t>
            </a:r>
          </a:p>
        </p:txBody>
      </p:sp>
      <p:sp>
        <p:nvSpPr>
          <p:cNvPr id="33797" name="Text Box 13"/>
          <p:cNvSpPr txBox="1">
            <a:spLocks noChangeArrowheads="1"/>
          </p:cNvSpPr>
          <p:nvPr/>
        </p:nvSpPr>
        <p:spPr bwMode="auto">
          <a:xfrm>
            <a:off x="4684713" y="1074738"/>
            <a:ext cx="3811587" cy="569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i="0"/>
              <a:t>Divertor Imaging</a:t>
            </a:r>
          </a:p>
          <a:p>
            <a:pPr eaLnBrk="1" hangingPunct="1">
              <a:buFontTx/>
              <a:buNone/>
            </a:pPr>
            <a:r>
              <a:rPr lang="en-US" sz="1400" i="0"/>
              <a:t>Spectrometer</a:t>
            </a:r>
            <a:endParaRPr lang="en-US" sz="1400" i="0">
              <a:solidFill>
                <a:srgbClr val="081DFF"/>
              </a:solidFill>
              <a:latin typeface="Helvetica Neue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3798" name="Rectangle 151"/>
          <p:cNvSpPr>
            <a:spLocks noChangeArrowheads="1"/>
          </p:cNvSpPr>
          <p:nvPr/>
        </p:nvSpPr>
        <p:spPr bwMode="auto">
          <a:xfrm>
            <a:off x="4056063" y="4535488"/>
            <a:ext cx="2378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i="0">
                <a:solidFill>
                  <a:srgbClr val="008000"/>
                </a:solidFill>
              </a:rPr>
              <a:t>Dual-band fast IR Camera</a:t>
            </a:r>
          </a:p>
        </p:txBody>
      </p:sp>
      <p:sp>
        <p:nvSpPr>
          <p:cNvPr id="33799" name="Rectangle 157"/>
          <p:cNvSpPr>
            <a:spLocks noChangeArrowheads="1"/>
          </p:cNvSpPr>
          <p:nvPr/>
        </p:nvSpPr>
        <p:spPr bwMode="auto">
          <a:xfrm>
            <a:off x="6570663" y="1033463"/>
            <a:ext cx="21415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i="0">
                <a:solidFill>
                  <a:srgbClr val="0000FF"/>
                </a:solidFill>
              </a:rPr>
              <a:t>Two fast 2D visible and IR cameras with full divertor coverage</a:t>
            </a:r>
            <a:endParaRPr lang="en-US" sz="1400">
              <a:solidFill>
                <a:srgbClr val="0000FF"/>
              </a:solidFill>
            </a:endParaRPr>
          </a:p>
        </p:txBody>
      </p:sp>
      <p:pic>
        <p:nvPicPr>
          <p:cNvPr id="33800" name="Picture 21" descr="gnugnu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2087563"/>
            <a:ext cx="1362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Rectangle 18"/>
          <p:cNvSpPr>
            <a:spLocks noChangeArrowheads="1"/>
          </p:cNvSpPr>
          <p:nvPr/>
        </p:nvSpPr>
        <p:spPr bwMode="auto">
          <a:xfrm>
            <a:off x="6789738" y="2141538"/>
            <a:ext cx="550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100" i="0">
                <a:solidFill>
                  <a:schemeClr val="bg1"/>
                </a:solidFill>
              </a:rPr>
              <a:t>Li I</a:t>
            </a:r>
            <a:endParaRPr lang="en-US" sz="1100">
              <a:solidFill>
                <a:schemeClr val="bg1"/>
              </a:solidFill>
            </a:endParaRPr>
          </a:p>
        </p:txBody>
      </p:sp>
      <p:pic>
        <p:nvPicPr>
          <p:cNvPr id="33802" name="Picture 15" descr="gnu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3195638"/>
            <a:ext cx="1366837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Rectangle 19"/>
          <p:cNvSpPr>
            <a:spLocks noChangeArrowheads="1"/>
          </p:cNvSpPr>
          <p:nvPr/>
        </p:nvSpPr>
        <p:spPr bwMode="auto">
          <a:xfrm>
            <a:off x="6824663" y="3259138"/>
            <a:ext cx="7699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100" i="0">
                <a:solidFill>
                  <a:schemeClr val="bg1"/>
                </a:solidFill>
              </a:rPr>
              <a:t>C II</a:t>
            </a:r>
          </a:p>
        </p:txBody>
      </p:sp>
      <p:pic>
        <p:nvPicPr>
          <p:cNvPr id="33804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7735"/>
          <a:stretch>
            <a:fillRect/>
          </a:stretch>
        </p:blipFill>
        <p:spPr bwMode="auto">
          <a:xfrm>
            <a:off x="6623050" y="4660900"/>
            <a:ext cx="178911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Rectangle 57"/>
          <p:cNvSpPr>
            <a:spLocks noChangeArrowheads="1"/>
          </p:cNvSpPr>
          <p:nvPr/>
        </p:nvSpPr>
        <p:spPr bwMode="auto">
          <a:xfrm>
            <a:off x="6172200" y="4141788"/>
            <a:ext cx="2971800" cy="523875"/>
          </a:xfrm>
          <a:prstGeom prst="rect">
            <a:avLst/>
          </a:prstGeom>
          <a:solidFill>
            <a:srgbClr val="FFFF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400">
                <a:solidFill>
                  <a:srgbClr val="FF3300"/>
                </a:solidFill>
              </a:rPr>
              <a:t>MAPP probe for between-shots surface analysis – Tested in LTX</a:t>
            </a:r>
          </a:p>
        </p:txBody>
      </p:sp>
      <p:sp>
        <p:nvSpPr>
          <p:cNvPr id="33806" name="Text Box 58"/>
          <p:cNvSpPr txBox="1">
            <a:spLocks noChangeArrowheads="1"/>
          </p:cNvSpPr>
          <p:nvPr/>
        </p:nvSpPr>
        <p:spPr bwMode="auto">
          <a:xfrm>
            <a:off x="6578600" y="1790700"/>
            <a:ext cx="1828800" cy="307975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LLNL, ORNL, UT-K</a:t>
            </a:r>
          </a:p>
        </p:txBody>
      </p:sp>
      <p:pic>
        <p:nvPicPr>
          <p:cNvPr id="33808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604963"/>
            <a:ext cx="283845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Text Box 58"/>
          <p:cNvSpPr txBox="1">
            <a:spLocks noChangeArrowheads="1"/>
          </p:cNvSpPr>
          <p:nvPr/>
        </p:nvSpPr>
        <p:spPr bwMode="auto">
          <a:xfrm>
            <a:off x="5930900" y="2260600"/>
            <a:ext cx="685800" cy="307975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i="0" dirty="0">
                <a:solidFill>
                  <a:schemeClr val="tx1"/>
                </a:solidFill>
              </a:rPr>
              <a:t>LLNL</a:t>
            </a:r>
          </a:p>
        </p:txBody>
      </p:sp>
      <p:cxnSp>
        <p:nvCxnSpPr>
          <p:cNvPr id="33810" name="Straight Arrow Connector 143"/>
          <p:cNvCxnSpPr>
            <a:cxnSpLocks noChangeShapeType="1"/>
          </p:cNvCxnSpPr>
          <p:nvPr/>
        </p:nvCxnSpPr>
        <p:spPr bwMode="auto">
          <a:xfrm flipH="1" flipV="1">
            <a:off x="5245100" y="3868738"/>
            <a:ext cx="1079500" cy="38576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3811" name="Group 43"/>
          <p:cNvGrpSpPr>
            <a:grpSpLocks/>
          </p:cNvGrpSpPr>
          <p:nvPr/>
        </p:nvGrpSpPr>
        <p:grpSpPr bwMode="auto">
          <a:xfrm flipH="1">
            <a:off x="3275013" y="1714500"/>
            <a:ext cx="1208087" cy="2628900"/>
            <a:chOff x="702782" y="942975"/>
            <a:chExt cx="2561119" cy="5572125"/>
          </a:xfrm>
        </p:grpSpPr>
        <p:pic>
          <p:nvPicPr>
            <p:cNvPr id="33821" name="Picture 10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41"/>
            <a:stretch>
              <a:fillRect/>
            </a:stretch>
          </p:blipFill>
          <p:spPr bwMode="auto">
            <a:xfrm>
              <a:off x="702782" y="942975"/>
              <a:ext cx="2048355" cy="557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22" name="Line 1034"/>
            <p:cNvSpPr>
              <a:spLocks noChangeShapeType="1"/>
            </p:cNvSpPr>
            <p:nvPr/>
          </p:nvSpPr>
          <p:spPr bwMode="auto">
            <a:xfrm flipH="1" flipV="1">
              <a:off x="914401" y="1498600"/>
              <a:ext cx="914400" cy="4241800"/>
            </a:xfrm>
            <a:prstGeom prst="line">
              <a:avLst/>
            </a:prstGeom>
            <a:noFill/>
            <a:ln w="50800">
              <a:solidFill>
                <a:srgbClr val="00A1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3" name="Line 1035"/>
            <p:cNvSpPr>
              <a:spLocks noChangeShapeType="1"/>
            </p:cNvSpPr>
            <p:nvPr/>
          </p:nvSpPr>
          <p:spPr bwMode="auto">
            <a:xfrm flipV="1">
              <a:off x="1854201" y="1663700"/>
              <a:ext cx="114300" cy="4038600"/>
            </a:xfrm>
            <a:prstGeom prst="line">
              <a:avLst/>
            </a:prstGeom>
            <a:noFill/>
            <a:ln w="50800">
              <a:solidFill>
                <a:srgbClr val="00A1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4" name="Line 1051"/>
            <p:cNvSpPr>
              <a:spLocks noChangeShapeType="1"/>
            </p:cNvSpPr>
            <p:nvPr/>
          </p:nvSpPr>
          <p:spPr bwMode="auto">
            <a:xfrm flipV="1">
              <a:off x="1854201" y="5562600"/>
              <a:ext cx="1155700" cy="190500"/>
            </a:xfrm>
            <a:prstGeom prst="line">
              <a:avLst/>
            </a:prstGeom>
            <a:noFill/>
            <a:ln w="50800">
              <a:solidFill>
                <a:srgbClr val="00A1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5" name="Oval 1053"/>
            <p:cNvSpPr>
              <a:spLocks noChangeArrowheads="1"/>
            </p:cNvSpPr>
            <p:nvPr/>
          </p:nvSpPr>
          <p:spPr bwMode="auto">
            <a:xfrm>
              <a:off x="990601" y="1498600"/>
              <a:ext cx="114300" cy="1397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6" name="Oval 1054"/>
            <p:cNvSpPr>
              <a:spLocks noChangeArrowheads="1"/>
            </p:cNvSpPr>
            <p:nvPr/>
          </p:nvSpPr>
          <p:spPr bwMode="auto">
            <a:xfrm>
              <a:off x="1130301" y="1498600"/>
              <a:ext cx="114300" cy="1397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7" name="Oval 1055"/>
            <p:cNvSpPr>
              <a:spLocks noChangeArrowheads="1"/>
            </p:cNvSpPr>
            <p:nvPr/>
          </p:nvSpPr>
          <p:spPr bwMode="auto">
            <a:xfrm>
              <a:off x="1384301" y="1498600"/>
              <a:ext cx="114300" cy="1397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8" name="Oval 1056"/>
            <p:cNvSpPr>
              <a:spLocks noChangeArrowheads="1"/>
            </p:cNvSpPr>
            <p:nvPr/>
          </p:nvSpPr>
          <p:spPr bwMode="auto">
            <a:xfrm>
              <a:off x="1562101" y="1562100"/>
              <a:ext cx="114300" cy="1397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29" name="Oval 1057"/>
            <p:cNvSpPr>
              <a:spLocks noChangeArrowheads="1"/>
            </p:cNvSpPr>
            <p:nvPr/>
          </p:nvSpPr>
          <p:spPr bwMode="auto">
            <a:xfrm>
              <a:off x="1739901" y="1625600"/>
              <a:ext cx="114300" cy="1397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30" name="Oval 1058"/>
            <p:cNvSpPr>
              <a:spLocks noChangeArrowheads="1"/>
            </p:cNvSpPr>
            <p:nvPr/>
          </p:nvSpPr>
          <p:spPr bwMode="auto">
            <a:xfrm>
              <a:off x="876301" y="1714500"/>
              <a:ext cx="114300" cy="1397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31" name="Line 1059"/>
            <p:cNvSpPr>
              <a:spLocks noChangeShapeType="1"/>
            </p:cNvSpPr>
            <p:nvPr/>
          </p:nvSpPr>
          <p:spPr bwMode="auto">
            <a:xfrm>
              <a:off x="1892301" y="1701800"/>
              <a:ext cx="1371600" cy="1778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32" name="Rectangle 1060"/>
            <p:cNvSpPr>
              <a:spLocks noChangeArrowheads="1"/>
            </p:cNvSpPr>
            <p:nvPr/>
          </p:nvSpPr>
          <p:spPr bwMode="auto">
            <a:xfrm>
              <a:off x="1206501" y="1371600"/>
              <a:ext cx="317500" cy="3048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3833" name="Line 1061"/>
            <p:cNvSpPr>
              <a:spLocks noChangeShapeType="1"/>
            </p:cNvSpPr>
            <p:nvPr/>
          </p:nvSpPr>
          <p:spPr bwMode="auto">
            <a:xfrm>
              <a:off x="1549401" y="1752600"/>
              <a:ext cx="1676400" cy="173990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33812" name="TextBox 46"/>
          <p:cNvSpPr txBox="1">
            <a:spLocks noChangeArrowheads="1"/>
          </p:cNvSpPr>
          <p:nvPr/>
        </p:nvSpPr>
        <p:spPr bwMode="auto">
          <a:xfrm>
            <a:off x="1943100" y="3878263"/>
            <a:ext cx="15367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1400" i="0"/>
              <a:t>Divertor fast  pressure gauges</a:t>
            </a:r>
          </a:p>
        </p:txBody>
      </p:sp>
      <p:sp>
        <p:nvSpPr>
          <p:cNvPr id="33813" name="Text Box 58"/>
          <p:cNvSpPr txBox="1">
            <a:spLocks noChangeArrowheads="1"/>
          </p:cNvSpPr>
          <p:nvPr/>
        </p:nvSpPr>
        <p:spPr bwMode="auto">
          <a:xfrm>
            <a:off x="2133600" y="3390900"/>
            <a:ext cx="685800" cy="307975"/>
          </a:xfrm>
          <a:prstGeom prst="rect">
            <a:avLst/>
          </a:prstGeom>
          <a:solidFill>
            <a:srgbClr val="DBE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ORNL</a:t>
            </a:r>
          </a:p>
        </p:txBody>
      </p:sp>
      <p:pic>
        <p:nvPicPr>
          <p:cNvPr id="33814" name="Picture 0" descr="dualband_splitter_schemati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864100"/>
            <a:ext cx="26638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" b="12064"/>
          <a:stretch>
            <a:fillRect/>
          </a:stretch>
        </p:blipFill>
        <p:spPr bwMode="auto">
          <a:xfrm>
            <a:off x="1727200" y="4608513"/>
            <a:ext cx="19081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10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371600"/>
            <a:ext cx="251936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817" name="Straight Arrow Connector 54"/>
          <p:cNvCxnSpPr>
            <a:cxnSpLocks noChangeShapeType="1"/>
          </p:cNvCxnSpPr>
          <p:nvPr/>
        </p:nvCxnSpPr>
        <p:spPr bwMode="auto">
          <a:xfrm rot="16200000" flipV="1">
            <a:off x="3873500" y="4152900"/>
            <a:ext cx="495300" cy="292100"/>
          </a:xfrm>
          <a:prstGeom prst="straightConnector1">
            <a:avLst/>
          </a:prstGeom>
          <a:noFill/>
          <a:ln w="381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Straight Arrow Connector 55"/>
          <p:cNvCxnSpPr>
            <a:cxnSpLocks noChangeShapeType="1"/>
            <a:endCxn id="33833" idx="1"/>
          </p:cNvCxnSpPr>
          <p:nvPr/>
        </p:nvCxnSpPr>
        <p:spPr bwMode="auto">
          <a:xfrm rot="5400000" flipH="1" flipV="1">
            <a:off x="2654300" y="3146425"/>
            <a:ext cx="866775" cy="409575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TextBox 59"/>
          <p:cNvSpPr txBox="1">
            <a:spLocks noChangeArrowheads="1"/>
          </p:cNvSpPr>
          <p:nvPr/>
        </p:nvSpPr>
        <p:spPr bwMode="auto">
          <a:xfrm>
            <a:off x="342900" y="1003300"/>
            <a:ext cx="346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en-US" sz="1400" i="0">
                <a:solidFill>
                  <a:srgbClr val="FF0000"/>
                </a:solidFill>
              </a:rPr>
              <a:t>Divertor fast eroding thermocouples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629400" y="6214646"/>
            <a:ext cx="266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723FF"/>
                </a:solidFill>
              </a:rPr>
              <a:t>R. </a:t>
            </a:r>
            <a:r>
              <a:rPr lang="en-US" sz="1600" b="1" dirty="0" err="1">
                <a:solidFill>
                  <a:srgbClr val="0723FF"/>
                </a:solidFill>
              </a:rPr>
              <a:t>Kaita</a:t>
            </a:r>
            <a:r>
              <a:rPr lang="en-US" sz="1600" b="1" dirty="0">
                <a:solidFill>
                  <a:srgbClr val="0723FF"/>
                </a:solidFill>
              </a:rPr>
              <a:t>, </a:t>
            </a:r>
            <a:r>
              <a:rPr lang="en-US" sz="1600" b="1" dirty="0" smtClean="0">
                <a:solidFill>
                  <a:srgbClr val="0723FF"/>
                </a:solidFill>
              </a:rPr>
              <a:t>at </a:t>
            </a:r>
            <a:r>
              <a:rPr lang="en-US" sz="1600" b="1" dirty="0">
                <a:solidFill>
                  <a:srgbClr val="0723FF"/>
                </a:solidFill>
              </a:rPr>
              <a:t>this </a:t>
            </a:r>
            <a:r>
              <a:rPr lang="en-US" sz="1600" b="1" dirty="0" smtClean="0">
                <a:solidFill>
                  <a:srgbClr val="0723FF"/>
                </a:solidFill>
              </a:rPr>
              <a:t>symposium</a:t>
            </a:r>
            <a:endParaRPr lang="en-US" sz="1600" b="1" dirty="0">
              <a:solidFill>
                <a:srgbClr val="072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22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01100" cy="5227638"/>
          </a:xfrm>
        </p:spPr>
        <p:txBody>
          <a:bodyPr>
            <a:noAutofit/>
          </a:bodyPr>
          <a:lstStyle/>
          <a:p>
            <a:pPr marL="230188" indent="-230188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Lithium was observed to improve fusion plasma performance.</a:t>
            </a:r>
          </a:p>
          <a:p>
            <a:pPr marL="230188" indent="-230188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Radiative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LL </a:t>
            </a:r>
            <a:r>
              <a:rPr lang="en-US" sz="2000" b="1" dirty="0" err="1">
                <a:latin typeface="Arial" charset="0"/>
                <a:ea typeface="ＭＳ Ｐゴシック" charset="0"/>
                <a:cs typeface="ＭＳ Ｐゴシック" charset="0"/>
              </a:rPr>
              <a:t>Divertor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 (RLLD) 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and Active version of RLLD (ARLLD) are proposed to solve </a:t>
            </a:r>
            <a:r>
              <a:rPr lang="en-US" sz="2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divertor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 heat flux issues. </a:t>
            </a:r>
          </a:p>
          <a:p>
            <a:pPr marL="230188" indent="-230188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More experimental data needed to assess effectiveness of lithium radiation. (lithium granular injection in NSTX-U planned.)</a:t>
            </a:r>
            <a:endParaRPr lang="en-US" sz="2000" b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30188" indent="-230188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Compatibility </a:t>
            </a:r>
            <a:r>
              <a:rPr lang="en-US" sz="2000" b="1" dirty="0">
                <a:latin typeface="Arial" charset="0"/>
                <a:ea typeface="ＭＳ Ｐゴシック" charset="0"/>
                <a:cs typeface="ＭＳ Ｐゴシック" charset="0"/>
              </a:rPr>
              <a:t>issues of lithium with fusion reactor were examined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30188" indent="-230188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Dust/particles are collected under </a:t>
            </a:r>
            <a:r>
              <a:rPr lang="en-US" sz="2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divertor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 by a set of filters mainly by the gravity action.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30188" indent="-230188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Tritium is removed in real time with a set of cold traps.  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30188" indent="-230188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Tritium inventory issue maybe manageable.</a:t>
            </a:r>
          </a:p>
          <a:p>
            <a:pPr marL="230188" indent="-230188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NSTX-U is now starting to support lithium program (M. </a:t>
            </a:r>
            <a:r>
              <a:rPr lang="en-US" sz="2000" b="1" dirty="0" err="1" smtClean="0">
                <a:latin typeface="Arial" charset="0"/>
                <a:ea typeface="ＭＳ Ｐゴシック" charset="0"/>
                <a:cs typeface="ＭＳ Ｐゴシック" charset="0"/>
              </a:rPr>
              <a:t>Jaworski</a:t>
            </a:r>
            <a:r>
              <a:rPr lang="en-US" sz="2000" b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43"/>
          <p:cNvSpPr>
            <a:spLocks noChangeArrowheads="1"/>
          </p:cNvSpPr>
          <p:nvPr/>
        </p:nvSpPr>
        <p:spPr bwMode="auto">
          <a:xfrm>
            <a:off x="12700" y="10160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ts val="3025"/>
              </a:lnSpc>
              <a:spcBef>
                <a:spcPct val="0"/>
              </a:spcBef>
              <a:buFontTx/>
              <a:buNone/>
            </a:pPr>
            <a:r>
              <a:rPr lang="en-US" sz="3600" b="1" i="0" dirty="0">
                <a:solidFill>
                  <a:srgbClr val="0000FF"/>
                </a:solidFill>
              </a:rPr>
              <a:t>Summary </a:t>
            </a:r>
            <a:r>
              <a:rPr lang="en-US" sz="3600" b="1" i="0" dirty="0" smtClean="0">
                <a:solidFill>
                  <a:srgbClr val="0000FF"/>
                </a:solidFill>
              </a:rPr>
              <a:t/>
            </a:r>
            <a:br>
              <a:rPr lang="en-US" sz="3600" b="1" i="0" dirty="0" smtClean="0">
                <a:solidFill>
                  <a:srgbClr val="0000FF"/>
                </a:solidFill>
              </a:rPr>
            </a:br>
            <a:r>
              <a:rPr lang="en-US" sz="3200" b="1" i="0" dirty="0" smtClean="0">
                <a:solidFill>
                  <a:srgbClr val="FF0000"/>
                </a:solidFill>
              </a:rPr>
              <a:t>Lithium could </a:t>
            </a:r>
            <a:r>
              <a:rPr lang="en-US" sz="3200" b="1" i="0" dirty="0" smtClean="0">
                <a:solidFill>
                  <a:srgbClr val="FF0000"/>
                </a:solidFill>
              </a:rPr>
              <a:t>solve several critical reactor issues</a:t>
            </a:r>
            <a:endParaRPr lang="en-US" sz="2000" b="1" i="0" dirty="0">
              <a:solidFill>
                <a:srgbClr val="FF0000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6"/>
          <p:cNvSpPr txBox="1">
            <a:spLocks noChangeArrowheads="1"/>
          </p:cNvSpPr>
          <p:nvPr/>
        </p:nvSpPr>
        <p:spPr bwMode="auto">
          <a:xfrm>
            <a:off x="192088" y="1074738"/>
            <a:ext cx="872331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77800" indent="-1778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5207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1800" i="0" dirty="0">
                <a:solidFill>
                  <a:schemeClr val="tx1"/>
                </a:solidFill>
              </a:rPr>
              <a:t>•</a:t>
            </a:r>
            <a:r>
              <a:rPr lang="en-US" sz="2000" i="0" dirty="0">
                <a:solidFill>
                  <a:schemeClr val="tx1"/>
                </a:solidFill>
              </a:rPr>
              <a:t> NSTX tested applications of lithium in diverted H-mode </a:t>
            </a:r>
            <a:r>
              <a:rPr lang="en-US" sz="2000" i="0" dirty="0" err="1">
                <a:solidFill>
                  <a:schemeClr val="tx1"/>
                </a:solidFill>
              </a:rPr>
              <a:t>tokamak</a:t>
            </a:r>
            <a:r>
              <a:rPr lang="en-US" sz="2000" i="0" dirty="0">
                <a:solidFill>
                  <a:schemeClr val="tx1"/>
                </a:solidFill>
              </a:rPr>
              <a:t> configuration:</a:t>
            </a:r>
            <a:endParaRPr lang="en-US" sz="2400" i="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800" i="0" dirty="0">
                <a:solidFill>
                  <a:srgbClr val="0000CC"/>
                </a:solidFill>
              </a:rPr>
              <a:t>Electron energy confinement improvement for improved plasma performance </a:t>
            </a:r>
            <a:r>
              <a:rPr lang="en-US" sz="1800" i="0" dirty="0" smtClean="0">
                <a:solidFill>
                  <a:srgbClr val="0000CC"/>
                </a:solidFill>
              </a:rPr>
              <a:t>(see for example R. </a:t>
            </a:r>
            <a:r>
              <a:rPr lang="en-US" sz="1800" i="0" dirty="0" err="1" smtClean="0">
                <a:solidFill>
                  <a:srgbClr val="0000CC"/>
                </a:solidFill>
              </a:rPr>
              <a:t>Maingi</a:t>
            </a:r>
            <a:r>
              <a:rPr lang="en-US" sz="1800" i="0" dirty="0" smtClean="0">
                <a:solidFill>
                  <a:srgbClr val="0000CC"/>
                </a:solidFill>
              </a:rPr>
              <a:t> at this symposium)</a:t>
            </a:r>
            <a:endParaRPr lang="en-US" sz="1800" i="0" dirty="0">
              <a:solidFill>
                <a:srgbClr val="0000CC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800" i="0" dirty="0">
                <a:solidFill>
                  <a:srgbClr val="0000CC"/>
                </a:solidFill>
              </a:rPr>
              <a:t>Broader pressure and current profile for improved MHD stability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800" i="0" dirty="0">
                <a:solidFill>
                  <a:srgbClr val="0000CC"/>
                </a:solidFill>
              </a:rPr>
              <a:t>ELM control through edge electron pressure profile modification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800" i="0" dirty="0">
                <a:solidFill>
                  <a:srgbClr val="0000CC"/>
                </a:solidFill>
              </a:rPr>
              <a:t>Reduction in H-mode power threshold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800" i="0" dirty="0">
                <a:solidFill>
                  <a:srgbClr val="0000CC"/>
                </a:solidFill>
              </a:rPr>
              <a:t>Lower edge density and impurity control benefited </a:t>
            </a:r>
            <a:r>
              <a:rPr lang="en-US" sz="1800" i="0" dirty="0" err="1">
                <a:solidFill>
                  <a:srgbClr val="0000CC"/>
                </a:solidFill>
              </a:rPr>
              <a:t>rf</a:t>
            </a:r>
            <a:r>
              <a:rPr lang="en-US" sz="1800" i="0" dirty="0">
                <a:solidFill>
                  <a:srgbClr val="0000CC"/>
                </a:solidFill>
              </a:rPr>
              <a:t> heating and non-inductive </a:t>
            </a:r>
            <a:r>
              <a:rPr lang="en-US" sz="1800" i="0" dirty="0" err="1">
                <a:solidFill>
                  <a:srgbClr val="0000CC"/>
                </a:solidFill>
              </a:rPr>
              <a:t>tokamak</a:t>
            </a:r>
            <a:r>
              <a:rPr lang="en-US" sz="1800" i="0" dirty="0">
                <a:solidFill>
                  <a:srgbClr val="0000CC"/>
                </a:solidFill>
              </a:rPr>
              <a:t> start-up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800" i="0" dirty="0">
                <a:solidFill>
                  <a:srgbClr val="D9133C"/>
                </a:solidFill>
              </a:rPr>
              <a:t>Lithium is an effective hydrogen/deuterium pump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800" i="0" dirty="0">
                <a:solidFill>
                  <a:srgbClr val="D9133C"/>
                </a:solidFill>
              </a:rPr>
              <a:t>Very low lithium core dilution even with heavy lithium </a:t>
            </a:r>
            <a:r>
              <a:rPr lang="en-US" sz="1800" i="0" dirty="0" err="1">
                <a:solidFill>
                  <a:srgbClr val="D9133C"/>
                </a:solidFill>
              </a:rPr>
              <a:t>divertor</a:t>
            </a:r>
            <a:r>
              <a:rPr lang="en-US" sz="1800" i="0" dirty="0">
                <a:solidFill>
                  <a:srgbClr val="D9133C"/>
                </a:solidFill>
              </a:rPr>
              <a:t> application</a:t>
            </a:r>
            <a:r>
              <a:rPr lang="en-US" sz="1800" i="0" dirty="0">
                <a:solidFill>
                  <a:srgbClr val="0000CC"/>
                </a:solidFill>
              </a:rPr>
              <a:t>*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en-US" sz="1800" i="0" dirty="0">
                <a:solidFill>
                  <a:srgbClr val="0000CC"/>
                </a:solidFill>
              </a:rPr>
              <a:t>Lithium improved NSTX operational efficiencies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n-US" sz="700" i="0" dirty="0">
              <a:solidFill>
                <a:srgbClr val="0000CC"/>
              </a:solidFill>
            </a:endParaRPr>
          </a:p>
        </p:txBody>
      </p:sp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546100" y="5715000"/>
            <a:ext cx="8039100" cy="625475"/>
          </a:xfrm>
          <a:prstGeom prst="rect">
            <a:avLst/>
          </a:prstGeom>
          <a:solidFill>
            <a:srgbClr val="CCFF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marL="1778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000" i="0">
                <a:solidFill>
                  <a:schemeClr val="tx1"/>
                </a:solidFill>
                <a:latin typeface="Helvetica Neue" charset="0"/>
              </a:rPr>
              <a:t>NSTX experimental results suggest potential benefits for near-term and longer term tokamak/ST fusion development path.</a:t>
            </a:r>
          </a:p>
        </p:txBody>
      </p:sp>
      <p:sp>
        <p:nvSpPr>
          <p:cNvPr id="19459" name="Rectangle 43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ts val="2875"/>
              </a:lnSpc>
              <a:spcBef>
                <a:spcPct val="0"/>
              </a:spcBef>
              <a:buFontTx/>
              <a:buNone/>
            </a:pPr>
            <a:r>
              <a:rPr lang="en-US" sz="2400" b="1" i="0" dirty="0">
                <a:solidFill>
                  <a:srgbClr val="FF0000"/>
                </a:solidFill>
                <a:latin typeface="Helvetica Neue" charset="0"/>
              </a:rPr>
              <a:t>Lithium Improves H-mode Performance via Strong Pumping</a:t>
            </a:r>
            <a:br>
              <a:rPr lang="en-US" sz="2400" b="1" i="0" dirty="0">
                <a:solidFill>
                  <a:srgbClr val="FF0000"/>
                </a:solidFill>
                <a:latin typeface="Helvetica Neue" charset="0"/>
              </a:rPr>
            </a:br>
            <a:r>
              <a:rPr lang="en-US" sz="2400" b="1" i="0" dirty="0">
                <a:solidFill>
                  <a:srgbClr val="1238FF"/>
                </a:solidFill>
                <a:latin typeface="Helvetica Neue" charset="0"/>
              </a:rPr>
              <a:t>Yet, lithium does not </a:t>
            </a:r>
            <a:r>
              <a:rPr lang="en-US" sz="2400" b="1" i="0" dirty="0" smtClean="0">
                <a:solidFill>
                  <a:srgbClr val="1238FF"/>
                </a:solidFill>
                <a:latin typeface="Helvetica Neue" charset="0"/>
              </a:rPr>
              <a:t>appear to contaminate </a:t>
            </a:r>
            <a:r>
              <a:rPr lang="en-US" sz="2400" b="1" i="0" dirty="0">
                <a:solidFill>
                  <a:srgbClr val="1238FF"/>
                </a:solidFill>
                <a:latin typeface="Helvetica Neue" charset="0"/>
              </a:rPr>
              <a:t>the plasma core</a:t>
            </a:r>
            <a:endParaRPr lang="en-US" sz="1800" b="1" i="0" dirty="0">
              <a:solidFill>
                <a:srgbClr val="1238FF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0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151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513F6AB-68C9-CA48-B619-E58A6A469230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4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19458" name="Rectangle 43"/>
          <p:cNvSpPr>
            <a:spLocks noChangeArrowheads="1"/>
          </p:cNvSpPr>
          <p:nvPr/>
        </p:nvSpPr>
        <p:spPr bwMode="auto">
          <a:xfrm>
            <a:off x="0" y="9525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ts val="3063"/>
              </a:lnSpc>
              <a:spcBef>
                <a:spcPct val="0"/>
              </a:spcBef>
              <a:buFontTx/>
              <a:buNone/>
            </a:pPr>
            <a:r>
              <a:rPr lang="en-US" sz="2800" b="1" i="0" dirty="0" err="1">
                <a:solidFill>
                  <a:srgbClr val="0723FF"/>
                </a:solidFill>
              </a:rPr>
              <a:t>Divertor</a:t>
            </a:r>
            <a:r>
              <a:rPr lang="en-US" sz="2800" b="1" i="0" dirty="0">
                <a:solidFill>
                  <a:srgbClr val="0723FF"/>
                </a:solidFill>
              </a:rPr>
              <a:t> heat load is very challenging for fusion reactors: </a:t>
            </a:r>
            <a:r>
              <a:rPr lang="en-US" sz="2800" b="1" i="0" dirty="0">
                <a:solidFill>
                  <a:srgbClr val="FF0000"/>
                </a:solidFill>
              </a:rPr>
              <a:t>steady-state as well as transient ones</a:t>
            </a:r>
            <a:endParaRPr lang="en-US" sz="1800" b="1" i="0" dirty="0">
              <a:solidFill>
                <a:srgbClr val="FF0000"/>
              </a:solidFill>
              <a:latin typeface="Helvetica Neue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963" y="1182688"/>
            <a:ext cx="8758237" cy="1725612"/>
          </a:xfrm>
        </p:spPr>
        <p:txBody>
          <a:bodyPr>
            <a:normAutofit fontScale="77500" lnSpcReduction="20000"/>
          </a:bodyPr>
          <a:lstStyle/>
          <a:p>
            <a:pPr marL="182563" indent="-457200">
              <a:spcAft>
                <a:spcPts val="600"/>
              </a:spcAft>
              <a:buFontTx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• Unmitigated steady-state heat flux may exceed 40 MW/m</a:t>
            </a:r>
            <a:r>
              <a:rPr lang="en-US" b="1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 in ITER size 1GW-e power plant.</a:t>
            </a:r>
          </a:p>
          <a:p>
            <a:pPr marL="182563" indent="-457200">
              <a:spcAft>
                <a:spcPts val="600"/>
              </a:spcAft>
              <a:buFontTx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• Unmitigated ELM heat flux could reach 1 GW/m</a:t>
            </a:r>
            <a:r>
              <a:rPr lang="en-US" b="1" baseline="30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182563" indent="-457200">
              <a:spcAft>
                <a:spcPts val="600"/>
              </a:spcAft>
              <a:buFontTx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• Divertor PFCs can be only serviced maybe only once a year or two…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79400" y="3632200"/>
            <a:ext cx="8432800" cy="1724025"/>
          </a:xfrm>
          <a:prstGeom prst="rect">
            <a:avLst/>
          </a:prstGeom>
          <a:solidFill>
            <a:srgbClr val="C2FF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182563" indent="-4572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875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• No solution exists for solid metal PFCs which continuously erode, deteriorate, and even melt…</a:t>
            </a:r>
          </a:p>
          <a:p>
            <a:pPr eaLnBrk="1" hangingPunct="1">
              <a:lnSpc>
                <a:spcPts val="2875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2400" i="0">
                <a:solidFill>
                  <a:schemeClr val="tx1"/>
                </a:solidFill>
              </a:rPr>
              <a:t>• Liquid lithium PFCs looks attractive due to </a:t>
            </a:r>
            <a:r>
              <a:rPr lang="en-US" sz="2400" i="0">
                <a:solidFill>
                  <a:srgbClr val="FF0000"/>
                </a:solidFill>
              </a:rPr>
              <a:t>renewable surfaces and tolerance to transient events</a:t>
            </a:r>
            <a:r>
              <a:rPr lang="en-US" sz="2400" i="0">
                <a:solidFill>
                  <a:schemeClr val="tx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8228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151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B1575FE0-D3C9-7B4D-A1D1-8E03F547BD09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5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21506" name="Rectangle 43"/>
          <p:cNvSpPr>
            <a:spLocks noChangeArrowheads="1"/>
          </p:cNvSpPr>
          <p:nvPr/>
        </p:nvSpPr>
        <p:spPr bwMode="auto">
          <a:xfrm>
            <a:off x="0" y="9525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ts val="3363"/>
              </a:lnSpc>
              <a:spcBef>
                <a:spcPct val="0"/>
              </a:spcBef>
              <a:buFontTx/>
              <a:buNone/>
            </a:pPr>
            <a:r>
              <a:rPr lang="en-US" sz="2800" b="1" i="0" dirty="0">
                <a:solidFill>
                  <a:srgbClr val="0723FF"/>
                </a:solidFill>
              </a:rPr>
              <a:t>Steady state surface heat removal maybe limited to </a:t>
            </a:r>
            <a:endParaRPr lang="en-US" sz="2800" b="1" i="0" dirty="0" smtClean="0">
              <a:solidFill>
                <a:srgbClr val="0723FF"/>
              </a:solidFill>
            </a:endParaRPr>
          </a:p>
          <a:p>
            <a:pPr algn="ctr" eaLnBrk="0" hangingPunct="0">
              <a:lnSpc>
                <a:spcPts val="3363"/>
              </a:lnSpc>
              <a:spcBef>
                <a:spcPct val="0"/>
              </a:spcBef>
              <a:buFontTx/>
              <a:buNone/>
            </a:pPr>
            <a:r>
              <a:rPr lang="en-US" sz="2800" b="1" i="0" dirty="0" smtClean="0">
                <a:solidFill>
                  <a:srgbClr val="0723FF"/>
                </a:solidFill>
              </a:rPr>
              <a:t>~ </a:t>
            </a:r>
            <a:r>
              <a:rPr lang="en-US" sz="2800" b="1" i="0" dirty="0">
                <a:solidFill>
                  <a:srgbClr val="0723FF"/>
                </a:solidFill>
              </a:rPr>
              <a:t>5 MW/m</a:t>
            </a:r>
            <a:r>
              <a:rPr lang="en-US" sz="2800" b="1" i="0" baseline="30000" dirty="0">
                <a:solidFill>
                  <a:srgbClr val="0723FF"/>
                </a:solidFill>
              </a:rPr>
              <a:t>2</a:t>
            </a:r>
            <a:r>
              <a:rPr lang="en-US" sz="2800" b="1" i="0" dirty="0">
                <a:solidFill>
                  <a:srgbClr val="0723FF"/>
                </a:solidFill>
              </a:rPr>
              <a:t> : solid or liquid metal PFCs…. </a:t>
            </a:r>
            <a:endParaRPr lang="en-US" sz="1800" b="1" i="0" dirty="0">
              <a:solidFill>
                <a:srgbClr val="0723FF"/>
              </a:solidFill>
              <a:latin typeface="Helvetica Neue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392238" y="3240088"/>
            <a:ext cx="3876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o-RO" sz="1400" i="0"/>
              <a:t>Tobita K. </a:t>
            </a:r>
            <a:r>
              <a:rPr lang="ro-RO" sz="1400"/>
              <a:t>et al </a:t>
            </a:r>
            <a:r>
              <a:rPr lang="ro-RO" sz="1400" i="0"/>
              <a:t>2009 </a:t>
            </a:r>
            <a:r>
              <a:rPr lang="ro-RO" sz="1400"/>
              <a:t>Nucl. Fusion </a:t>
            </a:r>
            <a:r>
              <a:rPr lang="ro-RO" sz="1400" i="0"/>
              <a:t>49 075029</a:t>
            </a:r>
            <a:endParaRPr lang="en-US" sz="1400"/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284163" y="1093788"/>
            <a:ext cx="4376737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76" tIns="45688" rIns="91376" bIns="45688"/>
          <a:lstStyle>
            <a:lvl1pPr marL="182563" indent="-4572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r>
              <a:rPr lang="en-US" sz="2000" i="0">
                <a:solidFill>
                  <a:schemeClr val="tx1"/>
                </a:solidFill>
                <a:latin typeface="Arial" charset="0"/>
              </a:rPr>
              <a:t>• Solid-based divertor PFC steady-state heat handling capability maybe limited to ~ 5 MW/m</a:t>
            </a:r>
            <a:r>
              <a:rPr lang="en-US" sz="2000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2000" i="0">
                <a:solidFill>
                  <a:schemeClr val="tx1"/>
                </a:solidFill>
                <a:latin typeface="Arial" charset="0"/>
              </a:rPr>
              <a:t> for &lt; 1200°C PFC temperature with &gt;300 °C cooling temperature.</a:t>
            </a:r>
          </a:p>
        </p:txBody>
      </p:sp>
      <p:pic>
        <p:nvPicPr>
          <p:cNvPr id="2150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r="-117"/>
          <a:stretch>
            <a:fillRect/>
          </a:stretch>
        </p:blipFill>
        <p:spPr bwMode="auto">
          <a:xfrm>
            <a:off x="5321300" y="3781425"/>
            <a:ext cx="38227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334963" y="3887788"/>
            <a:ext cx="4884737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76" tIns="45688" rIns="91376" bIns="45688"/>
          <a:lstStyle>
            <a:lvl1pPr marL="182563" indent="-4572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  <a:buFontTx/>
              <a:buNone/>
            </a:pPr>
            <a:r>
              <a:rPr lang="en-US" sz="2000" i="0">
                <a:solidFill>
                  <a:schemeClr val="tx1"/>
                </a:solidFill>
                <a:latin typeface="Arial" charset="0"/>
              </a:rPr>
              <a:t>• Even liquid lithium based PFCs may be challenging handle steady-state ~ 5 MW/m</a:t>
            </a:r>
            <a:r>
              <a:rPr lang="en-US" sz="2000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en-US" sz="2000" i="0">
                <a:solidFill>
                  <a:schemeClr val="tx1"/>
                </a:solidFill>
                <a:latin typeface="Arial" charset="0"/>
              </a:rPr>
              <a:t> to keep PFC surface temperature to ≤ 500 °C.  </a:t>
            </a:r>
          </a:p>
        </p:txBody>
      </p:sp>
      <p:pic>
        <p:nvPicPr>
          <p:cNvPr id="215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042987"/>
            <a:ext cx="28829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2209800" y="5410200"/>
            <a:ext cx="21742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ro-RO" sz="1400" i="0" dirty="0"/>
              <a:t>M. Jowarski et al.</a:t>
            </a:r>
            <a:r>
              <a:rPr lang="ro-RO" sz="1400" i="0" dirty="0" smtClean="0"/>
              <a:t>, at </a:t>
            </a:r>
            <a:r>
              <a:rPr lang="ro-RO" sz="1400" dirty="0" smtClean="0"/>
              <a:t>ISLA-3</a:t>
            </a:r>
            <a:endParaRPr lang="en-US" sz="1400" dirty="0"/>
          </a:p>
        </p:txBody>
      </p:sp>
      <p:sp>
        <p:nvSpPr>
          <p:cNvPr id="21513" name="Chevron 1"/>
          <p:cNvSpPr>
            <a:spLocks noChangeArrowheads="1"/>
          </p:cNvSpPr>
          <p:nvPr/>
        </p:nvSpPr>
        <p:spPr bwMode="auto">
          <a:xfrm>
            <a:off x="558800" y="5981700"/>
            <a:ext cx="774700" cy="406400"/>
          </a:xfrm>
          <a:prstGeom prst="chevron">
            <a:avLst>
              <a:gd name="adj" fmla="val 50004"/>
            </a:avLst>
          </a:prstGeom>
          <a:solidFill>
            <a:srgbClr val="0000FF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1371600" y="5981700"/>
            <a:ext cx="689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 i="0">
                <a:solidFill>
                  <a:srgbClr val="000000"/>
                </a:solidFill>
              </a:rPr>
              <a:t>Need to handle high heat flux &gt; 5 MW/m</a:t>
            </a:r>
            <a:r>
              <a:rPr lang="en-US" sz="2000" i="0" baseline="30000">
                <a:solidFill>
                  <a:srgbClr val="000000"/>
                </a:solidFill>
              </a:rPr>
              <a:t>2</a:t>
            </a:r>
            <a:r>
              <a:rPr lang="en-US" sz="2000" i="0">
                <a:solidFill>
                  <a:srgbClr val="000000"/>
                </a:solidFill>
              </a:rPr>
              <a:t> volumetrically </a:t>
            </a:r>
          </a:p>
        </p:txBody>
      </p:sp>
    </p:spTree>
    <p:extLst>
      <p:ext uri="{BB962C8B-B14F-4D97-AF65-F5344CB8AC3E}">
        <p14:creationId xmlns:p14="http://schemas.microsoft.com/office/powerpoint/2010/main" val="356472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34"/>
          <p:cNvGrpSpPr>
            <a:grpSpLocks noChangeAspect="1"/>
          </p:cNvGrpSpPr>
          <p:nvPr/>
        </p:nvGrpSpPr>
        <p:grpSpPr bwMode="auto">
          <a:xfrm>
            <a:off x="4537075" y="1011238"/>
            <a:ext cx="4746625" cy="5100637"/>
            <a:chOff x="4992849" y="1165125"/>
            <a:chExt cx="3670300" cy="3944795"/>
          </a:xfrm>
        </p:grpSpPr>
        <p:pic>
          <p:nvPicPr>
            <p:cNvPr id="23561" name="Picture 3" descr="Divertor q, Tsurf and bolometry for 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849" y="1165125"/>
              <a:ext cx="3670300" cy="394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5"/>
            <p:cNvSpPr txBox="1">
              <a:spLocks noChangeArrowheads="1"/>
            </p:cNvSpPr>
            <p:nvPr/>
          </p:nvSpPr>
          <p:spPr bwMode="auto">
            <a:xfrm>
              <a:off x="5429169" y="1366461"/>
              <a:ext cx="457279" cy="45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i="0">
                  <a:solidFill>
                    <a:schemeClr val="tx1"/>
                  </a:solidFill>
                  <a:latin typeface="Cambria" charset="0"/>
                  <a:cs typeface="Times New Roman" charset="0"/>
                </a:rPr>
                <a:t>a)</a:t>
              </a:r>
            </a:p>
          </p:txBody>
        </p:sp>
        <p:sp>
          <p:nvSpPr>
            <p:cNvPr id="23563" name="Text Box 6"/>
            <p:cNvSpPr txBox="1">
              <a:spLocks noChangeArrowheads="1"/>
            </p:cNvSpPr>
            <p:nvPr/>
          </p:nvSpPr>
          <p:spPr bwMode="auto">
            <a:xfrm>
              <a:off x="5429169" y="2235320"/>
              <a:ext cx="457279" cy="45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i="0">
                  <a:solidFill>
                    <a:schemeClr val="tx1"/>
                  </a:solidFill>
                  <a:latin typeface="Cambria" charset="0"/>
                  <a:cs typeface="Times New Roman" charset="0"/>
                </a:rPr>
                <a:t>b)</a:t>
              </a:r>
            </a:p>
          </p:txBody>
        </p:sp>
        <p:sp>
          <p:nvSpPr>
            <p:cNvPr id="23564" name="Text Box 7"/>
            <p:cNvSpPr txBox="1">
              <a:spLocks noChangeArrowheads="1"/>
            </p:cNvSpPr>
            <p:nvPr/>
          </p:nvSpPr>
          <p:spPr bwMode="auto">
            <a:xfrm>
              <a:off x="5429169" y="3104178"/>
              <a:ext cx="457279" cy="45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i="0">
                  <a:solidFill>
                    <a:schemeClr val="tx1"/>
                  </a:solidFill>
                  <a:latin typeface="Cambria" charset="0"/>
                  <a:cs typeface="Times New Roman" charset="0"/>
                </a:rPr>
                <a:t>c)</a:t>
              </a:r>
            </a:p>
          </p:txBody>
        </p:sp>
        <p:sp>
          <p:nvSpPr>
            <p:cNvPr id="23565" name="Text Box 8"/>
            <p:cNvSpPr txBox="1">
              <a:spLocks noChangeArrowheads="1"/>
            </p:cNvSpPr>
            <p:nvPr/>
          </p:nvSpPr>
          <p:spPr bwMode="auto">
            <a:xfrm>
              <a:off x="5429169" y="3973036"/>
              <a:ext cx="457279" cy="45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/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i="0">
                  <a:solidFill>
                    <a:schemeClr val="tx1"/>
                  </a:solidFill>
                  <a:latin typeface="Cambria" charset="0"/>
                  <a:cs typeface="Times New Roman" charset="0"/>
                </a:rPr>
                <a:t>d)</a:t>
              </a:r>
            </a:p>
          </p:txBody>
        </p:sp>
      </p:grpSp>
      <p:sp>
        <p:nvSpPr>
          <p:cNvPr id="23554" name="Content Placeholder 4"/>
          <p:cNvSpPr>
            <a:spLocks noGrp="1"/>
          </p:cNvSpPr>
          <p:nvPr>
            <p:ph idx="1"/>
          </p:nvPr>
        </p:nvSpPr>
        <p:spPr>
          <a:xfrm>
            <a:off x="152400" y="1219200"/>
            <a:ext cx="4495800" cy="4138613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 identical shots (No ELMs)</a:t>
            </a:r>
          </a:p>
          <a:p>
            <a:pPr lvl="1"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 err="1">
                <a:latin typeface="Arial" charset="0"/>
                <a:ea typeface="ＭＳ Ｐゴシック" charset="0"/>
              </a:rPr>
              <a:t>I</a:t>
            </a:r>
            <a:r>
              <a:rPr lang="en-US" sz="1600" baseline="-25000" dirty="0" err="1">
                <a:latin typeface="Arial" charset="0"/>
                <a:ea typeface="ＭＳ Ｐゴシック" charset="0"/>
              </a:rPr>
              <a:t>p</a:t>
            </a:r>
            <a:r>
              <a:rPr lang="en-US" sz="1600" dirty="0">
                <a:latin typeface="Arial" charset="0"/>
                <a:ea typeface="ＭＳ Ｐゴシック" charset="0"/>
              </a:rPr>
              <a:t> = 0.8 MA, </a:t>
            </a:r>
            <a:r>
              <a:rPr lang="en-US" sz="1600" dirty="0" err="1">
                <a:latin typeface="Arial" charset="0"/>
                <a:ea typeface="ＭＳ Ｐゴシック" charset="0"/>
              </a:rPr>
              <a:t>P</a:t>
            </a:r>
            <a:r>
              <a:rPr lang="en-US" sz="1600" baseline="-25000" dirty="0" err="1">
                <a:latin typeface="Arial" charset="0"/>
                <a:ea typeface="ＭＳ Ｐゴシック" charset="0"/>
              </a:rPr>
              <a:t>nbi</a:t>
            </a:r>
            <a:r>
              <a:rPr lang="en-US" sz="1600" dirty="0">
                <a:latin typeface="Arial" charset="0"/>
                <a:ea typeface="ＭＳ Ｐゴシック" charset="0"/>
              </a:rPr>
              <a:t> ~ 4 MW</a:t>
            </a:r>
          </a:p>
          <a:p>
            <a:pPr lvl="1"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ＭＳ Ｐゴシック" charset="0"/>
              </a:rPr>
              <a:t>high </a:t>
            </a:r>
            <a:r>
              <a:rPr lang="en-US" sz="1600" dirty="0" err="1">
                <a:latin typeface="Arial" charset="0"/>
                <a:ea typeface="ＭＳ Ｐゴシック" charset="0"/>
              </a:rPr>
              <a:t>δ</a:t>
            </a:r>
            <a:r>
              <a:rPr lang="en-US" sz="1600" dirty="0">
                <a:latin typeface="Arial" charset="0"/>
                <a:ea typeface="ＭＳ Ｐゴシック" charset="0"/>
              </a:rPr>
              <a:t>, </a:t>
            </a:r>
            <a:r>
              <a:rPr lang="en-US" sz="1600" dirty="0" err="1">
                <a:latin typeface="Arial" charset="0"/>
                <a:ea typeface="ＭＳ Ｐゴシック" charset="0"/>
              </a:rPr>
              <a:t>f</a:t>
            </a:r>
            <a:r>
              <a:rPr lang="en-US" sz="1600" baseline="-25000" dirty="0" err="1">
                <a:latin typeface="Arial" charset="0"/>
                <a:ea typeface="ＭＳ Ｐゴシック" charset="0"/>
              </a:rPr>
              <a:t>exp</a:t>
            </a:r>
            <a:r>
              <a:rPr lang="en-US" sz="1600" dirty="0">
                <a:latin typeface="Arial" charset="0"/>
                <a:ea typeface="ＭＳ Ｐゴシック" charset="0"/>
              </a:rPr>
              <a:t> ~ 20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2, pre-discharge lithium depositions</a:t>
            </a:r>
          </a:p>
          <a:p>
            <a:pPr lvl="1"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ＭＳ Ｐゴシック" charset="0"/>
              </a:rPr>
              <a:t>150 mg: 141255</a:t>
            </a:r>
          </a:p>
          <a:p>
            <a:pPr lvl="1"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300 mg: 138240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1800" baseline="-25000" dirty="0" err="1">
                <a:latin typeface="Arial" charset="0"/>
                <a:ea typeface="ＭＳ Ｐゴシック" charset="0"/>
                <a:cs typeface="ＭＳ Ｐゴシック" charset="0"/>
              </a:rPr>
              <a:t>surf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at the outer strike point stays below 400° C for 300 mg of Li</a:t>
            </a:r>
          </a:p>
          <a:p>
            <a:pPr lvl="1"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Arial" charset="0"/>
                <a:ea typeface="ＭＳ Ｐゴシック" charset="0"/>
              </a:rPr>
              <a:t>Peaks around 800° C for 150 mg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Results in a heat flux that never peaks above 3 MW/m</a:t>
            </a:r>
            <a:r>
              <a:rPr lang="en-US" sz="1800" baseline="30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with heavy lithium evaporation</a:t>
            </a:r>
          </a:p>
          <a:p>
            <a:pPr>
              <a:lnSpc>
                <a:spcPts val="21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No LLD surface damage observed</a:t>
            </a:r>
          </a:p>
        </p:txBody>
      </p:sp>
      <p:sp>
        <p:nvSpPr>
          <p:cNvPr id="23555" name="TextBox 35"/>
          <p:cNvSpPr txBox="1">
            <a:spLocks noChangeArrowheads="1"/>
          </p:cNvSpPr>
          <p:nvPr/>
        </p:nvSpPr>
        <p:spPr bwMode="auto">
          <a:xfrm>
            <a:off x="6867525" y="2636838"/>
            <a:ext cx="1544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Lithiated graphite</a:t>
            </a:r>
          </a:p>
        </p:txBody>
      </p:sp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6946900" y="6096000"/>
            <a:ext cx="2209800" cy="30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i="0" dirty="0">
                <a:solidFill>
                  <a:srgbClr val="0723FF"/>
                </a:solidFill>
              </a:rPr>
              <a:t>T. Gray NF </a:t>
            </a:r>
            <a:r>
              <a:rPr lang="en-US" sz="1400" i="0" dirty="0" smtClean="0">
                <a:solidFill>
                  <a:srgbClr val="0723FF"/>
                </a:solidFill>
              </a:rPr>
              <a:t>2014</a:t>
            </a:r>
            <a:endParaRPr lang="en-US" sz="1400" i="0" dirty="0" smtClean="0">
              <a:solidFill>
                <a:srgbClr val="0723FF"/>
              </a:solidFill>
            </a:endParaRP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/>
          <a:p>
            <a:pPr algn="ctr" eaLnBrk="0" hangingPunct="0">
              <a:spcBef>
                <a:spcPts val="75"/>
              </a:spcBef>
              <a:buFontTx/>
              <a:buNone/>
            </a:pPr>
            <a:r>
              <a:rPr lang="en-US" sz="2400" b="1" i="0" dirty="0">
                <a:solidFill>
                  <a:srgbClr val="0000FF"/>
                </a:solidFill>
              </a:rPr>
              <a:t>Clear reduction in NSTX </a:t>
            </a:r>
            <a:r>
              <a:rPr lang="en-US" sz="2400" b="1" i="0" dirty="0" err="1">
                <a:solidFill>
                  <a:srgbClr val="0000FF"/>
                </a:solidFill>
              </a:rPr>
              <a:t>divertor</a:t>
            </a:r>
            <a:r>
              <a:rPr lang="en-US" sz="2400" b="1" i="0" dirty="0">
                <a:solidFill>
                  <a:srgbClr val="0000FF"/>
                </a:solidFill>
              </a:rPr>
              <a:t> surface temperature and heat flux with increased lithium evaporation</a:t>
            </a:r>
            <a:endParaRPr lang="en-US" sz="2400" b="1" i="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2082800" y="5702300"/>
            <a:ext cx="1900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i="0">
                <a:solidFill>
                  <a:srgbClr val="0723FF"/>
                </a:solidFill>
              </a:rPr>
              <a:t>H. Kugel FE&amp;D 2012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400" y="6108700"/>
            <a:ext cx="64299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i="0" dirty="0">
                <a:solidFill>
                  <a:srgbClr val="0000FF"/>
                </a:solidFill>
              </a:rPr>
              <a:t>NSTX-U can perform detailed assessment of Li radiation with LITER</a:t>
            </a:r>
          </a:p>
        </p:txBody>
      </p:sp>
    </p:spTree>
    <p:extLst>
      <p:ext uri="{BB962C8B-B14F-4D97-AF65-F5344CB8AC3E}">
        <p14:creationId xmlns:p14="http://schemas.microsoft.com/office/powerpoint/2010/main" val="125227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3"/>
          <p:cNvSpPr>
            <a:spLocks noChangeArrowheads="1"/>
          </p:cNvSpPr>
          <p:nvPr/>
        </p:nvSpPr>
        <p:spPr bwMode="auto">
          <a:xfrm>
            <a:off x="0" y="25400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US" sz="3200" b="1" i="0" dirty="0">
                <a:solidFill>
                  <a:srgbClr val="0000FF"/>
                </a:solidFill>
                <a:latin typeface="Helvetica Neue" charset="0"/>
                <a:cs typeface="Helvetica Neue" charset="0"/>
              </a:rPr>
              <a:t>Lithium Provides Several Layers of Protection</a:t>
            </a:r>
          </a:p>
          <a:p>
            <a:pPr algn="ctr" eaLnBrk="0" hangingPunct="0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en-US" sz="2800" b="1" i="0" dirty="0">
                <a:solidFill>
                  <a:srgbClr val="FF0000"/>
                </a:solidFill>
                <a:latin typeface="Helvetica Neue" charset="0"/>
                <a:cs typeface="Helvetica Neue" charset="0"/>
              </a:rPr>
              <a:t>Vaporization, Ionization, Radiation</a:t>
            </a:r>
            <a:endParaRPr lang="en-US" sz="1800" b="1" i="0" dirty="0">
              <a:solidFill>
                <a:srgbClr val="FF0000"/>
              </a:solidFill>
              <a:latin typeface="Helvetica Neue" charset="0"/>
              <a:cs typeface="Helvetica Neue" charset="0"/>
            </a:endParaRPr>
          </a:p>
        </p:txBody>
      </p:sp>
      <p:sp>
        <p:nvSpPr>
          <p:cNvPr id="2560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151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929AEC8-7016-8444-A8AF-F6A9BBF1BEC8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7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2274888" y="1092200"/>
            <a:ext cx="5840412" cy="5130800"/>
            <a:chOff x="660400" y="1463675"/>
            <a:chExt cx="4949339" cy="4348163"/>
          </a:xfrm>
        </p:grpSpPr>
        <p:sp>
          <p:nvSpPr>
            <p:cNvPr id="25634" name="TextBox 18"/>
            <p:cNvSpPr txBox="1">
              <a:spLocks noChangeArrowheads="1"/>
            </p:cNvSpPr>
            <p:nvPr/>
          </p:nvSpPr>
          <p:spPr bwMode="auto">
            <a:xfrm>
              <a:off x="723045" y="2771453"/>
              <a:ext cx="1311275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6" tIns="45688" rIns="91376" bIns="45688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Divertor side wall</a:t>
              </a:r>
            </a:p>
          </p:txBody>
        </p:sp>
        <p:sp>
          <p:nvSpPr>
            <p:cNvPr id="25635" name="TextBox 18"/>
            <p:cNvSpPr txBox="1">
              <a:spLocks noChangeArrowheads="1"/>
            </p:cNvSpPr>
            <p:nvPr/>
          </p:nvSpPr>
          <p:spPr bwMode="auto">
            <a:xfrm>
              <a:off x="1028700" y="5473700"/>
              <a:ext cx="1311275" cy="338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6" tIns="45688" rIns="91376" bIns="45688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LLD Tray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 rot="16200000" flipH="1">
              <a:off x="1010112" y="2903221"/>
              <a:ext cx="3314936" cy="124305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 rot="16200000" flipH="1">
              <a:off x="985896" y="3356585"/>
              <a:ext cx="3314936" cy="336324"/>
            </a:xfrm>
            <a:prstGeom prst="rect">
              <a:avLst/>
            </a:prstGeom>
            <a:gradFill flip="none" rotWithShape="1">
              <a:gsLst>
                <a:gs pos="0">
                  <a:srgbClr val="21FF70"/>
                </a:gs>
                <a:gs pos="100000">
                  <a:srgbClr val="FFFFFF"/>
                </a:gs>
              </a:gsLst>
              <a:lin ang="108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638" name="Rectangle 2"/>
            <p:cNvSpPr>
              <a:spLocks noChangeArrowheads="1"/>
            </p:cNvSpPr>
            <p:nvPr/>
          </p:nvSpPr>
          <p:spPr bwMode="auto">
            <a:xfrm rot="-5400000">
              <a:off x="2552700" y="4675188"/>
              <a:ext cx="228600" cy="1289050"/>
            </a:xfrm>
            <a:prstGeom prst="rect">
              <a:avLst/>
            </a:prstGeom>
            <a:solidFill>
              <a:srgbClr val="FF6600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639" name="TextBox 18"/>
            <p:cNvSpPr txBox="1">
              <a:spLocks noChangeArrowheads="1"/>
            </p:cNvSpPr>
            <p:nvPr/>
          </p:nvSpPr>
          <p:spPr bwMode="auto">
            <a:xfrm>
              <a:off x="3462338" y="2367821"/>
              <a:ext cx="2147401" cy="7877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6" tIns="45688" rIns="91376" bIns="45688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Li Injection (ARLLD)</a:t>
              </a:r>
            </a:p>
            <a:p>
              <a:pPr eaLnBrk="1" hangingPunct="1">
                <a:buFontTx/>
                <a:buNone/>
              </a:pPr>
              <a:r>
                <a:rPr lang="en-US" sz="1600" i="0">
                  <a:solidFill>
                    <a:srgbClr val="FF0000"/>
                  </a:solidFill>
                </a:rPr>
                <a:t>~ 100 MJ/mole</a:t>
              </a:r>
              <a:endParaRPr lang="en-US" sz="1600">
                <a:solidFill>
                  <a:srgbClr val="FF0000"/>
                </a:solidFill>
                <a:latin typeface="Arial" charset="0"/>
              </a:endParaRPr>
            </a:p>
            <a:p>
              <a:pPr eaLnBrk="1" hangingPunct="1">
                <a:buFontTx/>
                <a:buNone/>
              </a:pPr>
              <a:endParaRPr lang="en-US" sz="1600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1919596" y="5320787"/>
              <a:ext cx="430494" cy="208528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41" name="TextBox 21"/>
            <p:cNvSpPr txBox="1">
              <a:spLocks noChangeArrowheads="1"/>
            </p:cNvSpPr>
            <p:nvPr/>
          </p:nvSpPr>
          <p:spPr bwMode="auto">
            <a:xfrm>
              <a:off x="3233738" y="1463675"/>
              <a:ext cx="1544637" cy="63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Divertor</a:t>
              </a:r>
            </a:p>
            <a:p>
              <a:pPr eaLnBrk="1" hangingPunct="1"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Entrance</a:t>
              </a:r>
            </a:p>
          </p:txBody>
        </p:sp>
        <p:sp>
          <p:nvSpPr>
            <p:cNvPr id="25642" name="TextBox 11"/>
            <p:cNvSpPr txBox="1">
              <a:spLocks noChangeArrowheads="1"/>
            </p:cNvSpPr>
            <p:nvPr/>
          </p:nvSpPr>
          <p:spPr bwMode="auto">
            <a:xfrm>
              <a:off x="660400" y="1484313"/>
              <a:ext cx="15430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Arial" charset="0"/>
                </a:rPr>
                <a:t>Power and particle flux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1841569" y="1806739"/>
              <a:ext cx="586549" cy="45742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ight Arrow 52"/>
            <p:cNvSpPr/>
            <p:nvPr/>
          </p:nvSpPr>
          <p:spPr bwMode="auto">
            <a:xfrm rot="16200000" flipH="1">
              <a:off x="2286847" y="1851143"/>
              <a:ext cx="707653" cy="34977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Tx/>
                <a:buNone/>
                <a:defRPr/>
              </a:pPr>
              <a:endParaRPr lang="en-US"/>
            </a:p>
          </p:txBody>
        </p:sp>
        <p:cxnSp>
          <p:nvCxnSpPr>
            <p:cNvPr id="198" name="Straight Arrow Connector 197"/>
            <p:cNvCxnSpPr/>
            <p:nvPr/>
          </p:nvCxnSpPr>
          <p:spPr>
            <a:xfrm>
              <a:off x="1423182" y="3200519"/>
              <a:ext cx="532737" cy="126463"/>
            </a:xfrm>
            <a:prstGeom prst="straightConnector1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4" name="Oval 7"/>
          <p:cNvSpPr>
            <a:spLocks noChangeArrowheads="1"/>
          </p:cNvSpPr>
          <p:nvPr/>
        </p:nvSpPr>
        <p:spPr bwMode="auto">
          <a:xfrm>
            <a:off x="3759200" y="5260975"/>
            <a:ext cx="1752600" cy="254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70000">
                <a:srgbClr val="D95438"/>
              </a:gs>
              <a:gs pos="100000">
                <a:srgbClr val="D95438"/>
              </a:gs>
            </a:gsLst>
            <a:lin ang="5400000"/>
          </a:gra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5" name="Rectangle 48"/>
          <p:cNvSpPr>
            <a:spLocks noChangeArrowheads="1"/>
          </p:cNvSpPr>
          <p:nvPr/>
        </p:nvSpPr>
        <p:spPr bwMode="auto">
          <a:xfrm>
            <a:off x="1330325" y="4440238"/>
            <a:ext cx="2187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600" i="0">
                <a:solidFill>
                  <a:srgbClr val="000000"/>
                </a:solidFill>
              </a:rPr>
              <a:t>Li Vapor Shielding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2857500" y="4940300"/>
            <a:ext cx="182880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U-Turn Arrow 37"/>
          <p:cNvSpPr/>
          <p:nvPr/>
        </p:nvSpPr>
        <p:spPr bwMode="auto">
          <a:xfrm>
            <a:off x="4622800" y="3810000"/>
            <a:ext cx="419100" cy="1603375"/>
          </a:xfrm>
          <a:prstGeom prst="uturnArrow">
            <a:avLst/>
          </a:prstGeom>
          <a:solidFill>
            <a:schemeClr val="accent1">
              <a:lumMod val="75000"/>
            </a:schemeClr>
          </a:solidFill>
          <a:ln w="158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9" name="U-Turn Arrow 38"/>
          <p:cNvSpPr/>
          <p:nvPr/>
        </p:nvSpPr>
        <p:spPr bwMode="auto">
          <a:xfrm flipH="1">
            <a:off x="4191000" y="3810000"/>
            <a:ext cx="419100" cy="1603375"/>
          </a:xfrm>
          <a:prstGeom prst="uturnArrow">
            <a:avLst/>
          </a:prstGeom>
          <a:solidFill>
            <a:schemeClr val="accent1">
              <a:lumMod val="75000"/>
            </a:schemeClr>
          </a:solidFill>
          <a:ln w="158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0" name="U-Turn Arrow 39"/>
          <p:cNvSpPr/>
          <p:nvPr/>
        </p:nvSpPr>
        <p:spPr bwMode="auto">
          <a:xfrm flipH="1">
            <a:off x="3975100" y="3495675"/>
            <a:ext cx="674688" cy="1573213"/>
          </a:xfrm>
          <a:prstGeom prst="uturnArrow">
            <a:avLst>
              <a:gd name="adj1" fmla="val 13096"/>
              <a:gd name="adj2" fmla="val 11548"/>
              <a:gd name="adj3" fmla="val 25000"/>
              <a:gd name="adj4" fmla="val 43750"/>
              <a:gd name="adj5" fmla="val 76869"/>
            </a:avLst>
          </a:prstGeom>
          <a:solidFill>
            <a:schemeClr val="accent1">
              <a:lumMod val="75000"/>
            </a:schemeClr>
          </a:solidFill>
          <a:ln w="158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41" name="U-Turn Arrow 40"/>
          <p:cNvSpPr/>
          <p:nvPr/>
        </p:nvSpPr>
        <p:spPr bwMode="auto">
          <a:xfrm>
            <a:off x="4610100" y="3521075"/>
            <a:ext cx="674688" cy="1573213"/>
          </a:xfrm>
          <a:prstGeom prst="uturnArrow">
            <a:avLst>
              <a:gd name="adj1" fmla="val 13096"/>
              <a:gd name="adj2" fmla="val 11548"/>
              <a:gd name="adj3" fmla="val 25000"/>
              <a:gd name="adj4" fmla="val 43750"/>
              <a:gd name="adj5" fmla="val 76869"/>
            </a:avLst>
          </a:prstGeom>
          <a:solidFill>
            <a:schemeClr val="accent1">
              <a:lumMod val="75000"/>
            </a:schemeClr>
          </a:solidFill>
          <a:ln w="1587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5611" name="Rectangle 48"/>
          <p:cNvSpPr>
            <a:spLocks noChangeArrowheads="1"/>
          </p:cNvSpPr>
          <p:nvPr/>
        </p:nvSpPr>
        <p:spPr bwMode="auto">
          <a:xfrm>
            <a:off x="5508625" y="2916238"/>
            <a:ext cx="29495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600" i="0">
                <a:solidFill>
                  <a:srgbClr val="FF0000"/>
                </a:solidFill>
              </a:rPr>
              <a:t>Li Radiative Cooling (RLLD)</a:t>
            </a:r>
          </a:p>
          <a:p>
            <a:pPr algn="ctr">
              <a:buFontTx/>
              <a:buNone/>
            </a:pPr>
            <a:r>
              <a:rPr lang="en-US" sz="1600" i="0">
                <a:solidFill>
                  <a:srgbClr val="FF0000"/>
                </a:solidFill>
              </a:rPr>
              <a:t>~ 100 MJ/mole</a:t>
            </a:r>
          </a:p>
        </p:txBody>
      </p:sp>
      <p:sp>
        <p:nvSpPr>
          <p:cNvPr id="50" name="Left Arrow 49"/>
          <p:cNvSpPr/>
          <p:nvPr/>
        </p:nvSpPr>
        <p:spPr bwMode="auto">
          <a:xfrm rot="16200000" flipV="1">
            <a:off x="3465513" y="3270250"/>
            <a:ext cx="2290762" cy="414338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55" name="Left Arrow 54"/>
          <p:cNvSpPr/>
          <p:nvPr/>
        </p:nvSpPr>
        <p:spPr bwMode="auto">
          <a:xfrm flipV="1">
            <a:off x="4830763" y="2189163"/>
            <a:ext cx="696912" cy="415925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57" name="Sun 56"/>
          <p:cNvSpPr/>
          <p:nvPr/>
        </p:nvSpPr>
        <p:spPr bwMode="auto">
          <a:xfrm>
            <a:off x="4003675" y="2522538"/>
            <a:ext cx="1268413" cy="1368425"/>
          </a:xfrm>
          <a:prstGeom prst="sun">
            <a:avLst/>
          </a:prstGeom>
          <a:solidFill>
            <a:srgbClr val="00CA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 sz="1100" i="0" dirty="0"/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4668838" y="3167063"/>
            <a:ext cx="804862" cy="173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5617" idx="1"/>
          </p:cNvCxnSpPr>
          <p:nvPr/>
        </p:nvCxnSpPr>
        <p:spPr bwMode="auto">
          <a:xfrm flipH="1" flipV="1">
            <a:off x="4648200" y="5537200"/>
            <a:ext cx="1101725" cy="165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7" name="Rectangle 48"/>
          <p:cNvSpPr>
            <a:spLocks noChangeArrowheads="1"/>
          </p:cNvSpPr>
          <p:nvPr/>
        </p:nvSpPr>
        <p:spPr bwMode="auto">
          <a:xfrm>
            <a:off x="5749925" y="5532438"/>
            <a:ext cx="3000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600" i="0">
                <a:solidFill>
                  <a:srgbClr val="000000"/>
                </a:solidFill>
              </a:rPr>
              <a:t>Li Vaporization (150 kJ mole)</a:t>
            </a:r>
          </a:p>
        </p:txBody>
      </p:sp>
      <p:sp>
        <p:nvSpPr>
          <p:cNvPr id="25618" name="Rectangle 48"/>
          <p:cNvSpPr>
            <a:spLocks noChangeArrowheads="1"/>
          </p:cNvSpPr>
          <p:nvPr/>
        </p:nvSpPr>
        <p:spPr bwMode="auto">
          <a:xfrm>
            <a:off x="5838825" y="4229100"/>
            <a:ext cx="31527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i="0">
                <a:solidFill>
                  <a:srgbClr val="000000"/>
                </a:solidFill>
              </a:rPr>
              <a:t>Li Ionization</a:t>
            </a:r>
          </a:p>
          <a:p>
            <a:pPr>
              <a:buFontTx/>
              <a:buNone/>
            </a:pPr>
            <a:r>
              <a:rPr lang="en-US" sz="1600" i="0">
                <a:solidFill>
                  <a:srgbClr val="000000"/>
                </a:solidFill>
              </a:rPr>
              <a:t>1</a:t>
            </a:r>
            <a:r>
              <a:rPr lang="en-US" sz="1600" i="0" baseline="30000">
                <a:solidFill>
                  <a:srgbClr val="000000"/>
                </a:solidFill>
              </a:rPr>
              <a:t>st</a:t>
            </a:r>
            <a:r>
              <a:rPr lang="en-US" sz="1600" i="0">
                <a:solidFill>
                  <a:srgbClr val="000000"/>
                </a:solidFill>
              </a:rPr>
              <a:t> ionization – 0.5 MJ /mole </a:t>
            </a:r>
          </a:p>
          <a:p>
            <a:pPr>
              <a:buFontTx/>
              <a:buNone/>
            </a:pPr>
            <a:r>
              <a:rPr lang="en-US" sz="1600" i="0">
                <a:solidFill>
                  <a:srgbClr val="000000"/>
                </a:solidFill>
              </a:rPr>
              <a:t>2</a:t>
            </a:r>
            <a:r>
              <a:rPr lang="en-US" sz="1600" i="0" baseline="30000">
                <a:solidFill>
                  <a:srgbClr val="000000"/>
                </a:solidFill>
              </a:rPr>
              <a:t>nd</a:t>
            </a:r>
            <a:r>
              <a:rPr lang="en-US" sz="1600" i="0">
                <a:solidFill>
                  <a:srgbClr val="000000"/>
                </a:solidFill>
              </a:rPr>
              <a:t>  ionization – 7.3 MJ /mole </a:t>
            </a:r>
          </a:p>
          <a:p>
            <a:pPr>
              <a:buFontTx/>
              <a:buNone/>
            </a:pPr>
            <a:r>
              <a:rPr lang="en-US" sz="1600" i="0">
                <a:solidFill>
                  <a:srgbClr val="000000"/>
                </a:solidFill>
              </a:rPr>
              <a:t>3</a:t>
            </a:r>
            <a:r>
              <a:rPr lang="en-US" sz="1600" i="0" baseline="30000">
                <a:solidFill>
                  <a:srgbClr val="000000"/>
                </a:solidFill>
              </a:rPr>
              <a:t>rd</a:t>
            </a:r>
            <a:r>
              <a:rPr lang="en-US" sz="1600" i="0">
                <a:solidFill>
                  <a:srgbClr val="000000"/>
                </a:solidFill>
              </a:rPr>
              <a:t>  ionization – 11.8 MJ /mole </a:t>
            </a:r>
          </a:p>
          <a:p>
            <a:pPr>
              <a:buFontTx/>
              <a:buNone/>
            </a:pPr>
            <a:endParaRPr lang="en-US" sz="1600" i="0">
              <a:solidFill>
                <a:srgbClr val="00000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flipH="1">
            <a:off x="4648200" y="4521200"/>
            <a:ext cx="1168400" cy="355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20" name="TextBox 11"/>
          <p:cNvSpPr txBox="1">
            <a:spLocks noChangeArrowheads="1"/>
          </p:cNvSpPr>
          <p:nvPr/>
        </p:nvSpPr>
        <p:spPr bwMode="auto">
          <a:xfrm>
            <a:off x="2070100" y="4673600"/>
            <a:ext cx="1201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i="0">
                <a:solidFill>
                  <a:srgbClr val="0723FF"/>
                </a:solidFill>
              </a:rPr>
              <a:t>M. Jaworski</a:t>
            </a:r>
          </a:p>
        </p:txBody>
      </p:sp>
      <p:sp>
        <p:nvSpPr>
          <p:cNvPr id="25621" name="TextBox 18"/>
          <p:cNvSpPr txBox="1">
            <a:spLocks noChangeArrowheads="1"/>
          </p:cNvSpPr>
          <p:nvPr/>
        </p:nvSpPr>
        <p:spPr bwMode="auto">
          <a:xfrm>
            <a:off x="2209800" y="3409950"/>
            <a:ext cx="154781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Radial Transport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3581400" y="3713163"/>
            <a:ext cx="723900" cy="134937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Left Arrow 41"/>
          <p:cNvSpPr/>
          <p:nvPr/>
        </p:nvSpPr>
        <p:spPr bwMode="auto">
          <a:xfrm rot="5400000">
            <a:off x="4153694" y="4872831"/>
            <a:ext cx="914400" cy="414338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25624" name="TextBox 18"/>
          <p:cNvSpPr txBox="1">
            <a:spLocks noChangeArrowheads="1"/>
          </p:cNvSpPr>
          <p:nvPr/>
        </p:nvSpPr>
        <p:spPr bwMode="auto">
          <a:xfrm>
            <a:off x="5727700" y="3575050"/>
            <a:ext cx="19685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Charge Exchange Loss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V="1">
            <a:off x="4584700" y="3860800"/>
            <a:ext cx="1295400" cy="246063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26" name="TextBox 11"/>
          <p:cNvSpPr txBox="1">
            <a:spLocks noChangeArrowheads="1"/>
          </p:cNvSpPr>
          <p:nvPr/>
        </p:nvSpPr>
        <p:spPr bwMode="auto">
          <a:xfrm>
            <a:off x="6819900" y="5803900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i="0">
                <a:solidFill>
                  <a:srgbClr val="0723FF"/>
                </a:solidFill>
              </a:rPr>
              <a:t>T. Abram</a:t>
            </a:r>
          </a:p>
        </p:txBody>
      </p:sp>
      <p:sp>
        <p:nvSpPr>
          <p:cNvPr id="25627" name="Oval 1"/>
          <p:cNvSpPr>
            <a:spLocks noChangeArrowheads="1"/>
          </p:cNvSpPr>
          <p:nvPr/>
        </p:nvSpPr>
        <p:spPr bwMode="auto">
          <a:xfrm>
            <a:off x="5473700" y="2095500"/>
            <a:ext cx="2260600" cy="711200"/>
          </a:xfrm>
          <a:prstGeom prst="ellipse">
            <a:avLst/>
          </a:prstGeom>
          <a:noFill/>
          <a:ln w="28575">
            <a:solidFill>
              <a:srgbClr val="D9133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8" name="Oval 42"/>
          <p:cNvSpPr>
            <a:spLocks noChangeArrowheads="1"/>
          </p:cNvSpPr>
          <p:nvPr/>
        </p:nvSpPr>
        <p:spPr bwMode="auto">
          <a:xfrm>
            <a:off x="5588000" y="2806700"/>
            <a:ext cx="2768600" cy="711200"/>
          </a:xfrm>
          <a:prstGeom prst="ellipse">
            <a:avLst/>
          </a:prstGeom>
          <a:noFill/>
          <a:ln w="28575">
            <a:solidFill>
              <a:srgbClr val="D9133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9" name="TextBox 2"/>
          <p:cNvSpPr txBox="1">
            <a:spLocks noChangeArrowheads="1"/>
          </p:cNvSpPr>
          <p:nvPr/>
        </p:nvSpPr>
        <p:spPr bwMode="auto">
          <a:xfrm>
            <a:off x="6807200" y="1079500"/>
            <a:ext cx="2063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dirty="0">
                <a:solidFill>
                  <a:srgbClr val="FF0000"/>
                </a:solidFill>
              </a:rPr>
              <a:t>This talk emphasis</a:t>
            </a:r>
          </a:p>
        </p:txBody>
      </p:sp>
      <p:cxnSp>
        <p:nvCxnSpPr>
          <p:cNvPr id="45" name="Straight Arrow Connector 44"/>
          <p:cNvCxnSpPr>
            <a:stCxn id="25629" idx="2"/>
          </p:cNvCxnSpPr>
          <p:nvPr/>
        </p:nvCxnSpPr>
        <p:spPr bwMode="auto">
          <a:xfrm flipH="1">
            <a:off x="6451600" y="1417638"/>
            <a:ext cx="1387475" cy="703262"/>
          </a:xfrm>
          <a:prstGeom prst="straightConnector1">
            <a:avLst/>
          </a:prstGeom>
          <a:ln>
            <a:solidFill>
              <a:srgbClr val="D91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629" idx="2"/>
          </p:cNvCxnSpPr>
          <p:nvPr/>
        </p:nvCxnSpPr>
        <p:spPr bwMode="auto">
          <a:xfrm flipH="1">
            <a:off x="7505700" y="1417638"/>
            <a:ext cx="333375" cy="1490662"/>
          </a:xfrm>
          <a:prstGeom prst="straightConnector1">
            <a:avLst/>
          </a:prstGeom>
          <a:ln>
            <a:solidFill>
              <a:srgbClr val="D91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32" name="Rectangle 1"/>
          <p:cNvSpPr>
            <a:spLocks noChangeArrowheads="1"/>
          </p:cNvSpPr>
          <p:nvPr/>
        </p:nvSpPr>
        <p:spPr bwMode="auto">
          <a:xfrm>
            <a:off x="5016500" y="6229350"/>
            <a:ext cx="401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i="0"/>
              <a:t>F. Scotti, V.A. Soukhanovskii, et al., NF 2013</a:t>
            </a:r>
            <a:endParaRPr lang="en-US" sz="1400"/>
          </a:p>
        </p:txBody>
      </p:sp>
      <p:sp>
        <p:nvSpPr>
          <p:cNvPr id="25633" name="Rectangle 1"/>
          <p:cNvSpPr>
            <a:spLocks noChangeArrowheads="1"/>
          </p:cNvSpPr>
          <p:nvPr/>
        </p:nvSpPr>
        <p:spPr bwMode="auto">
          <a:xfrm>
            <a:off x="7620000" y="235585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i="0"/>
              <a:t>T.D. Rognlien et al., PoP 2002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67050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8"/>
          <p:cNvSpPr txBox="1">
            <a:spLocks noChangeArrowheads="1"/>
          </p:cNvSpPr>
          <p:nvPr/>
        </p:nvSpPr>
        <p:spPr bwMode="auto">
          <a:xfrm>
            <a:off x="647700" y="2663825"/>
            <a:ext cx="13112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Divertor side wall</a:t>
            </a:r>
          </a:p>
        </p:txBody>
      </p:sp>
      <p:sp>
        <p:nvSpPr>
          <p:cNvPr id="33794" name="TextBox 18"/>
          <p:cNvSpPr txBox="1">
            <a:spLocks noChangeArrowheads="1"/>
          </p:cNvSpPr>
          <p:nvPr/>
        </p:nvSpPr>
        <p:spPr bwMode="auto">
          <a:xfrm>
            <a:off x="1028700" y="5473700"/>
            <a:ext cx="13112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RLLD Tray</a:t>
            </a:r>
          </a:p>
        </p:txBody>
      </p:sp>
      <p:sp>
        <p:nvSpPr>
          <p:cNvPr id="33795" name="Rectangle 43"/>
          <p:cNvSpPr>
            <a:spLocks noChangeArrowheads="1"/>
          </p:cNvSpPr>
          <p:nvPr/>
        </p:nvSpPr>
        <p:spPr bwMode="auto">
          <a:xfrm>
            <a:off x="0" y="9525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 eaLnBrk="0" hangingPunct="0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sz="3200" b="1" i="0" dirty="0">
                <a:solidFill>
                  <a:srgbClr val="0000FF"/>
                </a:solidFill>
                <a:latin typeface="Helvetica Neue" charset="0"/>
                <a:cs typeface="Helvetica Neue" charset="0"/>
              </a:rPr>
              <a:t>Active Injection of LL as First Line of Defense</a:t>
            </a:r>
          </a:p>
          <a:p>
            <a:pPr algn="ctr" eaLnBrk="0" hangingPunct="0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US" sz="3200" b="1" i="0" dirty="0">
                <a:solidFill>
                  <a:srgbClr val="FF0000"/>
                </a:solidFill>
                <a:latin typeface="Helvetica Neue" charset="0"/>
                <a:cs typeface="Helvetica Neue" charset="0"/>
              </a:rPr>
              <a:t>Li injection as needed via feed-back control</a:t>
            </a:r>
            <a:endParaRPr lang="en-US" sz="2000" b="1" i="0" dirty="0">
              <a:solidFill>
                <a:srgbClr val="FF0000"/>
              </a:solidFill>
              <a:latin typeface="Helvetica Neue" charset="0"/>
              <a:cs typeface="Helvetica Neue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6200000" flipH="1">
            <a:off x="1010444" y="2902744"/>
            <a:ext cx="3314700" cy="12430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 rot="16200000" flipH="1">
            <a:off x="985838" y="3355975"/>
            <a:ext cx="3314700" cy="336550"/>
          </a:xfrm>
          <a:prstGeom prst="rect">
            <a:avLst/>
          </a:prstGeom>
          <a:gradFill flip="none" rotWithShape="1">
            <a:gsLst>
              <a:gs pos="0">
                <a:srgbClr val="21FF70"/>
              </a:gs>
              <a:gs pos="100000">
                <a:srgbClr val="FFFFFF"/>
              </a:gs>
            </a:gsLst>
            <a:lin ang="108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Left Arrow 19"/>
          <p:cNvSpPr/>
          <p:nvPr/>
        </p:nvSpPr>
        <p:spPr bwMode="auto">
          <a:xfrm rot="16200000" flipV="1">
            <a:off x="1542256" y="3436144"/>
            <a:ext cx="2193925" cy="350838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33799" name="Rectangle 2"/>
          <p:cNvSpPr>
            <a:spLocks noChangeArrowheads="1"/>
          </p:cNvSpPr>
          <p:nvPr/>
        </p:nvSpPr>
        <p:spPr bwMode="auto">
          <a:xfrm rot="-5400000">
            <a:off x="2552700" y="4675188"/>
            <a:ext cx="228600" cy="1289050"/>
          </a:xfrm>
          <a:prstGeom prst="rect">
            <a:avLst/>
          </a:prstGeom>
          <a:solidFill>
            <a:srgbClr val="FF6600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00" name="TextBox 18"/>
          <p:cNvSpPr txBox="1">
            <a:spLocks noChangeArrowheads="1"/>
          </p:cNvSpPr>
          <p:nvPr/>
        </p:nvSpPr>
        <p:spPr bwMode="auto">
          <a:xfrm>
            <a:off x="3462338" y="2384425"/>
            <a:ext cx="1544637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Li Injection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1919288" y="5321300"/>
            <a:ext cx="430212" cy="207963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2" name="TextBox 21"/>
          <p:cNvSpPr txBox="1">
            <a:spLocks noChangeArrowheads="1"/>
          </p:cNvSpPr>
          <p:nvPr/>
        </p:nvSpPr>
        <p:spPr bwMode="auto">
          <a:xfrm>
            <a:off x="3233738" y="1463675"/>
            <a:ext cx="15446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Divertor</a:t>
            </a:r>
          </a:p>
          <a:p>
            <a:pPr eaLnBrk="1" hangingPunct="1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Entrance</a:t>
            </a: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660400" y="1484313"/>
            <a:ext cx="154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>
                <a:solidFill>
                  <a:schemeClr val="tx1"/>
                </a:solidFill>
                <a:latin typeface="Arial" charset="0"/>
              </a:rPr>
              <a:t>Power and particle flux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841500" y="1806575"/>
            <a:ext cx="585788" cy="46038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ight Arrow 52"/>
          <p:cNvSpPr/>
          <p:nvPr/>
        </p:nvSpPr>
        <p:spPr bwMode="auto">
          <a:xfrm rot="16200000" flipH="1">
            <a:off x="2286000" y="1851026"/>
            <a:ext cx="708025" cy="34925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sp>
        <p:nvSpPr>
          <p:cNvPr id="3380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151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FA9DF0F-0CB4-004D-91BF-35103DF28815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8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54" name="Left Arrow 53"/>
          <p:cNvSpPr/>
          <p:nvPr/>
        </p:nvSpPr>
        <p:spPr bwMode="auto">
          <a:xfrm flipV="1">
            <a:off x="2825750" y="2393950"/>
            <a:ext cx="590550" cy="352425"/>
          </a:xfrm>
          <a:prstGeom prst="left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/>
          </a:p>
        </p:txBody>
      </p:sp>
      <p:pic>
        <p:nvPicPr>
          <p:cNvPr id="33808" name="Picture 12" descr="BayI_1350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1265238"/>
            <a:ext cx="21923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9" name="TextBox 2"/>
          <p:cNvSpPr txBox="1">
            <a:spLocks noChangeArrowheads="1"/>
          </p:cNvSpPr>
          <p:nvPr/>
        </p:nvSpPr>
        <p:spPr bwMode="auto">
          <a:xfrm>
            <a:off x="6959600" y="3492500"/>
            <a:ext cx="198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>
                <a:solidFill>
                  <a:srgbClr val="0723FF"/>
                </a:solidFill>
              </a:rPr>
              <a:t>D. Mansfield FE&amp;D 2010</a:t>
            </a:r>
          </a:p>
        </p:txBody>
      </p:sp>
      <p:sp>
        <p:nvSpPr>
          <p:cNvPr id="33810" name="TextBox 187"/>
          <p:cNvSpPr txBox="1">
            <a:spLocks noChangeArrowheads="1"/>
          </p:cNvSpPr>
          <p:nvPr/>
        </p:nvSpPr>
        <p:spPr bwMode="auto">
          <a:xfrm>
            <a:off x="7239000" y="1295400"/>
            <a:ext cx="1905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i="0">
                <a:solidFill>
                  <a:schemeClr val="tx1"/>
                </a:solidFill>
              </a:rPr>
              <a:t>Lithium aerosol is introduced by a “</a:t>
            </a:r>
            <a:r>
              <a:rPr lang="en-US" altLang="ja-JP" sz="1400" i="0">
                <a:solidFill>
                  <a:schemeClr val="tx1"/>
                </a:solidFill>
              </a:rPr>
              <a:t>droper</a:t>
            </a:r>
            <a:r>
              <a:rPr lang="en-US" sz="1400" i="0">
                <a:solidFill>
                  <a:schemeClr val="tx1"/>
                </a:solidFill>
              </a:rPr>
              <a:t>”</a:t>
            </a:r>
            <a:r>
              <a:rPr lang="en-US" altLang="ja-JP" sz="1400" i="0">
                <a:solidFill>
                  <a:schemeClr val="tx1"/>
                </a:solidFill>
              </a:rPr>
              <a:t> at the plasma edge and the ionized lithium tends to flow toward the divertor plate along the field line.</a:t>
            </a:r>
            <a:endParaRPr lang="en-US" sz="1400" i="0">
              <a:solidFill>
                <a:schemeClr val="tx1"/>
              </a:solidFill>
            </a:endParaRPr>
          </a:p>
        </p:txBody>
      </p:sp>
      <p:sp>
        <p:nvSpPr>
          <p:cNvPr id="33811" name="TextBox 188"/>
          <p:cNvSpPr txBox="1">
            <a:spLocks noChangeArrowheads="1"/>
          </p:cNvSpPr>
          <p:nvPr/>
        </p:nvSpPr>
        <p:spPr bwMode="auto">
          <a:xfrm>
            <a:off x="4902200" y="914400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i="0">
                <a:solidFill>
                  <a:schemeClr val="tx1"/>
                </a:solidFill>
              </a:rPr>
              <a:t>Li Aerosol in NSTX</a:t>
            </a:r>
          </a:p>
        </p:txBody>
      </p:sp>
      <p:sp>
        <p:nvSpPr>
          <p:cNvPr id="33812" name="TextBox 191"/>
          <p:cNvSpPr txBox="1">
            <a:spLocks noChangeArrowheads="1"/>
          </p:cNvSpPr>
          <p:nvPr/>
        </p:nvSpPr>
        <p:spPr bwMode="auto">
          <a:xfrm>
            <a:off x="4824413" y="3860800"/>
            <a:ext cx="357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i="0">
                <a:solidFill>
                  <a:schemeClr val="tx1"/>
                </a:solidFill>
              </a:rPr>
              <a:t>Li granular injector for NSTX-U</a:t>
            </a:r>
          </a:p>
        </p:txBody>
      </p:sp>
      <p:sp>
        <p:nvSpPr>
          <p:cNvPr id="33813" name="TextBox 192"/>
          <p:cNvSpPr txBox="1">
            <a:spLocks noChangeArrowheads="1"/>
          </p:cNvSpPr>
          <p:nvPr/>
        </p:nvSpPr>
        <p:spPr bwMode="auto">
          <a:xfrm>
            <a:off x="7940109" y="5105400"/>
            <a:ext cx="1203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i="0" dirty="0">
                <a:solidFill>
                  <a:srgbClr val="0723FF"/>
                </a:solidFill>
              </a:rPr>
              <a:t>R. </a:t>
            </a:r>
            <a:r>
              <a:rPr lang="en-US" i="0" dirty="0" smtClean="0">
                <a:solidFill>
                  <a:srgbClr val="0723FF"/>
                </a:solidFill>
              </a:rPr>
              <a:t>Lunsford at </a:t>
            </a:r>
            <a:r>
              <a:rPr lang="en-US" i="0" dirty="0" smtClean="0">
                <a:solidFill>
                  <a:srgbClr val="0723FF"/>
                </a:solidFill>
              </a:rPr>
              <a:t>this symposium</a:t>
            </a:r>
            <a:endParaRPr lang="en-US" i="0" dirty="0">
              <a:solidFill>
                <a:srgbClr val="0723FF"/>
              </a:solidFill>
            </a:endParaRPr>
          </a:p>
        </p:txBody>
      </p:sp>
      <p:sp>
        <p:nvSpPr>
          <p:cNvPr id="194" name="Sun 193"/>
          <p:cNvSpPr/>
          <p:nvPr/>
        </p:nvSpPr>
        <p:spPr bwMode="auto">
          <a:xfrm>
            <a:off x="2125663" y="3121025"/>
            <a:ext cx="1074737" cy="1158875"/>
          </a:xfrm>
          <a:prstGeom prst="sun">
            <a:avLst/>
          </a:prstGeom>
          <a:solidFill>
            <a:srgbClr val="00CA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en-US" sz="1100" i="0" dirty="0"/>
          </a:p>
        </p:txBody>
      </p:sp>
      <p:sp>
        <p:nvSpPr>
          <p:cNvPr id="33815" name="Rectangle 48"/>
          <p:cNvSpPr>
            <a:spLocks noChangeArrowheads="1"/>
          </p:cNvSpPr>
          <p:nvPr/>
        </p:nvSpPr>
        <p:spPr bwMode="auto">
          <a:xfrm>
            <a:off x="314325" y="3800475"/>
            <a:ext cx="1423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600" i="0">
                <a:solidFill>
                  <a:srgbClr val="000000"/>
                </a:solidFill>
              </a:rPr>
              <a:t>Li Radiative Mantle</a:t>
            </a:r>
          </a:p>
        </p:txBody>
      </p:sp>
      <p:cxnSp>
        <p:nvCxnSpPr>
          <p:cNvPr id="196" name="Straight Arrow Connector 195"/>
          <p:cNvCxnSpPr>
            <a:stCxn id="33815" idx="3"/>
          </p:cNvCxnSpPr>
          <p:nvPr/>
        </p:nvCxnSpPr>
        <p:spPr bwMode="auto">
          <a:xfrm flipV="1">
            <a:off x="1738313" y="3738563"/>
            <a:ext cx="885825" cy="354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1422400" y="3200400"/>
            <a:ext cx="533400" cy="12700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18" name="Oval 1"/>
          <p:cNvSpPr>
            <a:spLocks noChangeArrowheads="1"/>
          </p:cNvSpPr>
          <p:nvPr/>
        </p:nvSpPr>
        <p:spPr bwMode="auto">
          <a:xfrm>
            <a:off x="3441700" y="2260600"/>
            <a:ext cx="1282700" cy="596900"/>
          </a:xfrm>
          <a:prstGeom prst="ellipse">
            <a:avLst/>
          </a:prstGeom>
          <a:noFill/>
          <a:ln w="28575">
            <a:solidFill>
              <a:srgbClr val="D9133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9" name="Rectangle 48"/>
          <p:cNvSpPr>
            <a:spLocks noChangeArrowheads="1"/>
          </p:cNvSpPr>
          <p:nvPr/>
        </p:nvSpPr>
        <p:spPr bwMode="auto">
          <a:xfrm>
            <a:off x="3387724" y="3051175"/>
            <a:ext cx="1489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600" i="0" dirty="0">
                <a:solidFill>
                  <a:srgbClr val="000000"/>
                </a:solidFill>
              </a:rPr>
              <a:t>Li ionized with Z = 2 and flows toward </a:t>
            </a:r>
            <a:r>
              <a:rPr lang="en-US" sz="1600" i="0" dirty="0" err="1">
                <a:solidFill>
                  <a:srgbClr val="000000"/>
                </a:solidFill>
              </a:rPr>
              <a:t>divertor</a:t>
            </a:r>
            <a:r>
              <a:rPr lang="en-US" sz="1600" i="0" dirty="0">
                <a:solidFill>
                  <a:srgbClr val="000000"/>
                </a:solidFill>
              </a:rPr>
              <a:t> at Cs/2*.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 flipV="1">
            <a:off x="2624138" y="3027363"/>
            <a:ext cx="703262" cy="2111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2400300" y="2590800"/>
            <a:ext cx="20638" cy="601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22" name="Rectangle 48"/>
          <p:cNvSpPr>
            <a:spLocks noChangeArrowheads="1"/>
          </p:cNvSpPr>
          <p:nvPr/>
        </p:nvSpPr>
        <p:spPr bwMode="auto">
          <a:xfrm>
            <a:off x="1470025" y="2644775"/>
            <a:ext cx="1423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1600" i="0">
                <a:solidFill>
                  <a:srgbClr val="000000"/>
                </a:solidFill>
              </a:rPr>
              <a:t>Cs/2</a:t>
            </a:r>
          </a:p>
        </p:txBody>
      </p:sp>
      <p:sp>
        <p:nvSpPr>
          <p:cNvPr id="33823" name="TextBox 11"/>
          <p:cNvSpPr txBox="1">
            <a:spLocks noChangeArrowheads="1"/>
          </p:cNvSpPr>
          <p:nvPr/>
        </p:nvSpPr>
        <p:spPr bwMode="auto">
          <a:xfrm>
            <a:off x="2755900" y="5486400"/>
            <a:ext cx="2009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i="0">
                <a:solidFill>
                  <a:srgbClr val="0723FF"/>
                </a:solidFill>
              </a:rPr>
              <a:t>*R. Goldston NF 2012</a:t>
            </a:r>
          </a:p>
        </p:txBody>
      </p:sp>
      <p:pic>
        <p:nvPicPr>
          <p:cNvPr id="3382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3050" y="4217988"/>
            <a:ext cx="117951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7417" r="21712" b="12193"/>
          <a:stretch>
            <a:fillRect/>
          </a:stretch>
        </p:blipFill>
        <p:spPr bwMode="auto">
          <a:xfrm>
            <a:off x="6561138" y="4279900"/>
            <a:ext cx="12112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6" name="Rectangle 1"/>
          <p:cNvSpPr>
            <a:spLocks noChangeArrowheads="1"/>
          </p:cNvSpPr>
          <p:nvPr/>
        </p:nvSpPr>
        <p:spPr bwMode="auto">
          <a:xfrm>
            <a:off x="5384800" y="4279900"/>
            <a:ext cx="1117600" cy="114300"/>
          </a:xfrm>
          <a:prstGeom prst="rect">
            <a:avLst/>
          </a:prstGeom>
          <a:solidFill>
            <a:srgbClr val="FFFFFF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27" name="TextBox 191"/>
          <p:cNvSpPr txBox="1">
            <a:spLocks noChangeArrowheads="1"/>
          </p:cNvSpPr>
          <p:nvPr/>
        </p:nvSpPr>
        <p:spPr bwMode="auto">
          <a:xfrm>
            <a:off x="647700" y="5854700"/>
            <a:ext cx="4978400" cy="646113"/>
          </a:xfrm>
          <a:prstGeom prst="rect">
            <a:avLst/>
          </a:prstGeom>
          <a:solidFill>
            <a:srgbClr val="C2FF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 i="0">
                <a:solidFill>
                  <a:schemeClr val="tx1"/>
                </a:solidFill>
              </a:rPr>
              <a:t>Li granular injector on NSTX-U will provide important data on ARLLD.</a:t>
            </a:r>
          </a:p>
        </p:txBody>
      </p:sp>
    </p:spTree>
    <p:extLst>
      <p:ext uri="{BB962C8B-B14F-4D97-AF65-F5344CB8AC3E}">
        <p14:creationId xmlns:p14="http://schemas.microsoft.com/office/powerpoint/2010/main" val="317485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703263" y="5865813"/>
            <a:ext cx="80343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>
                <a:solidFill>
                  <a:schemeClr val="tx1"/>
                </a:solidFill>
                <a:latin typeface="Helvetica Neue" charset="0"/>
              </a:rPr>
              <a:t>The Li radiation power per one atom and one electron in coronal-quilibrium (</a:t>
            </a:r>
            <a:r>
              <a:rPr lang="en-US" sz="1600">
                <a:solidFill>
                  <a:schemeClr val="tx1"/>
                </a:solidFill>
                <a:latin typeface="Helvetica Neue" charset="0"/>
              </a:rPr>
              <a:t>n</a:t>
            </a:r>
            <a:r>
              <a:rPr lang="en-US" sz="1600" baseline="-25000">
                <a:solidFill>
                  <a:schemeClr val="tx1"/>
                </a:solidFill>
                <a:latin typeface="Helvetica Neue" charset="0"/>
              </a:rPr>
              <a:t>e</a:t>
            </a:r>
            <a:r>
              <a:rPr lang="en-US" sz="1600">
                <a:solidFill>
                  <a:schemeClr val="tx1"/>
                </a:solidFill>
                <a:latin typeface="Helvetica Neue" charset="0"/>
              </a:rPr>
              <a:t>t</a:t>
            </a:r>
            <a:r>
              <a:rPr lang="en-US" sz="1400">
                <a:solidFill>
                  <a:schemeClr val="tx1"/>
                </a:solidFill>
                <a:latin typeface="Helvetica Neue" charset="0"/>
              </a:rPr>
              <a:t> = infinity) and non-equilibrium regimes.</a:t>
            </a:r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4492625" y="63500"/>
            <a:ext cx="184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2363"/>
              </a:lnSpc>
              <a:buFontTx/>
              <a:buNone/>
            </a:pPr>
            <a:endParaRPr lang="en-US" sz="2800">
              <a:solidFill>
                <a:srgbClr val="0723FF"/>
              </a:solidFill>
              <a:latin typeface="Helvetica Neue" charset="0"/>
              <a:cs typeface="Helvetica Neue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4495800" y="6172200"/>
            <a:ext cx="5092700" cy="33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>
              <a:buFontTx/>
              <a:buNone/>
            </a:pPr>
            <a:r>
              <a:rPr lang="en-US" sz="1600" dirty="0"/>
              <a:t>S. V. </a:t>
            </a:r>
            <a:r>
              <a:rPr lang="en-US" sz="1600" dirty="0" err="1"/>
              <a:t>Mirnov</a:t>
            </a:r>
            <a:r>
              <a:rPr lang="en-US" sz="1600" dirty="0"/>
              <a:t>, et al., Plasma Phys. Control. Fusion (2006)</a:t>
            </a:r>
          </a:p>
        </p:txBody>
      </p:sp>
      <p:grpSp>
        <p:nvGrpSpPr>
          <p:cNvPr id="29700" name="Group 1"/>
          <p:cNvGrpSpPr>
            <a:grpSpLocks/>
          </p:cNvGrpSpPr>
          <p:nvPr/>
        </p:nvGrpSpPr>
        <p:grpSpPr bwMode="auto">
          <a:xfrm>
            <a:off x="0" y="1100138"/>
            <a:ext cx="6064250" cy="4770437"/>
            <a:chOff x="618855" y="685110"/>
            <a:chExt cx="6576031" cy="5172765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4" t="5415" r="8292" b="2488"/>
            <a:stretch/>
          </p:blipFill>
          <p:spPr bwMode="auto">
            <a:xfrm>
              <a:off x="1333267" y="1070701"/>
              <a:ext cx="5861619" cy="4787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</p:pic>
        <p:sp>
          <p:nvSpPr>
            <p:cNvPr id="29720" name="TextBox 5"/>
            <p:cNvSpPr txBox="1">
              <a:spLocks noChangeArrowheads="1"/>
            </p:cNvSpPr>
            <p:nvPr/>
          </p:nvSpPr>
          <p:spPr bwMode="auto">
            <a:xfrm>
              <a:off x="618855" y="685110"/>
              <a:ext cx="1262062" cy="130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>
                  <a:solidFill>
                    <a:srgbClr val="FF0000"/>
                  </a:solidFill>
                  <a:latin typeface="Arial" charset="0"/>
                </a:rPr>
                <a:t>Assumed radiation level in the modeling calculation for RLLD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269572" y="1921065"/>
              <a:ext cx="1635400" cy="68339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22" name="Rectangle 1"/>
            <p:cNvSpPr>
              <a:spLocks noChangeArrowheads="1"/>
            </p:cNvSpPr>
            <p:nvPr/>
          </p:nvSpPr>
          <p:spPr bwMode="auto">
            <a:xfrm>
              <a:off x="4084638" y="4878388"/>
              <a:ext cx="2676958" cy="333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1400">
                  <a:solidFill>
                    <a:srgbClr val="0723FF"/>
                  </a:solidFill>
                  <a:latin typeface="Helvetica Neue" charset="0"/>
                  <a:cs typeface="Helvetica Neue" charset="0"/>
                </a:rPr>
                <a:t>Coronal-Equilibrium Value </a:t>
              </a:r>
              <a:endParaRPr lang="en-US" sz="1400"/>
            </a:p>
          </p:txBody>
        </p:sp>
        <p:cxnSp>
          <p:nvCxnSpPr>
            <p:cNvPr id="29723" name="Straight Arrow Connector 3"/>
            <p:cNvCxnSpPr>
              <a:cxnSpLocks noChangeShapeType="1"/>
            </p:cNvCxnSpPr>
            <p:nvPr/>
          </p:nvCxnSpPr>
          <p:spPr bwMode="auto">
            <a:xfrm flipV="1">
              <a:off x="5295900" y="4457700"/>
              <a:ext cx="368300" cy="4064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01" name="Rectangle 43"/>
          <p:cNvSpPr>
            <a:spLocks noChangeArrowheads="1"/>
          </p:cNvSpPr>
          <p:nvPr/>
        </p:nvSpPr>
        <p:spPr bwMode="auto">
          <a:xfrm>
            <a:off x="0" y="7938"/>
            <a:ext cx="9144000" cy="889000"/>
          </a:xfrm>
          <a:prstGeom prst="rect">
            <a:avLst/>
          </a:prstGeom>
          <a:gradFill rotWithShape="1">
            <a:gsLst>
              <a:gs pos="0">
                <a:srgbClr val="F8F8F8">
                  <a:alpha val="50998"/>
                </a:srgbClr>
              </a:gs>
              <a:gs pos="100000">
                <a:srgbClr val="B2B2B2">
                  <a:alpha val="50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/>
          <a:lstStyle/>
          <a:p>
            <a:pPr algn="ctr">
              <a:lnSpc>
                <a:spcPts val="2363"/>
              </a:lnSpc>
              <a:buFontTx/>
              <a:buNone/>
            </a:pPr>
            <a:r>
              <a:rPr lang="en-US" sz="2800" b="1" i="0" dirty="0">
                <a:solidFill>
                  <a:srgbClr val="0000FF"/>
                </a:solidFill>
                <a:latin typeface="Helvetica Neue" charset="0"/>
                <a:cs typeface="Helvetica Neue" charset="0"/>
              </a:rPr>
              <a:t>Strong (~x100) Li Radiation Level Over Coronal Eq.</a:t>
            </a:r>
          </a:p>
          <a:p>
            <a:pPr algn="ctr">
              <a:lnSpc>
                <a:spcPts val="2363"/>
              </a:lnSpc>
              <a:buFontTx/>
              <a:buNone/>
            </a:pPr>
            <a:r>
              <a:rPr lang="en-US" sz="2400" b="1" i="0" dirty="0">
                <a:solidFill>
                  <a:srgbClr val="FF0000"/>
                </a:solidFill>
                <a:latin typeface="Helvetica Neue" charset="0"/>
                <a:cs typeface="Helvetica Neue" charset="0"/>
              </a:rPr>
              <a:t>Low particle confinement could increase radiation in </a:t>
            </a:r>
            <a:r>
              <a:rPr lang="en-US" sz="2400" b="1" i="0" dirty="0" err="1">
                <a:solidFill>
                  <a:srgbClr val="FF0000"/>
                </a:solidFill>
                <a:latin typeface="Helvetica Neue" charset="0"/>
                <a:cs typeface="Helvetica Neue" charset="0"/>
              </a:rPr>
              <a:t>divertor</a:t>
            </a:r>
            <a:r>
              <a:rPr lang="en-US" sz="2400" b="1" i="0" dirty="0">
                <a:solidFill>
                  <a:srgbClr val="FF0000"/>
                </a:solidFill>
                <a:latin typeface="Helvetica Neue" charset="0"/>
                <a:cs typeface="Helvetica Neue" charset="0"/>
              </a:rPr>
              <a:t> </a:t>
            </a:r>
          </a:p>
        </p:txBody>
      </p:sp>
      <p:sp>
        <p:nvSpPr>
          <p:cNvPr id="29702" name="Rectangle 2"/>
          <p:cNvSpPr>
            <a:spLocks noChangeArrowheads="1"/>
          </p:cNvSpPr>
          <p:nvPr/>
        </p:nvSpPr>
        <p:spPr bwMode="auto">
          <a:xfrm>
            <a:off x="1409700" y="2824163"/>
            <a:ext cx="4648200" cy="50800"/>
          </a:xfrm>
          <a:prstGeom prst="rect">
            <a:avLst/>
          </a:prstGeom>
          <a:solidFill>
            <a:srgbClr val="FF0000"/>
          </a:solidFill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29703" name="Rectangle 3"/>
          <p:cNvSpPr>
            <a:spLocks noChangeArrowheads="1"/>
          </p:cNvSpPr>
          <p:nvPr/>
        </p:nvSpPr>
        <p:spPr bwMode="auto">
          <a:xfrm>
            <a:off x="6515100" y="5346700"/>
            <a:ext cx="1993900" cy="101600"/>
          </a:xfrm>
          <a:prstGeom prst="rect">
            <a:avLst/>
          </a:prstGeom>
          <a:solidFill>
            <a:srgbClr val="CC9268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4" name="TextBox 47"/>
          <p:cNvSpPr txBox="1">
            <a:spLocks noChangeArrowheads="1"/>
          </p:cNvSpPr>
          <p:nvPr/>
        </p:nvSpPr>
        <p:spPr bwMode="auto">
          <a:xfrm>
            <a:off x="6588125" y="1476375"/>
            <a:ext cx="193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400" i="0">
                <a:solidFill>
                  <a:schemeClr val="tx1"/>
                </a:solidFill>
                <a:latin typeface="Arial" charset="0"/>
              </a:rPr>
              <a:t>Divertor Heat and Particle Flux </a:t>
            </a:r>
          </a:p>
        </p:txBody>
      </p:sp>
      <p:sp>
        <p:nvSpPr>
          <p:cNvPr id="21" name="U-Turn Arrow 20"/>
          <p:cNvSpPr/>
          <p:nvPr/>
        </p:nvSpPr>
        <p:spPr bwMode="auto">
          <a:xfrm>
            <a:off x="7543800" y="3987800"/>
            <a:ext cx="355600" cy="1358900"/>
          </a:xfrm>
          <a:prstGeom prst="uturnArrow">
            <a:avLst/>
          </a:prstGeom>
          <a:solidFill>
            <a:srgbClr val="CC9268"/>
          </a:solidFill>
          <a:ln w="158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9706" name="Rectangle 48"/>
          <p:cNvSpPr>
            <a:spLocks noChangeArrowheads="1"/>
          </p:cNvSpPr>
          <p:nvPr/>
        </p:nvSpPr>
        <p:spPr bwMode="auto">
          <a:xfrm>
            <a:off x="7286625" y="3335338"/>
            <a:ext cx="134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 algn="ctr">
              <a:buFontTx/>
              <a:buNone/>
            </a:pPr>
            <a:r>
              <a:rPr lang="en-US" sz="1400" i="0"/>
              <a:t>Li paths</a:t>
            </a:r>
          </a:p>
        </p:txBody>
      </p:sp>
      <p:sp>
        <p:nvSpPr>
          <p:cNvPr id="29707" name="TextBox 7"/>
          <p:cNvSpPr txBox="1">
            <a:spLocks noChangeArrowheads="1"/>
          </p:cNvSpPr>
          <p:nvPr/>
        </p:nvSpPr>
        <p:spPr bwMode="auto">
          <a:xfrm>
            <a:off x="7048500" y="5384800"/>
            <a:ext cx="106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600" i="0">
                <a:solidFill>
                  <a:schemeClr val="tx1"/>
                </a:solidFill>
              </a:rPr>
              <a:t>LLD Tray</a:t>
            </a:r>
          </a:p>
        </p:txBody>
      </p:sp>
      <p:sp>
        <p:nvSpPr>
          <p:cNvPr id="29708" name="Rectangle 8"/>
          <p:cNvSpPr>
            <a:spLocks noChangeArrowheads="1"/>
          </p:cNvSpPr>
          <p:nvPr/>
        </p:nvSpPr>
        <p:spPr bwMode="auto">
          <a:xfrm>
            <a:off x="6527800" y="2006600"/>
            <a:ext cx="88900" cy="3416300"/>
          </a:xfrm>
          <a:prstGeom prst="rect">
            <a:avLst/>
          </a:prstGeom>
          <a:solidFill>
            <a:srgbClr val="CC9268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9" name="Rectangle 28"/>
          <p:cNvSpPr>
            <a:spLocks noChangeArrowheads="1"/>
          </p:cNvSpPr>
          <p:nvPr/>
        </p:nvSpPr>
        <p:spPr bwMode="auto">
          <a:xfrm>
            <a:off x="8420100" y="2019300"/>
            <a:ext cx="88900" cy="3416300"/>
          </a:xfrm>
          <a:prstGeom prst="rect">
            <a:avLst/>
          </a:prstGeom>
          <a:solidFill>
            <a:srgbClr val="CC9268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U-Turn Arrow 24"/>
          <p:cNvSpPr/>
          <p:nvPr/>
        </p:nvSpPr>
        <p:spPr bwMode="auto">
          <a:xfrm flipH="1">
            <a:off x="7112000" y="3987800"/>
            <a:ext cx="355600" cy="1358900"/>
          </a:xfrm>
          <a:prstGeom prst="uturnArrow">
            <a:avLst/>
          </a:prstGeom>
          <a:solidFill>
            <a:srgbClr val="CC9268"/>
          </a:solidFill>
          <a:ln w="158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7" name="U-Turn Arrow 26"/>
          <p:cNvSpPr/>
          <p:nvPr/>
        </p:nvSpPr>
        <p:spPr bwMode="auto">
          <a:xfrm flipH="1">
            <a:off x="6896100" y="3670300"/>
            <a:ext cx="571500" cy="1333500"/>
          </a:xfrm>
          <a:prstGeom prst="uturnArrow">
            <a:avLst>
              <a:gd name="adj1" fmla="val 13096"/>
              <a:gd name="adj2" fmla="val 11548"/>
              <a:gd name="adj3" fmla="val 25000"/>
              <a:gd name="adj4" fmla="val 43750"/>
              <a:gd name="adj5" fmla="val 76869"/>
            </a:avLst>
          </a:prstGeom>
          <a:solidFill>
            <a:srgbClr val="CC9268"/>
          </a:solidFill>
          <a:ln w="158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8" name="U-Turn Arrow 27"/>
          <p:cNvSpPr/>
          <p:nvPr/>
        </p:nvSpPr>
        <p:spPr bwMode="auto">
          <a:xfrm>
            <a:off x="7531100" y="3695700"/>
            <a:ext cx="571500" cy="1333500"/>
          </a:xfrm>
          <a:prstGeom prst="uturnArrow">
            <a:avLst>
              <a:gd name="adj1" fmla="val 13096"/>
              <a:gd name="adj2" fmla="val 11548"/>
              <a:gd name="adj3" fmla="val 25000"/>
              <a:gd name="adj4" fmla="val 43750"/>
              <a:gd name="adj5" fmla="val 76869"/>
            </a:avLst>
          </a:prstGeom>
          <a:solidFill>
            <a:srgbClr val="CC9268"/>
          </a:solidFill>
          <a:ln w="158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9713" name="Down Arrow 25"/>
          <p:cNvSpPr>
            <a:spLocks noChangeArrowheads="1"/>
          </p:cNvSpPr>
          <p:nvPr/>
        </p:nvSpPr>
        <p:spPr bwMode="auto">
          <a:xfrm>
            <a:off x="7378700" y="2222500"/>
            <a:ext cx="254000" cy="3124200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14" name="TextBox 6"/>
          <p:cNvSpPr txBox="1">
            <a:spLocks noChangeArrowheads="1"/>
          </p:cNvSpPr>
          <p:nvPr/>
        </p:nvSpPr>
        <p:spPr bwMode="auto">
          <a:xfrm>
            <a:off x="7477125" y="3073400"/>
            <a:ext cx="1100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>
                <a:latin typeface="Symbol" charset="0"/>
                <a:cs typeface="Symbol" charset="0"/>
              </a:rPr>
              <a:t>t</a:t>
            </a:r>
            <a:r>
              <a:rPr lang="en-US" sz="1400"/>
              <a:t> ~ 100 </a:t>
            </a:r>
            <a:r>
              <a:rPr lang="en-US" sz="1400">
                <a:latin typeface="Symbol" charset="0"/>
                <a:cs typeface="Symbol" charset="0"/>
              </a:rPr>
              <a:t>m</a:t>
            </a:r>
            <a:r>
              <a:rPr lang="en-US" sz="1400"/>
              <a:t>s</a:t>
            </a:r>
          </a:p>
        </p:txBody>
      </p:sp>
      <p:sp>
        <p:nvSpPr>
          <p:cNvPr id="297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5151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2C26A3DE-1C8E-BB4E-AE83-9F5787A4A8CA}" type="slidenum">
              <a:rPr lang="en-US" sz="1400" b="0" i="0">
                <a:solidFill>
                  <a:schemeClr val="accent2"/>
                </a:solidFill>
                <a:latin typeface="Times" charset="0"/>
              </a:rPr>
              <a:pPr/>
              <a:t>9</a:t>
            </a:fld>
            <a:endParaRPr lang="en-US" sz="1400" b="0" i="0">
              <a:solidFill>
                <a:schemeClr val="accent2"/>
              </a:solidFill>
              <a:latin typeface="Times" charset="0"/>
            </a:endParaRPr>
          </a:p>
        </p:txBody>
      </p:sp>
      <p:grpSp>
        <p:nvGrpSpPr>
          <p:cNvPr id="29716" name="Group 1"/>
          <p:cNvGrpSpPr>
            <a:grpSpLocks/>
          </p:cNvGrpSpPr>
          <p:nvPr/>
        </p:nvGrpSpPr>
        <p:grpSpPr bwMode="auto">
          <a:xfrm>
            <a:off x="1549400" y="1092200"/>
            <a:ext cx="6048375" cy="369888"/>
            <a:chOff x="1549400" y="1092200"/>
            <a:chExt cx="6048375" cy="369888"/>
          </a:xfrm>
        </p:grpSpPr>
        <p:sp>
          <p:nvSpPr>
            <p:cNvPr id="29717" name="TextBox 1"/>
            <p:cNvSpPr txBox="1">
              <a:spLocks noChangeArrowheads="1"/>
            </p:cNvSpPr>
            <p:nvPr/>
          </p:nvSpPr>
          <p:spPr bwMode="auto">
            <a:xfrm>
              <a:off x="1549400" y="1092200"/>
              <a:ext cx="6048375" cy="369888"/>
            </a:xfrm>
            <a:prstGeom prst="rect">
              <a:avLst/>
            </a:prstGeom>
            <a:solidFill>
              <a:srgbClr val="FFF78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376" tIns="45688" rIns="91376" bIns="45688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800" i="0"/>
                <a:t>Radiation ~ N-Li/</a:t>
              </a:r>
              <a:r>
                <a:rPr lang="en-US" sz="1800" i="0">
                  <a:latin typeface="Symbol" charset="0"/>
                  <a:cs typeface="Symbol" charset="0"/>
                </a:rPr>
                <a:t>t</a:t>
              </a:r>
              <a:r>
                <a:rPr lang="en-US" sz="1800" i="0"/>
                <a:t>, N-Li~ Li-inj </a:t>
              </a:r>
              <a:r>
                <a:rPr lang="en-US" sz="1800" i="0">
                  <a:latin typeface="Symbol" charset="0"/>
                  <a:cs typeface="Symbol" charset="0"/>
                </a:rPr>
                <a:t>t</a:t>
              </a:r>
              <a:r>
                <a:rPr lang="en-US" sz="1800" i="0"/>
                <a:t>         Radiation ~ Li-inj  </a:t>
              </a:r>
              <a:r>
                <a:rPr lang="en-US" sz="1800" i="0">
                  <a:latin typeface="Helvetica Neue" charset="0"/>
                  <a:cs typeface="Helvetica Neue" charset="0"/>
                </a:rPr>
                <a:t> </a:t>
              </a:r>
              <a:r>
                <a:rPr lang="en-US" sz="1800" i="0"/>
                <a:t> </a:t>
              </a:r>
            </a:p>
          </p:txBody>
        </p:sp>
        <p:sp>
          <p:nvSpPr>
            <p:cNvPr id="32" name="Right Arrow 31"/>
            <p:cNvSpPr/>
            <p:nvPr/>
          </p:nvSpPr>
          <p:spPr bwMode="auto">
            <a:xfrm>
              <a:off x="5118100" y="1181100"/>
              <a:ext cx="381000" cy="24130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99243" y="10668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~ 100 MJ/mole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506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2216</Words>
  <Application>Microsoft Macintosh PowerPoint</Application>
  <PresentationFormat>On-screen Show (4:3)</PresentationFormat>
  <Paragraphs>362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NSTX Upgrade</vt:lpstr>
      <vt:lpstr>Liquid Lithium Applications for Solving Challenging Fusion Reactor Issues and NSTX-U Contributions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Masayuki Ono</cp:lastModifiedBy>
  <cp:revision>133</cp:revision>
  <dcterms:created xsi:type="dcterms:W3CDTF">2015-07-16T16:59:24Z</dcterms:created>
  <dcterms:modified xsi:type="dcterms:W3CDTF">2015-09-24T04:17:24Z</dcterms:modified>
</cp:coreProperties>
</file>